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81" r:id="rId4"/>
    <p:sldId id="283" r:id="rId5"/>
    <p:sldId id="284" r:id="rId6"/>
    <p:sldId id="285" r:id="rId7"/>
    <p:sldId id="257" r:id="rId8"/>
    <p:sldId id="258" r:id="rId9"/>
    <p:sldId id="286" r:id="rId10"/>
    <p:sldId id="287" r:id="rId11"/>
    <p:sldId id="289" r:id="rId12"/>
    <p:sldId id="290" r:id="rId13"/>
    <p:sldId id="291" r:id="rId14"/>
    <p:sldId id="270" r:id="rId15"/>
    <p:sldId id="268" r:id="rId16"/>
    <p:sldId id="269" r:id="rId17"/>
    <p:sldId id="272" r:id="rId18"/>
    <p:sldId id="273" r:id="rId19"/>
    <p:sldId id="274" r:id="rId20"/>
    <p:sldId id="275" r:id="rId21"/>
    <p:sldId id="288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6FC27-938C-F142-B64F-88925F691895}" type="datetimeFigureOut">
              <a:rPr lang="nl-NL" smtClean="0"/>
              <a:t>20/06/16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2AB37-2925-B743-ABAE-04198D68CF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00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</a:t>
            </a:r>
            <a:r>
              <a:rPr lang="en-US" baseline="0" dirty="0" smtClean="0"/>
              <a:t> the organizers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2AB37-2925-B743-ABAE-04198D68CFB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28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765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17A92E2-724B-734C-A7F2-102A22F082CC}" type="slidenum">
              <a:rPr lang="nl-NL" sz="1200"/>
              <a:pPr eaLnBrk="1" hangingPunct="1"/>
              <a:t>14</a:t>
            </a:fld>
            <a:endParaRPr lang="nl-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42F-1C2D-584F-92A2-430D82982A3B}" type="datetimeFigureOut">
              <a:rPr lang="nl-NL" smtClean="0"/>
              <a:t>20/06/16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534-09CC-8A47-9366-4C72B07884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58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42F-1C2D-584F-92A2-430D82982A3B}" type="datetimeFigureOut">
              <a:rPr lang="nl-NL" smtClean="0"/>
              <a:t>20/06/16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534-09CC-8A47-9366-4C72B07884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35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42F-1C2D-584F-92A2-430D82982A3B}" type="datetimeFigureOut">
              <a:rPr lang="nl-NL" smtClean="0"/>
              <a:t>20/06/16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534-09CC-8A47-9366-4C72B07884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72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42F-1C2D-584F-92A2-430D82982A3B}" type="datetimeFigureOut">
              <a:rPr lang="nl-NL" smtClean="0"/>
              <a:t>20/06/16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534-09CC-8A47-9366-4C72B07884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52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42F-1C2D-584F-92A2-430D82982A3B}" type="datetimeFigureOut">
              <a:rPr lang="nl-NL" smtClean="0"/>
              <a:t>20/06/16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534-09CC-8A47-9366-4C72B07884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33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42F-1C2D-584F-92A2-430D82982A3B}" type="datetimeFigureOut">
              <a:rPr lang="nl-NL" smtClean="0"/>
              <a:t>20/06/16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534-09CC-8A47-9366-4C72B07884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28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42F-1C2D-584F-92A2-430D82982A3B}" type="datetimeFigureOut">
              <a:rPr lang="nl-NL" smtClean="0"/>
              <a:t>20/06/16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534-09CC-8A47-9366-4C72B07884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99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42F-1C2D-584F-92A2-430D82982A3B}" type="datetimeFigureOut">
              <a:rPr lang="nl-NL" smtClean="0"/>
              <a:t>20/06/16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534-09CC-8A47-9366-4C72B07884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37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42F-1C2D-584F-92A2-430D82982A3B}" type="datetimeFigureOut">
              <a:rPr lang="nl-NL" smtClean="0"/>
              <a:t>20/06/16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534-09CC-8A47-9366-4C72B07884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99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42F-1C2D-584F-92A2-430D82982A3B}" type="datetimeFigureOut">
              <a:rPr lang="nl-NL" smtClean="0"/>
              <a:t>20/06/16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534-09CC-8A47-9366-4C72B07884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09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342F-1C2D-584F-92A2-430D82982A3B}" type="datetimeFigureOut">
              <a:rPr lang="nl-NL" smtClean="0"/>
              <a:t>20/06/16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534-09CC-8A47-9366-4C72B07884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15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8342F-1C2D-584F-92A2-430D82982A3B}" type="datetimeFigureOut">
              <a:rPr lang="nl-NL" smtClean="0"/>
              <a:t>20/06/16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E7534-09CC-8A47-9366-4C72B07884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10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platonsoft.nl/PLATON_HOW_TO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a.l.spek@uu.nl" TargetMode="External"/><Relationship Id="rId3" Type="http://schemas.openxmlformats.org/officeDocument/2006/relationships/hyperlink" Target="http://www.platonsoft.n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 PLATON </a:t>
            </a:r>
            <a:r>
              <a:rPr lang="en-GB" dirty="0" err="1" smtClean="0">
                <a:solidFill>
                  <a:srgbClr val="FF0000"/>
                </a:solidFill>
              </a:rPr>
              <a:t>checkCIF</a:t>
            </a:r>
            <a:r>
              <a:rPr lang="en-GB" dirty="0" smtClean="0">
                <a:solidFill>
                  <a:srgbClr val="FF0000"/>
                </a:solidFill>
              </a:rPr>
              <a:t> and SQUEEZE Tools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Ton Spek</a:t>
            </a:r>
          </a:p>
          <a:p>
            <a:r>
              <a:rPr lang="en-GB" dirty="0" smtClean="0"/>
              <a:t>Utrecht University, NL</a:t>
            </a:r>
          </a:p>
          <a:p>
            <a:r>
              <a:rPr lang="en-GB" sz="2400" dirty="0" err="1" smtClean="0"/>
              <a:t>Rigaku</a:t>
            </a:r>
            <a:r>
              <a:rPr lang="en-GB" sz="2400" dirty="0" smtClean="0"/>
              <a:t>/Oxford Diffraction </a:t>
            </a:r>
            <a:r>
              <a:rPr lang="en-GB" sz="2400" dirty="0" err="1" smtClean="0"/>
              <a:t>Usermeeting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Wroclaw, </a:t>
            </a:r>
            <a:r>
              <a:rPr lang="en-GB" sz="2400" dirty="0" err="1" smtClean="0"/>
              <a:t>june</a:t>
            </a:r>
            <a:r>
              <a:rPr lang="en-GB" sz="2400" dirty="0" smtClean="0"/>
              <a:t> 20, 2016 </a:t>
            </a:r>
            <a:endParaRPr lang="en-GB" sz="2400" dirty="0"/>
          </a:p>
        </p:txBody>
      </p:sp>
      <p:pic>
        <p:nvPicPr>
          <p:cNvPr id="4" name="Afbeelding 3" descr="dma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374650"/>
            <a:ext cx="26193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60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1038225"/>
          </a:xfrm>
        </p:spPr>
        <p:txBody>
          <a:bodyPr/>
          <a:lstStyle/>
          <a:p>
            <a:r>
              <a:rPr lang="nl-NL" dirty="0" err="1">
                <a:solidFill>
                  <a:srgbClr val="FF0000"/>
                </a:solidFill>
                <a:latin typeface="Calibri" charset="0"/>
              </a:rPr>
              <a:t>Some</a:t>
            </a:r>
            <a:r>
              <a:rPr lang="nl-NL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dirty="0" err="1">
                <a:solidFill>
                  <a:srgbClr val="FF0000"/>
                </a:solidFill>
                <a:latin typeface="Calibri" charset="0"/>
              </a:rPr>
              <a:t>Validation</a:t>
            </a:r>
            <a:r>
              <a:rPr lang="nl-NL" dirty="0">
                <a:solidFill>
                  <a:srgbClr val="FF0000"/>
                </a:solidFill>
                <a:latin typeface="Calibri" charset="0"/>
              </a:rPr>
              <a:t> Issues</a:t>
            </a:r>
          </a:p>
        </p:txBody>
      </p:sp>
      <p:sp>
        <p:nvSpPr>
          <p:cNvPr id="16386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138238"/>
            <a:ext cx="8229600" cy="4987925"/>
          </a:xfrm>
        </p:spPr>
        <p:txBody>
          <a:bodyPr>
            <a:normAutofit fontScale="92500" lnSpcReduction="20000"/>
          </a:bodyPr>
          <a:lstStyle/>
          <a:p>
            <a:r>
              <a:rPr lang="nl-NL" sz="2800" dirty="0">
                <a:latin typeface="Calibri" charset="0"/>
              </a:rPr>
              <a:t>A 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CIF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essentially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archives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the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authors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interpretation</a:t>
            </a:r>
            <a:r>
              <a:rPr lang="nl-NL" sz="2800" dirty="0">
                <a:latin typeface="Calibri" charset="0"/>
              </a:rPr>
              <a:t> of the </a:t>
            </a:r>
            <a:r>
              <a:rPr lang="nl-NL" sz="2800" dirty="0" err="1">
                <a:latin typeface="Calibri" charset="0"/>
              </a:rPr>
              <a:t>underlying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experimental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diffraction</a:t>
            </a:r>
            <a:r>
              <a:rPr lang="nl-NL" sz="2800" dirty="0">
                <a:latin typeface="Calibri" charset="0"/>
              </a:rPr>
              <a:t> data. </a:t>
            </a:r>
          </a:p>
          <a:p>
            <a:r>
              <a:rPr lang="nl-NL" sz="2800" dirty="0" err="1">
                <a:latin typeface="Calibri" charset="0"/>
              </a:rPr>
              <a:t>Archived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reflection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data </a:t>
            </a:r>
            <a:r>
              <a:rPr lang="nl-NL" sz="2800" dirty="0">
                <a:latin typeface="Calibri" charset="0"/>
              </a:rPr>
              <a:t>are </a:t>
            </a:r>
            <a:r>
              <a:rPr lang="nl-NL" sz="2800" dirty="0" err="1">
                <a:latin typeface="Calibri" charset="0"/>
              </a:rPr>
              <a:t>needed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for</a:t>
            </a:r>
            <a:r>
              <a:rPr lang="nl-NL" sz="2800" dirty="0" smtClean="0">
                <a:latin typeface="Calibri" charset="0"/>
              </a:rPr>
              <a:t> a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meaningful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evaluation</a:t>
            </a:r>
            <a:r>
              <a:rPr lang="nl-NL" sz="2800" dirty="0">
                <a:latin typeface="Calibri" charset="0"/>
              </a:rPr>
              <a:t> of </a:t>
            </a:r>
            <a:r>
              <a:rPr lang="nl-NL" sz="2800" dirty="0" err="1">
                <a:latin typeface="Calibri" charset="0"/>
              </a:rPr>
              <a:t>unusual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results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and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for</a:t>
            </a:r>
            <a:r>
              <a:rPr lang="nl-NL" sz="2800" dirty="0" smtClean="0">
                <a:latin typeface="Calibri" charset="0"/>
              </a:rPr>
              <a:t> test </a:t>
            </a:r>
            <a:r>
              <a:rPr lang="nl-NL" sz="2800" dirty="0" err="1">
                <a:latin typeface="Calibri" charset="0"/>
              </a:rPr>
              <a:t>calculations</a:t>
            </a:r>
            <a:r>
              <a:rPr lang="nl-NL" sz="2800" dirty="0">
                <a:latin typeface="Calibri" charset="0"/>
              </a:rPr>
              <a:t>.</a:t>
            </a:r>
          </a:p>
          <a:p>
            <a:r>
              <a:rPr lang="nl-NL" sz="2800" dirty="0" err="1">
                <a:latin typeface="Calibri" charset="0"/>
              </a:rPr>
              <a:t>Archival</a:t>
            </a:r>
            <a:r>
              <a:rPr lang="nl-NL" sz="2800" dirty="0">
                <a:latin typeface="Calibri" charset="0"/>
              </a:rPr>
              <a:t> of </a:t>
            </a:r>
            <a:r>
              <a:rPr lang="nl-NL" sz="2800" dirty="0" err="1">
                <a:latin typeface="Calibri" charset="0"/>
              </a:rPr>
              <a:t>Fo</a:t>
            </a:r>
            <a:r>
              <a:rPr lang="nl-NL" sz="2800" dirty="0">
                <a:latin typeface="Calibri" charset="0"/>
              </a:rPr>
              <a:t>/</a:t>
            </a:r>
            <a:r>
              <a:rPr lang="nl-NL" sz="2800" dirty="0" err="1">
                <a:latin typeface="Calibri" charset="0"/>
              </a:rPr>
              <a:t>Fc</a:t>
            </a:r>
            <a:r>
              <a:rPr lang="nl-NL" sz="2800" dirty="0">
                <a:latin typeface="Calibri" charset="0"/>
              </a:rPr>
              <a:t> data (FCF) </a:t>
            </a:r>
            <a:r>
              <a:rPr lang="nl-NL" sz="2800" dirty="0" err="1">
                <a:latin typeface="Calibri" charset="0"/>
              </a:rPr>
              <a:t>already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solves</a:t>
            </a:r>
            <a:r>
              <a:rPr lang="nl-NL" sz="2800" dirty="0">
                <a:latin typeface="Calibri" charset="0"/>
              </a:rPr>
              <a:t> part of </a:t>
            </a:r>
            <a:r>
              <a:rPr lang="nl-NL" sz="2800" dirty="0" err="1">
                <a:latin typeface="Calibri" charset="0"/>
              </a:rPr>
              <a:t>this</a:t>
            </a:r>
            <a:r>
              <a:rPr lang="nl-NL" sz="2800" dirty="0">
                <a:latin typeface="Calibri" charset="0"/>
              </a:rPr>
              <a:t> issue (side effect of </a:t>
            </a:r>
            <a:r>
              <a:rPr lang="nl-NL" sz="2800" dirty="0" err="1" smtClean="0">
                <a:latin typeface="Calibri" charset="0"/>
              </a:rPr>
              <a:t>its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smtClean="0">
                <a:latin typeface="Calibri" charset="0"/>
              </a:rPr>
              <a:t>availability: </a:t>
            </a:r>
            <a:r>
              <a:rPr lang="nl-NL" sz="2800" dirty="0" err="1">
                <a:latin typeface="Calibri" charset="0"/>
              </a:rPr>
              <a:t>detection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and</a:t>
            </a:r>
            <a:r>
              <a:rPr lang="nl-NL" sz="2800" dirty="0">
                <a:latin typeface="Calibri" charset="0"/>
              </a:rPr>
              <a:t> prove of cases of </a:t>
            </a:r>
            <a:r>
              <a:rPr lang="nl-NL" sz="2800" dirty="0" smtClean="0">
                <a:latin typeface="Calibri" charset="0"/>
              </a:rPr>
              <a:t>a few </a:t>
            </a:r>
            <a:r>
              <a:rPr lang="nl-NL" sz="2800" dirty="0" err="1" smtClean="0">
                <a:latin typeface="Calibri" charset="0"/>
              </a:rPr>
              <a:t>hundred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seriously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frauded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structures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>
                <a:latin typeface="Calibri" charset="0"/>
              </a:rPr>
              <a:t>in Acta </a:t>
            </a:r>
            <a:r>
              <a:rPr lang="nl-NL" sz="2800" dirty="0" err="1">
                <a:latin typeface="Calibri" charset="0"/>
              </a:rPr>
              <a:t>Cryst</a:t>
            </a:r>
            <a:r>
              <a:rPr lang="nl-NL" sz="2800" dirty="0">
                <a:latin typeface="Calibri" charset="0"/>
              </a:rPr>
              <a:t>. E) </a:t>
            </a:r>
          </a:p>
          <a:p>
            <a:r>
              <a:rPr lang="nl-NL" sz="2800" dirty="0" err="1">
                <a:latin typeface="Calibri" charset="0"/>
              </a:rPr>
              <a:t>Recently</a:t>
            </a:r>
            <a:r>
              <a:rPr lang="nl-NL" sz="2800" dirty="0">
                <a:latin typeface="Calibri" charset="0"/>
              </a:rPr>
              <a:t>: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embedding</a:t>
            </a:r>
            <a:r>
              <a:rPr lang="nl-NL" sz="2800" dirty="0">
                <a:latin typeface="Calibri" charset="0"/>
              </a:rPr>
              <a:t> of </a:t>
            </a:r>
            <a:r>
              <a:rPr lang="nl-NL" sz="2800" dirty="0" err="1">
                <a:latin typeface="Calibri" charset="0"/>
              </a:rPr>
              <a:t>refinement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instructions</a:t>
            </a:r>
            <a:r>
              <a:rPr lang="nl-NL" sz="2800" dirty="0">
                <a:latin typeface="Calibri" charset="0"/>
              </a:rPr>
              <a:t> (</a:t>
            </a:r>
            <a:r>
              <a:rPr lang="nl-NL" sz="2800" dirty="0" err="1">
                <a:latin typeface="Calibri" charset="0"/>
              </a:rPr>
              <a:t>res</a:t>
            </a:r>
            <a:r>
              <a:rPr lang="nl-NL" sz="2800" dirty="0">
                <a:latin typeface="Calibri" charset="0"/>
              </a:rPr>
              <a:t>) </a:t>
            </a:r>
            <a:r>
              <a:rPr lang="nl-NL" sz="2800" dirty="0" err="1">
                <a:latin typeface="Calibri" charset="0"/>
              </a:rPr>
              <a:t>and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unmerged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reflection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data</a:t>
            </a:r>
            <a:r>
              <a:rPr lang="nl-NL" sz="2800" dirty="0">
                <a:latin typeface="Calibri" charset="0"/>
              </a:rPr>
              <a:t> (</a:t>
            </a:r>
            <a:r>
              <a:rPr lang="nl-NL" sz="2800" dirty="0" err="1">
                <a:latin typeface="Calibri" charset="0"/>
              </a:rPr>
              <a:t>hkl</a:t>
            </a:r>
            <a:r>
              <a:rPr lang="nl-NL" sz="2800" dirty="0">
                <a:latin typeface="Calibri" charset="0"/>
              </a:rPr>
              <a:t>) in the </a:t>
            </a:r>
            <a:r>
              <a:rPr lang="nl-NL" sz="2800" dirty="0" smtClean="0">
                <a:latin typeface="Calibri" charset="0"/>
              </a:rPr>
              <a:t>CIF </a:t>
            </a:r>
            <a:r>
              <a:rPr lang="nl-NL" sz="2800" dirty="0" err="1" smtClean="0">
                <a:latin typeface="Calibri" charset="0"/>
              </a:rPr>
              <a:t>urged</a:t>
            </a:r>
            <a:r>
              <a:rPr lang="nl-NL" sz="2800" dirty="0" smtClean="0">
                <a:latin typeface="Calibri" charset="0"/>
              </a:rPr>
              <a:t>.</a:t>
            </a:r>
          </a:p>
          <a:p>
            <a:r>
              <a:rPr lang="nl-NL" sz="2800" dirty="0" smtClean="0">
                <a:latin typeface="Calibri" charset="0"/>
              </a:rPr>
              <a:t>The </a:t>
            </a:r>
            <a:r>
              <a:rPr lang="nl-NL" sz="2800" dirty="0" err="1" smtClean="0">
                <a:latin typeface="Calibri" charset="0"/>
              </a:rPr>
              <a:t>embedding</a:t>
            </a:r>
            <a:r>
              <a:rPr lang="nl-NL" sz="2800" dirty="0" smtClean="0">
                <a:latin typeface="Calibri" charset="0"/>
              </a:rPr>
              <a:t> of the .</a:t>
            </a:r>
            <a:r>
              <a:rPr lang="nl-NL" sz="2800" dirty="0" err="1" smtClean="0">
                <a:latin typeface="Calibri" charset="0"/>
              </a:rPr>
              <a:t>res</a:t>
            </a:r>
            <a:r>
              <a:rPr lang="nl-NL" sz="2800" dirty="0" smtClean="0">
                <a:latin typeface="Calibri" charset="0"/>
              </a:rPr>
              <a:t> &amp; .</a:t>
            </a:r>
            <a:r>
              <a:rPr lang="nl-NL" sz="2800" dirty="0" err="1" smtClean="0">
                <a:latin typeface="Calibri" charset="0"/>
              </a:rPr>
              <a:t>hkl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into</a:t>
            </a:r>
            <a:r>
              <a:rPr lang="nl-NL" sz="2800" dirty="0" smtClean="0">
                <a:latin typeface="Calibri" charset="0"/>
              </a:rPr>
              <a:t> the CIF </a:t>
            </a:r>
            <a:r>
              <a:rPr lang="nl-NL" sz="2800" dirty="0" err="1" smtClean="0">
                <a:latin typeface="Calibri" charset="0"/>
              </a:rPr>
              <a:t>with</a:t>
            </a:r>
            <a:r>
              <a:rPr lang="nl-NL" sz="2800" dirty="0" smtClean="0">
                <a:latin typeface="Calibri" charset="0"/>
              </a:rPr>
              <a:t> SHELXL2014 </a:t>
            </a:r>
            <a:r>
              <a:rPr lang="nl-NL" sz="2800" dirty="0" err="1" smtClean="0">
                <a:latin typeface="Calibri" charset="0"/>
              </a:rPr>
              <a:t>currently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voids</a:t>
            </a:r>
            <a:r>
              <a:rPr lang="nl-NL" sz="2800" dirty="0" smtClean="0">
                <a:latin typeface="Calibri" charset="0"/>
              </a:rPr>
              <a:t> the </a:t>
            </a:r>
            <a:r>
              <a:rPr lang="nl-NL" sz="2800" dirty="0" err="1" smtClean="0">
                <a:latin typeface="Calibri" charset="0"/>
              </a:rPr>
              <a:t>need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to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supply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an</a:t>
            </a:r>
            <a:r>
              <a:rPr lang="nl-NL" sz="2800" dirty="0" smtClean="0">
                <a:latin typeface="Calibri" charset="0"/>
              </a:rPr>
              <a:t> FCF.</a:t>
            </a:r>
            <a:endParaRPr lang="nl-NL" sz="2800" dirty="0">
              <a:latin typeface="Calibri" charset="0"/>
            </a:endParaRPr>
          </a:p>
          <a:p>
            <a:r>
              <a:rPr lang="nl-NL" sz="2800" dirty="0" err="1">
                <a:latin typeface="Calibri" charset="0"/>
              </a:rPr>
              <a:t>IUCr</a:t>
            </a:r>
            <a:r>
              <a:rPr lang="nl-NL" sz="2800" dirty="0">
                <a:latin typeface="Calibri" charset="0"/>
              </a:rPr>
              <a:t>/</a:t>
            </a:r>
            <a:r>
              <a:rPr lang="nl-NL" sz="2800" dirty="0" err="1">
                <a:latin typeface="Calibri" charset="0"/>
              </a:rPr>
              <a:t>checkCIF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and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hkl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deposition</a:t>
            </a:r>
            <a:r>
              <a:rPr lang="nl-NL" sz="2800" dirty="0">
                <a:latin typeface="Calibri" charset="0"/>
              </a:rPr>
              <a:t> are </a:t>
            </a:r>
            <a:r>
              <a:rPr lang="nl-NL" sz="2800" dirty="0" err="1">
                <a:latin typeface="Calibri" charset="0"/>
              </a:rPr>
              <a:t>now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also</a:t>
            </a:r>
            <a:r>
              <a:rPr lang="nl-NL" sz="2800" dirty="0">
                <a:latin typeface="Calibri" charset="0"/>
              </a:rPr>
              <a:t> part of the CSD </a:t>
            </a:r>
            <a:r>
              <a:rPr lang="nl-NL" sz="2800" dirty="0" err="1">
                <a:latin typeface="Calibri" charset="0"/>
              </a:rPr>
              <a:t>deposition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and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archival</a:t>
            </a:r>
            <a:r>
              <a:rPr lang="nl-NL" sz="2800" dirty="0">
                <a:latin typeface="Calibri" charset="0"/>
              </a:rPr>
              <a:t> procedures.</a:t>
            </a:r>
          </a:p>
          <a:p>
            <a:endParaRPr lang="nl-NL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7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FCF-</a:t>
            </a:r>
            <a:r>
              <a:rPr lang="en-GB" dirty="0" smtClean="0">
                <a:solidFill>
                  <a:srgbClr val="FF0000"/>
                </a:solidFill>
              </a:rPr>
              <a:t>Validation</a:t>
            </a:r>
            <a:r>
              <a:rPr lang="nl-NL" dirty="0" smtClean="0">
                <a:solidFill>
                  <a:srgbClr val="FF0000"/>
                </a:solidFill>
              </a:rPr>
              <a:t> adds: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Analysis of the quality of the refinement</a:t>
            </a:r>
          </a:p>
          <a:p>
            <a:r>
              <a:rPr lang="nl-NL" dirty="0" smtClean="0"/>
              <a:t>Analysis of the </a:t>
            </a:r>
            <a:r>
              <a:rPr lang="en-GB" dirty="0" smtClean="0"/>
              <a:t>difference</a:t>
            </a:r>
            <a:r>
              <a:rPr lang="nl-NL" dirty="0" smtClean="0"/>
              <a:t> map (peaks)</a:t>
            </a:r>
          </a:p>
          <a:p>
            <a:r>
              <a:rPr lang="nl-NL" dirty="0" smtClean="0"/>
              <a:t>Detection of void content (SQUEEZE)</a:t>
            </a:r>
          </a:p>
          <a:p>
            <a:r>
              <a:rPr lang="en-GB" dirty="0" smtClean="0"/>
              <a:t>Detection</a:t>
            </a:r>
            <a:r>
              <a:rPr lang="nl-NL" dirty="0" smtClean="0"/>
              <a:t> of missing </a:t>
            </a:r>
            <a:r>
              <a:rPr lang="nl-NL" dirty="0" err="1" smtClean="0"/>
              <a:t>reflections</a:t>
            </a:r>
            <a:endParaRPr lang="nl-NL" dirty="0" smtClean="0"/>
          </a:p>
          <a:p>
            <a:r>
              <a:rPr lang="nl-NL" dirty="0" err="1" smtClean="0"/>
              <a:t>Detection</a:t>
            </a:r>
            <a:r>
              <a:rPr lang="nl-NL" dirty="0" smtClean="0"/>
              <a:t> of </a:t>
            </a:r>
            <a:r>
              <a:rPr lang="nl-NL" dirty="0" err="1" smtClean="0"/>
              <a:t>outliers</a:t>
            </a:r>
            <a:endParaRPr lang="nl-NL" dirty="0" smtClean="0"/>
          </a:p>
          <a:p>
            <a:r>
              <a:rPr lang="nl-NL" dirty="0" err="1" smtClean="0"/>
              <a:t>Detection</a:t>
            </a:r>
            <a:r>
              <a:rPr lang="nl-NL" dirty="0" smtClean="0"/>
              <a:t> of </a:t>
            </a:r>
            <a:r>
              <a:rPr lang="nl-NL" dirty="0" err="1" smtClean="0"/>
              <a:t>missed</a:t>
            </a:r>
            <a:r>
              <a:rPr lang="nl-NL" dirty="0" smtClean="0"/>
              <a:t> </a:t>
            </a:r>
            <a:r>
              <a:rPr lang="nl-NL" dirty="0" err="1" smtClean="0"/>
              <a:t>twinning</a:t>
            </a:r>
            <a:endParaRPr lang="nl-NL" dirty="0" smtClean="0"/>
          </a:p>
          <a:p>
            <a:r>
              <a:rPr lang="nl-NL" dirty="0" smtClean="0"/>
              <a:t>Check of the absolute </a:t>
            </a:r>
            <a:r>
              <a:rPr lang="nl-NL" dirty="0" err="1" smtClean="0"/>
              <a:t>structure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668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Benefits of the SHELXL2014 standard  embedding of .res, .</a:t>
            </a:r>
            <a:r>
              <a:rPr lang="en-US" dirty="0" err="1" smtClean="0">
                <a:solidFill>
                  <a:srgbClr val="FF0000"/>
                </a:solidFill>
              </a:rPr>
              <a:t>hkl</a:t>
            </a:r>
            <a:r>
              <a:rPr lang="en-US" dirty="0" smtClean="0">
                <a:solidFill>
                  <a:srgbClr val="FF0000"/>
                </a:solidFill>
              </a:rPr>
              <a:t> (&amp;.fab)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need to supply an FCF file along with the CIF as part of a data deposition. The FCF can  be created from the embedded data.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supplied, the FCF should be ‘LIST 4’ or</a:t>
            </a:r>
          </a:p>
          <a:p>
            <a:pPr marL="0" indent="0">
              <a:buNone/>
            </a:pPr>
            <a:r>
              <a:rPr lang="en-US" dirty="0"/>
              <a:t>‘LIST 8’ type </a:t>
            </a:r>
            <a:endParaRPr lang="en-US" dirty="0" smtClean="0"/>
          </a:p>
          <a:p>
            <a:r>
              <a:rPr lang="en-US" dirty="0" smtClean="0"/>
              <a:t>SHELXL2014 CIF + FCF are the recommended files to run the SQUEEZE tool since the original reflection data are retained in the CIF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0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Afbeelding 1" descr="squeeze-sta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04243"/>
            <a:ext cx="8610600" cy="616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kstvak 1"/>
          <p:cNvSpPr txBox="1">
            <a:spLocks noChangeArrowheads="1"/>
          </p:cNvSpPr>
          <p:nvPr/>
        </p:nvSpPr>
        <p:spPr bwMode="auto">
          <a:xfrm>
            <a:off x="1562603" y="1990183"/>
            <a:ext cx="53879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2800" dirty="0">
                <a:solidFill>
                  <a:srgbClr val="0000FF"/>
                </a:solidFill>
              </a:rPr>
              <a:t>STATISTICS PREPARED BY THE CCDC</a:t>
            </a:r>
          </a:p>
          <a:p>
            <a:pPr eaLnBrk="1" hangingPunct="1"/>
            <a:r>
              <a:rPr lang="nl-NL" sz="2800" dirty="0">
                <a:solidFill>
                  <a:srgbClr val="0000FF"/>
                </a:solidFill>
              </a:rPr>
              <a:t>ON </a:t>
            </a:r>
            <a:r>
              <a:rPr lang="nl-NL" sz="2800" dirty="0" err="1">
                <a:solidFill>
                  <a:srgbClr val="0000FF"/>
                </a:solidFill>
              </a:rPr>
              <a:t>SQUEEZEd</a:t>
            </a:r>
            <a:r>
              <a:rPr lang="nl-NL" sz="2800" dirty="0">
                <a:solidFill>
                  <a:srgbClr val="0000FF"/>
                </a:solidFill>
              </a:rPr>
              <a:t> or OLEX2-MASKd</a:t>
            </a:r>
          </a:p>
          <a:p>
            <a:pPr eaLnBrk="1" hangingPunct="1"/>
            <a:r>
              <a:rPr lang="nl-NL" sz="2800" dirty="0">
                <a:solidFill>
                  <a:srgbClr val="0000FF"/>
                </a:solidFill>
              </a:rPr>
              <a:t>STRUCTURES in the CSD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694713" y="596357"/>
            <a:ext cx="4383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The SQUEEZE Tool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1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  <a:latin typeface="Calibri" charset="0"/>
              </a:rPr>
              <a:t>PLATON/SQUEEZE</a:t>
            </a:r>
            <a:endParaRPr lang="nl-NL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765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98600"/>
            <a:ext cx="8229600" cy="4757738"/>
          </a:xfrm>
        </p:spPr>
        <p:txBody>
          <a:bodyPr/>
          <a:lstStyle/>
          <a:p>
            <a:pPr>
              <a:defRPr/>
            </a:pPr>
            <a:r>
              <a:rPr lang="nl-NL" sz="2800" dirty="0">
                <a:latin typeface="Calibri" charset="0"/>
              </a:rPr>
              <a:t>The </a:t>
            </a:r>
            <a:r>
              <a:rPr lang="nl-NL" sz="2800" dirty="0" err="1">
                <a:latin typeface="Calibri" charset="0"/>
              </a:rPr>
              <a:t>current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implementation</a:t>
            </a:r>
            <a:r>
              <a:rPr lang="nl-NL" sz="2800" dirty="0">
                <a:latin typeface="Calibri" charset="0"/>
              </a:rPr>
              <a:t> of the SQUEEZE tool </a:t>
            </a:r>
            <a:r>
              <a:rPr lang="nl-NL" sz="2800" dirty="0" err="1" smtClean="0">
                <a:latin typeface="Calibri" charset="0"/>
              </a:rPr>
              <a:t>to</a:t>
            </a:r>
            <a:r>
              <a:rPr lang="nl-NL" sz="2800" dirty="0" smtClean="0">
                <a:latin typeface="Calibri" charset="0"/>
              </a:rPr>
              <a:t> handle </a:t>
            </a:r>
            <a:r>
              <a:rPr lang="nl-NL" sz="2800" dirty="0" err="1" smtClean="0">
                <a:latin typeface="Calibri" charset="0"/>
              </a:rPr>
              <a:t>disordered</a:t>
            </a:r>
            <a:r>
              <a:rPr lang="nl-NL" sz="2800" dirty="0" smtClean="0">
                <a:latin typeface="Calibri" charset="0"/>
              </a:rPr>
              <a:t> solvents is </a:t>
            </a:r>
            <a:r>
              <a:rPr lang="nl-NL" sz="2800" dirty="0">
                <a:latin typeface="Calibri" charset="0"/>
              </a:rPr>
              <a:t>the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third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generation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>
                <a:latin typeface="Calibri" charset="0"/>
              </a:rPr>
              <a:t>of a </a:t>
            </a:r>
            <a:r>
              <a:rPr lang="nl-NL" sz="2800" dirty="0" err="1">
                <a:latin typeface="Calibri" charset="0"/>
              </a:rPr>
              <a:t>method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published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by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us</a:t>
            </a:r>
            <a:r>
              <a:rPr lang="nl-NL" sz="2800" dirty="0" smtClean="0">
                <a:latin typeface="Calibri" charset="0"/>
              </a:rPr>
              <a:t> more </a:t>
            </a:r>
            <a:r>
              <a:rPr lang="nl-NL" sz="2800" dirty="0" err="1">
                <a:latin typeface="Calibri" charset="0"/>
              </a:rPr>
              <a:t>than</a:t>
            </a:r>
            <a:r>
              <a:rPr lang="nl-NL" sz="2800" dirty="0">
                <a:latin typeface="Calibri" charset="0"/>
              </a:rPr>
              <a:t> 25 </a:t>
            </a:r>
            <a:r>
              <a:rPr lang="nl-NL" sz="2800" dirty="0" err="1">
                <a:latin typeface="Calibri" charset="0"/>
              </a:rPr>
              <a:t>years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ago</a:t>
            </a:r>
            <a:r>
              <a:rPr lang="nl-NL" sz="2800" dirty="0" smtClean="0">
                <a:latin typeface="Calibri" charset="0"/>
              </a:rPr>
              <a:t>.</a:t>
            </a:r>
          </a:p>
          <a:p>
            <a:pPr>
              <a:defRPr/>
            </a:pPr>
            <a:r>
              <a:rPr lang="nl-NL" sz="2800" dirty="0" err="1" smtClean="0">
                <a:latin typeface="Calibri" charset="0"/>
              </a:rPr>
              <a:t>Interfacing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with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smtClean="0">
                <a:solidFill>
                  <a:srgbClr val="FF0000"/>
                </a:solidFill>
                <a:latin typeface="Calibri" charset="0"/>
              </a:rPr>
              <a:t>SHELXL2014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refinement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solves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many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earlier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smtClean="0">
                <a:latin typeface="Calibri" charset="0"/>
              </a:rPr>
              <a:t>issues </a:t>
            </a:r>
            <a:r>
              <a:rPr lang="nl-NL" sz="2800" dirty="0" err="1" smtClean="0">
                <a:latin typeface="Calibri" charset="0"/>
              </a:rPr>
              <a:t>with</a:t>
            </a:r>
            <a:r>
              <a:rPr lang="nl-NL" sz="2800" dirty="0" smtClean="0">
                <a:latin typeface="Calibri" charset="0"/>
              </a:rPr>
              <a:t> SHELX76 &amp; SHELXL97 </a:t>
            </a:r>
            <a:r>
              <a:rPr lang="nl-NL" sz="2800" dirty="0" err="1" smtClean="0">
                <a:latin typeface="Calibri" charset="0"/>
              </a:rPr>
              <a:t>using</a:t>
            </a:r>
            <a:r>
              <a:rPr lang="nl-NL" sz="2800" dirty="0" smtClean="0">
                <a:latin typeface="Calibri" charset="0"/>
              </a:rPr>
              <a:t> .</a:t>
            </a:r>
            <a:r>
              <a:rPr lang="nl-NL" sz="2800" dirty="0" err="1" smtClean="0">
                <a:latin typeface="Calibri" charset="0"/>
              </a:rPr>
              <a:t>res</a:t>
            </a:r>
            <a:r>
              <a:rPr lang="nl-NL" sz="2800" dirty="0" smtClean="0">
                <a:latin typeface="Calibri" charset="0"/>
              </a:rPr>
              <a:t> &amp; .</a:t>
            </a:r>
            <a:r>
              <a:rPr lang="nl-NL" sz="2800" dirty="0" err="1" smtClean="0">
                <a:latin typeface="Calibri" charset="0"/>
              </a:rPr>
              <a:t>hkl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smtClean="0">
                <a:latin typeface="Calibri" charset="0"/>
              </a:rPr>
              <a:t>data</a:t>
            </a:r>
            <a:r>
              <a:rPr lang="nl-NL" sz="2800" dirty="0" smtClean="0">
                <a:latin typeface="Calibri" charset="0"/>
              </a:rPr>
              <a:t>. [e.g. </a:t>
            </a:r>
            <a:r>
              <a:rPr lang="nl-NL" sz="2800" dirty="0" err="1" smtClean="0">
                <a:latin typeface="Calibri" charset="0"/>
              </a:rPr>
              <a:t>Modification</a:t>
            </a:r>
            <a:r>
              <a:rPr lang="nl-NL" sz="2800" dirty="0" smtClean="0">
                <a:latin typeface="Calibri" charset="0"/>
              </a:rPr>
              <a:t> of the </a:t>
            </a:r>
            <a:r>
              <a:rPr lang="nl-NL" sz="2800" dirty="0" err="1" smtClean="0">
                <a:latin typeface="Calibri" charset="0"/>
              </a:rPr>
              <a:t>observed</a:t>
            </a:r>
            <a:r>
              <a:rPr lang="nl-NL" sz="2800" dirty="0" smtClean="0">
                <a:latin typeface="Calibri" charset="0"/>
              </a:rPr>
              <a:t> data]</a:t>
            </a:r>
            <a:endParaRPr lang="nl-NL" sz="2800" dirty="0">
              <a:latin typeface="Calibri" charset="0"/>
            </a:endParaRPr>
          </a:p>
          <a:p>
            <a:pPr>
              <a:defRPr/>
            </a:pP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nl-NL" sz="2800" dirty="0" err="1" smtClean="0">
                <a:solidFill>
                  <a:srgbClr val="FF0000"/>
                </a:solidFill>
                <a:latin typeface="Calibri" charset="0"/>
              </a:rPr>
              <a:t>ocumentation</a:t>
            </a:r>
            <a:r>
              <a:rPr lang="nl-NL" sz="2800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of the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recommended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 smtClean="0">
                <a:solidFill>
                  <a:srgbClr val="FF0000"/>
                </a:solidFill>
                <a:latin typeface="Calibri" charset="0"/>
              </a:rPr>
              <a:t>procedure</a:t>
            </a:r>
            <a:r>
              <a:rPr lang="nl-NL" sz="2800" dirty="0" smtClean="0">
                <a:solidFill>
                  <a:srgbClr val="800000"/>
                </a:solidFill>
                <a:latin typeface="Calibri" charset="0"/>
              </a:rPr>
              <a:t>: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A.L.Spek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>
                <a:latin typeface="Calibri" charset="0"/>
              </a:rPr>
              <a:t>(2015) Acta </a:t>
            </a:r>
            <a:r>
              <a:rPr lang="nl-NL" sz="2800" dirty="0" err="1">
                <a:latin typeface="Calibri" charset="0"/>
              </a:rPr>
              <a:t>Cryst</a:t>
            </a:r>
            <a:r>
              <a:rPr lang="nl-NL" sz="2800" dirty="0">
                <a:latin typeface="Calibri" charset="0"/>
              </a:rPr>
              <a:t>. C71, 9-18</a:t>
            </a:r>
          </a:p>
          <a:p>
            <a:pPr>
              <a:defRPr/>
            </a:pPr>
            <a:r>
              <a:rPr lang="nl-NL" sz="2800" dirty="0">
                <a:latin typeface="Calibri" charset="0"/>
                <a:hlinkClick r:id="rId3"/>
              </a:rPr>
              <a:t>http://www.platonsoft.nl/</a:t>
            </a:r>
            <a:r>
              <a:rPr lang="nl-NL" sz="2800" dirty="0" smtClean="0">
                <a:latin typeface="Calibri" charset="0"/>
                <a:hlinkClick r:id="rId3"/>
              </a:rPr>
              <a:t>PLATON_HOW_TO.pdf</a:t>
            </a:r>
            <a:endParaRPr lang="nl-NL" sz="2800" dirty="0" smtClean="0">
              <a:latin typeface="Calibri" charset="0"/>
            </a:endParaRPr>
          </a:p>
          <a:p>
            <a:pPr marL="0" indent="0">
              <a:buFont typeface="Arial" charset="0"/>
              <a:buNone/>
              <a:defRPr/>
            </a:pPr>
            <a:endParaRPr lang="nl-NL" sz="2800" dirty="0">
              <a:latin typeface="Calibri" charset="0"/>
            </a:endParaRPr>
          </a:p>
          <a:p>
            <a:pPr>
              <a:defRPr/>
            </a:pPr>
            <a:endParaRPr lang="nl-NL" sz="28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  <a:latin typeface="Calibri" charset="0"/>
              </a:rPr>
              <a:t>The </a:t>
            </a:r>
            <a:r>
              <a:rPr lang="nl-NL" dirty="0" err="1">
                <a:solidFill>
                  <a:srgbClr val="FF0000"/>
                </a:solidFill>
                <a:latin typeface="Calibri" charset="0"/>
              </a:rPr>
              <a:t>Disordered</a:t>
            </a:r>
            <a:r>
              <a:rPr lang="nl-NL" dirty="0">
                <a:solidFill>
                  <a:srgbClr val="FF0000"/>
                </a:solidFill>
                <a:latin typeface="Calibri" charset="0"/>
              </a:rPr>
              <a:t> Solvent </a:t>
            </a:r>
            <a:r>
              <a:rPr lang="nl-NL" dirty="0" err="1">
                <a:solidFill>
                  <a:srgbClr val="FF0000"/>
                </a:solidFill>
                <a:latin typeface="Calibri" charset="0"/>
              </a:rPr>
              <a:t>Problem</a:t>
            </a:r>
            <a:endParaRPr lang="nl-NL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457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nl-NL" dirty="0">
                <a:latin typeface="Calibri" charset="0"/>
              </a:rPr>
              <a:t>The </a:t>
            </a:r>
            <a:r>
              <a:rPr lang="nl-NL" dirty="0" err="1">
                <a:latin typeface="Calibri" charset="0"/>
              </a:rPr>
              <a:t>calculated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structure</a:t>
            </a:r>
            <a:r>
              <a:rPr lang="nl-NL" dirty="0">
                <a:latin typeface="Calibri" charset="0"/>
              </a:rPr>
              <a:t> factor </a:t>
            </a:r>
            <a:r>
              <a:rPr lang="nl-NL" dirty="0" err="1">
                <a:latin typeface="Calibri" charset="0"/>
              </a:rPr>
              <a:t>Fc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can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be</a:t>
            </a:r>
            <a:r>
              <a:rPr lang="nl-NL" dirty="0">
                <a:latin typeface="Calibri" charset="0"/>
              </a:rPr>
              <a:t> spit </a:t>
            </a:r>
            <a:r>
              <a:rPr lang="nl-NL" dirty="0" err="1">
                <a:latin typeface="Calibri" charset="0"/>
              </a:rPr>
              <a:t>into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two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parts</a:t>
            </a:r>
            <a:r>
              <a:rPr lang="nl-NL" dirty="0">
                <a:latin typeface="Calibri" charset="0"/>
              </a:rPr>
              <a:t>: </a:t>
            </a:r>
            <a:r>
              <a:rPr lang="nl-NL" dirty="0" err="1">
                <a:solidFill>
                  <a:srgbClr val="FF0000"/>
                </a:solidFill>
                <a:latin typeface="Calibri" charset="0"/>
              </a:rPr>
              <a:t>Fc</a:t>
            </a:r>
            <a:r>
              <a:rPr lang="nl-NL" dirty="0">
                <a:solidFill>
                  <a:srgbClr val="FF0000"/>
                </a:solidFill>
                <a:latin typeface="Calibri" charset="0"/>
              </a:rPr>
              <a:t> = </a:t>
            </a:r>
            <a:r>
              <a:rPr lang="nl-NL" dirty="0" err="1">
                <a:solidFill>
                  <a:srgbClr val="FF0000"/>
                </a:solidFill>
                <a:latin typeface="Calibri" charset="0"/>
              </a:rPr>
              <a:t>Fc</a:t>
            </a:r>
            <a:r>
              <a:rPr lang="nl-NL" dirty="0">
                <a:solidFill>
                  <a:srgbClr val="FF0000"/>
                </a:solidFill>
                <a:latin typeface="Calibri" charset="0"/>
              </a:rPr>
              <a:t>(model) + </a:t>
            </a:r>
            <a:r>
              <a:rPr lang="nl-NL" dirty="0" err="1">
                <a:solidFill>
                  <a:srgbClr val="FF0000"/>
                </a:solidFill>
                <a:latin typeface="Calibri" charset="0"/>
              </a:rPr>
              <a:t>Fc</a:t>
            </a:r>
            <a:r>
              <a:rPr lang="nl-NL" dirty="0">
                <a:solidFill>
                  <a:srgbClr val="FF0000"/>
                </a:solidFill>
                <a:latin typeface="Calibri" charset="0"/>
              </a:rPr>
              <a:t>(solvent</a:t>
            </a:r>
            <a:r>
              <a:rPr lang="nl-NL" dirty="0">
                <a:latin typeface="Calibri" charset="0"/>
              </a:rPr>
              <a:t>)</a:t>
            </a:r>
          </a:p>
          <a:p>
            <a:r>
              <a:rPr lang="nl-NL" dirty="0" err="1">
                <a:solidFill>
                  <a:srgbClr val="FF0000"/>
                </a:solidFill>
                <a:latin typeface="Calibri" charset="0"/>
              </a:rPr>
              <a:t>Fc</a:t>
            </a:r>
            <a:r>
              <a:rPr lang="nl-NL" dirty="0">
                <a:solidFill>
                  <a:srgbClr val="FF0000"/>
                </a:solidFill>
                <a:latin typeface="Calibri" charset="0"/>
              </a:rPr>
              <a:t>(solvent</a:t>
            </a:r>
            <a:r>
              <a:rPr lang="nl-NL" dirty="0">
                <a:latin typeface="Calibri" charset="0"/>
              </a:rPr>
              <a:t>) </a:t>
            </a:r>
            <a:r>
              <a:rPr lang="nl-NL" dirty="0" err="1">
                <a:latin typeface="Calibri" charset="0"/>
              </a:rPr>
              <a:t>can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be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parametrized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with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an</a:t>
            </a:r>
            <a:r>
              <a:rPr lang="nl-NL" dirty="0">
                <a:latin typeface="Calibri" charset="0"/>
              </a:rPr>
              <a:t> (</a:t>
            </a:r>
            <a:r>
              <a:rPr lang="nl-NL" dirty="0" err="1">
                <a:latin typeface="Calibri" charset="0"/>
              </a:rPr>
              <a:t>elaborate</a:t>
            </a:r>
            <a:r>
              <a:rPr lang="nl-NL" dirty="0">
                <a:latin typeface="Calibri" charset="0"/>
              </a:rPr>
              <a:t>) </a:t>
            </a:r>
            <a:r>
              <a:rPr lang="nl-NL" dirty="0">
                <a:solidFill>
                  <a:srgbClr val="FF0000"/>
                </a:solidFill>
                <a:latin typeface="Calibri" charset="0"/>
              </a:rPr>
              <a:t>disorder model </a:t>
            </a:r>
            <a:r>
              <a:rPr lang="nl-NL" dirty="0" err="1">
                <a:latin typeface="Calibri" charset="0"/>
              </a:rPr>
              <a:t>and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refined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along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with</a:t>
            </a:r>
            <a:r>
              <a:rPr lang="nl-NL" dirty="0">
                <a:latin typeface="Calibri" charset="0"/>
              </a:rPr>
              <a:t> the </a:t>
            </a:r>
            <a:r>
              <a:rPr lang="nl-NL" dirty="0" err="1">
                <a:latin typeface="Calibri" charset="0"/>
              </a:rPr>
              <a:t>other</a:t>
            </a:r>
            <a:r>
              <a:rPr lang="nl-NL" dirty="0">
                <a:latin typeface="Calibri" charset="0"/>
              </a:rPr>
              <a:t> model parameters. </a:t>
            </a:r>
          </a:p>
          <a:p>
            <a:r>
              <a:rPr lang="nl-NL" dirty="0" err="1">
                <a:solidFill>
                  <a:srgbClr val="FF0000"/>
                </a:solidFill>
                <a:latin typeface="Calibri" charset="0"/>
              </a:rPr>
              <a:t>Fc</a:t>
            </a:r>
            <a:r>
              <a:rPr lang="nl-NL" dirty="0">
                <a:solidFill>
                  <a:srgbClr val="FF0000"/>
                </a:solidFill>
                <a:latin typeface="Calibri" charset="0"/>
              </a:rPr>
              <a:t>(solvent) </a:t>
            </a:r>
            <a:r>
              <a:rPr lang="nl-NL" dirty="0" err="1">
                <a:latin typeface="Calibri" charset="0"/>
              </a:rPr>
              <a:t>can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also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be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solidFill>
                  <a:srgbClr val="FF0000"/>
                </a:solidFill>
                <a:latin typeface="Calibri" charset="0"/>
              </a:rPr>
              <a:t>approximated</a:t>
            </a:r>
            <a:r>
              <a:rPr lang="nl-NL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dirty="0" err="1">
                <a:solidFill>
                  <a:srgbClr val="FF0000"/>
                </a:solidFill>
                <a:latin typeface="Calibri" charset="0"/>
              </a:rPr>
              <a:t>with</a:t>
            </a:r>
            <a:r>
              <a:rPr lang="nl-NL" dirty="0">
                <a:solidFill>
                  <a:srgbClr val="FF0000"/>
                </a:solidFill>
                <a:latin typeface="Calibri" charset="0"/>
              </a:rPr>
              <a:t> the SQUEEZE tool </a:t>
            </a:r>
            <a:r>
              <a:rPr lang="nl-NL" dirty="0" err="1">
                <a:latin typeface="Calibri" charset="0"/>
              </a:rPr>
              <a:t>and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used</a:t>
            </a:r>
            <a:r>
              <a:rPr lang="nl-NL" dirty="0">
                <a:latin typeface="Calibri" charset="0"/>
              </a:rPr>
              <a:t> as a </a:t>
            </a:r>
            <a:r>
              <a:rPr lang="nl-NL" dirty="0" err="1">
                <a:latin typeface="Calibri" charset="0"/>
              </a:rPr>
              <a:t>fixed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contribution</a:t>
            </a:r>
            <a:r>
              <a:rPr lang="nl-NL" dirty="0">
                <a:latin typeface="Calibri" charset="0"/>
              </a:rPr>
              <a:t> </a:t>
            </a:r>
            <a:r>
              <a:rPr lang="nl-NL" dirty="0" err="1">
                <a:latin typeface="Calibri" charset="0"/>
              </a:rPr>
              <a:t>to</a:t>
            </a:r>
            <a:r>
              <a:rPr lang="nl-NL" dirty="0">
                <a:latin typeface="Calibri" charset="0"/>
              </a:rPr>
              <a:t> the </a:t>
            </a:r>
            <a:r>
              <a:rPr lang="nl-NL" dirty="0" err="1">
                <a:latin typeface="Calibri" charset="0"/>
              </a:rPr>
              <a:t>structure</a:t>
            </a:r>
            <a:r>
              <a:rPr lang="nl-NL" dirty="0">
                <a:latin typeface="Calibri" charset="0"/>
              </a:rPr>
              <a:t> factors in the </a:t>
            </a:r>
            <a:r>
              <a:rPr lang="nl-NL" dirty="0" err="1">
                <a:latin typeface="Calibri" charset="0"/>
              </a:rPr>
              <a:t>refinement</a:t>
            </a:r>
            <a:r>
              <a:rPr lang="nl-NL" dirty="0">
                <a:latin typeface="Calibri" charset="0"/>
              </a:rPr>
              <a:t>.</a:t>
            </a:r>
          </a:p>
          <a:p>
            <a:r>
              <a:rPr lang="nl-NL" dirty="0">
                <a:latin typeface="Calibri" charset="0"/>
              </a:rPr>
              <a:t>In </a:t>
            </a:r>
            <a:r>
              <a:rPr lang="nl-NL" dirty="0" err="1">
                <a:latin typeface="Calibri" charset="0"/>
              </a:rPr>
              <a:t>simple</a:t>
            </a:r>
            <a:r>
              <a:rPr lang="nl-NL" dirty="0">
                <a:latin typeface="Calibri" charset="0"/>
              </a:rPr>
              <a:t> cases, the first approach is </a:t>
            </a:r>
            <a:r>
              <a:rPr lang="nl-NL" dirty="0" err="1">
                <a:latin typeface="Calibri" charset="0"/>
              </a:rPr>
              <a:t>preferred</a:t>
            </a:r>
            <a:r>
              <a:rPr lang="nl-NL" dirty="0"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  <a:latin typeface="Calibri" charset="0"/>
              </a:rPr>
              <a:t>The </a:t>
            </a:r>
            <a:r>
              <a:rPr lang="nl-NL" dirty="0" smtClean="0">
                <a:solidFill>
                  <a:srgbClr val="FF0000"/>
                </a:solidFill>
                <a:latin typeface="Calibri" charset="0"/>
              </a:rPr>
              <a:t>PLATON/SQUEEZE </a:t>
            </a:r>
            <a:r>
              <a:rPr lang="nl-NL" dirty="0">
                <a:solidFill>
                  <a:srgbClr val="FF0000"/>
                </a:solidFill>
                <a:latin typeface="Calibri" charset="0"/>
              </a:rPr>
              <a:t>Tool</a:t>
            </a:r>
          </a:p>
        </p:txBody>
      </p:sp>
      <p:sp>
        <p:nvSpPr>
          <p:cNvPr id="25602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46662"/>
          </a:xfrm>
        </p:spPr>
        <p:txBody>
          <a:bodyPr/>
          <a:lstStyle/>
          <a:p>
            <a:r>
              <a:rPr lang="nl-NL" sz="2800" dirty="0">
                <a:latin typeface="Calibri" charset="0"/>
              </a:rPr>
              <a:t>SQUEEZE, as </a:t>
            </a:r>
            <a:r>
              <a:rPr lang="nl-NL" sz="2800" dirty="0" err="1">
                <a:latin typeface="Calibri" charset="0"/>
              </a:rPr>
              <a:t>implemented</a:t>
            </a:r>
            <a:r>
              <a:rPr lang="nl-NL" sz="2800" dirty="0">
                <a:latin typeface="Calibri" charset="0"/>
              </a:rPr>
              <a:t> in PLATON, analyses the content of 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solvent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accessible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VOID(s) </a:t>
            </a:r>
            <a:r>
              <a:rPr lang="nl-NL" sz="2800" dirty="0">
                <a:latin typeface="Calibri" charset="0"/>
              </a:rPr>
              <a:t>in a </a:t>
            </a:r>
            <a:r>
              <a:rPr lang="nl-NL" sz="2800" dirty="0" err="1">
                <a:latin typeface="Calibri" charset="0"/>
              </a:rPr>
              <a:t>crystal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structure</a:t>
            </a:r>
            <a:r>
              <a:rPr lang="nl-NL" sz="2800" dirty="0">
                <a:latin typeface="Calibri" charset="0"/>
              </a:rPr>
              <a:t>. (Q: are the </a:t>
            </a:r>
            <a:r>
              <a:rPr lang="nl-NL" sz="2800" dirty="0" err="1">
                <a:latin typeface="Calibri" charset="0"/>
              </a:rPr>
              <a:t>voids</a:t>
            </a:r>
            <a:r>
              <a:rPr lang="nl-NL" sz="2800" dirty="0">
                <a:latin typeface="Calibri" charset="0"/>
              </a:rPr>
              <a:t> empty ?).</a:t>
            </a:r>
          </a:p>
          <a:p>
            <a:r>
              <a:rPr lang="nl-NL" sz="2800" dirty="0">
                <a:latin typeface="Calibri" charset="0"/>
              </a:rPr>
              <a:t>The VOID content </a:t>
            </a:r>
            <a:r>
              <a:rPr lang="nl-NL" sz="2800" dirty="0" err="1">
                <a:latin typeface="Calibri" charset="0"/>
              </a:rPr>
              <a:t>will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generally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involve</a:t>
            </a:r>
            <a:r>
              <a:rPr lang="nl-NL" sz="2800" dirty="0">
                <a:latin typeface="Calibri" charset="0"/>
              </a:rPr>
              <a:t> (</a:t>
            </a:r>
            <a:r>
              <a:rPr lang="nl-NL" sz="2800" dirty="0" err="1">
                <a:latin typeface="Calibri" charset="0"/>
              </a:rPr>
              <a:t>heavily</a:t>
            </a:r>
            <a:r>
              <a:rPr lang="nl-NL" sz="2800" dirty="0">
                <a:latin typeface="Calibri" charset="0"/>
              </a:rPr>
              <a:t>) </a:t>
            </a:r>
            <a:r>
              <a:rPr lang="nl-NL" sz="2800" dirty="0" err="1">
                <a:latin typeface="Calibri" charset="0"/>
              </a:rPr>
              <a:t>disordered</a:t>
            </a:r>
            <a:r>
              <a:rPr lang="nl-NL" sz="2800" dirty="0">
                <a:latin typeface="Calibri" charset="0"/>
              </a:rPr>
              <a:t> solvent(s) </a:t>
            </a:r>
            <a:r>
              <a:rPr lang="nl-NL" sz="2800" dirty="0" err="1">
                <a:latin typeface="Calibri" charset="0"/>
              </a:rPr>
              <a:t>that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might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be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difficult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to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parameterize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meaningfully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(e.g.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unknown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solvents)</a:t>
            </a:r>
            <a:r>
              <a:rPr lang="nl-NL" sz="2800" dirty="0">
                <a:latin typeface="Calibri" charset="0"/>
              </a:rPr>
              <a:t>.</a:t>
            </a:r>
          </a:p>
          <a:p>
            <a:r>
              <a:rPr lang="nl-NL" sz="2800" dirty="0">
                <a:latin typeface="Calibri" charset="0"/>
              </a:rPr>
              <a:t>The solvent </a:t>
            </a:r>
            <a:r>
              <a:rPr lang="nl-NL" sz="2800" dirty="0" err="1">
                <a:latin typeface="Calibri" charset="0"/>
              </a:rPr>
              <a:t>contribution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to</a:t>
            </a:r>
            <a:r>
              <a:rPr lang="nl-NL" sz="2800" dirty="0">
                <a:latin typeface="Calibri" charset="0"/>
              </a:rPr>
              <a:t> the </a:t>
            </a:r>
            <a:r>
              <a:rPr lang="nl-NL" sz="2800" dirty="0" err="1">
                <a:latin typeface="Calibri" charset="0"/>
              </a:rPr>
              <a:t>calculated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structure</a:t>
            </a:r>
            <a:r>
              <a:rPr lang="nl-NL" sz="2800" dirty="0">
                <a:latin typeface="Calibri" charset="0"/>
              </a:rPr>
              <a:t> factors is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approximated</a:t>
            </a:r>
            <a:r>
              <a:rPr lang="nl-NL" sz="2800" dirty="0">
                <a:latin typeface="Calibri" charset="0"/>
              </a:rPr>
              <a:t>  </a:t>
            </a:r>
            <a:r>
              <a:rPr lang="nl-NL" sz="2800" dirty="0" err="1">
                <a:latin typeface="Calibri" charset="0"/>
              </a:rPr>
              <a:t>by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Fourier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transformation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of the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density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in the VOID(s)</a:t>
            </a:r>
            <a:r>
              <a:rPr lang="nl-NL" sz="2800" dirty="0">
                <a:latin typeface="Calibri" charset="0"/>
              </a:rPr>
              <a:t> as part of the </a:t>
            </a:r>
            <a:r>
              <a:rPr lang="nl-NL" sz="2800" dirty="0" err="1">
                <a:latin typeface="Calibri" charset="0"/>
              </a:rPr>
              <a:t>least</a:t>
            </a:r>
            <a:r>
              <a:rPr lang="nl-NL" sz="2800" dirty="0">
                <a:latin typeface="Calibri" charset="0"/>
              </a:rPr>
              <a:t>-squares </a:t>
            </a:r>
            <a:r>
              <a:rPr lang="nl-NL" sz="2800" dirty="0" err="1">
                <a:latin typeface="Calibri" charset="0"/>
              </a:rPr>
              <a:t>refinement</a:t>
            </a:r>
            <a:r>
              <a:rPr lang="nl-NL" sz="2800" dirty="0">
                <a:latin typeface="Calibri" charset="0"/>
              </a:rPr>
              <a:t> of the model parameters. (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.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fab</a:t>
            </a:r>
            <a:r>
              <a:rPr lang="nl-NL" sz="2800" dirty="0">
                <a:latin typeface="Calibri" charset="0"/>
              </a:rPr>
              <a:t>)</a:t>
            </a:r>
          </a:p>
          <a:p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SQUEEZE does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not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refine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the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Fc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(model)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FF0000"/>
                </a:solidFill>
                <a:latin typeface="Calibri" charset="0"/>
              </a:rPr>
              <a:t>The Proper use of SQUEEZE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88791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nl-NL" sz="2800" dirty="0" smtClean="0">
                <a:solidFill>
                  <a:srgbClr val="FF0000"/>
                </a:solidFill>
              </a:rPr>
              <a:t>It is important </a:t>
            </a:r>
            <a:r>
              <a:rPr lang="nl-NL" sz="2800" dirty="0" err="1" smtClean="0">
                <a:solidFill>
                  <a:srgbClr val="FF0000"/>
                </a:solidFill>
              </a:rPr>
              <a:t>that</a:t>
            </a:r>
            <a:r>
              <a:rPr lang="nl-NL" sz="2800" dirty="0" smtClean="0">
                <a:solidFill>
                  <a:srgbClr val="FF0000"/>
                </a:solidFill>
              </a:rPr>
              <a:t> the </a:t>
            </a:r>
            <a:r>
              <a:rPr lang="nl-NL" sz="2800" dirty="0" err="1" smtClean="0">
                <a:solidFill>
                  <a:srgbClr val="FF0000"/>
                </a:solidFill>
              </a:rPr>
              <a:t>final</a:t>
            </a:r>
            <a:r>
              <a:rPr lang="nl-NL" sz="2800" dirty="0" smtClean="0">
                <a:solidFill>
                  <a:srgbClr val="FF0000"/>
                </a:solidFill>
              </a:rPr>
              <a:t> CIF </a:t>
            </a:r>
            <a:r>
              <a:rPr lang="nl-NL" sz="2800" dirty="0" err="1" smtClean="0">
                <a:solidFill>
                  <a:srgbClr val="FF0000"/>
                </a:solidFill>
              </a:rPr>
              <a:t>archives</a:t>
            </a:r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</a:rPr>
              <a:t>both</a:t>
            </a:r>
            <a:r>
              <a:rPr lang="nl-NL" sz="2800" dirty="0" smtClean="0">
                <a:solidFill>
                  <a:srgbClr val="FF0000"/>
                </a:solidFill>
              </a:rPr>
              <a:t> the details of the SQUEEZE </a:t>
            </a:r>
            <a:r>
              <a:rPr lang="nl-NL" sz="2800" dirty="0" err="1" smtClean="0">
                <a:solidFill>
                  <a:srgbClr val="FF0000"/>
                </a:solidFill>
              </a:rPr>
              <a:t>calculation</a:t>
            </a:r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</a:rPr>
              <a:t>and</a:t>
            </a:r>
            <a:r>
              <a:rPr lang="nl-NL" sz="2800" dirty="0" smtClean="0">
                <a:solidFill>
                  <a:srgbClr val="FF0000"/>
                </a:solidFill>
              </a:rPr>
              <a:t> the </a:t>
            </a:r>
            <a:r>
              <a:rPr lang="nl-NL" sz="2800" dirty="0" err="1" smtClean="0">
                <a:solidFill>
                  <a:srgbClr val="FF0000"/>
                </a:solidFill>
              </a:rPr>
              <a:t>unmerged</a:t>
            </a:r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</a:rPr>
              <a:t>reflection</a:t>
            </a:r>
            <a:r>
              <a:rPr lang="nl-NL" sz="2800" dirty="0" smtClean="0">
                <a:solidFill>
                  <a:srgbClr val="FF0000"/>
                </a:solidFill>
              </a:rPr>
              <a:t> data</a:t>
            </a:r>
            <a:r>
              <a:rPr lang="nl-NL" sz="2800" dirty="0" smtClean="0"/>
              <a:t>. In </a:t>
            </a:r>
            <a:r>
              <a:rPr lang="nl-NL" sz="2800" dirty="0" err="1" smtClean="0"/>
              <a:t>that</a:t>
            </a:r>
            <a:r>
              <a:rPr lang="nl-NL" sz="2800" dirty="0" smtClean="0"/>
              <a:t> way, the </a:t>
            </a:r>
            <a:r>
              <a:rPr lang="nl-NL" sz="2800" dirty="0" err="1" smtClean="0"/>
              <a:t>calculations</a:t>
            </a:r>
            <a:r>
              <a:rPr lang="nl-NL" sz="2800" dirty="0" smtClean="0"/>
              <a:t> </a:t>
            </a:r>
            <a:r>
              <a:rPr lang="nl-NL" sz="2800" dirty="0" err="1" smtClean="0"/>
              <a:t>can</a:t>
            </a:r>
            <a:r>
              <a:rPr lang="nl-NL" sz="2800" dirty="0" smtClean="0"/>
              <a:t> </a:t>
            </a:r>
            <a:r>
              <a:rPr lang="nl-NL" sz="2800" dirty="0" err="1" smtClean="0"/>
              <a:t>be</a:t>
            </a:r>
            <a:r>
              <a:rPr lang="nl-NL" sz="2800" dirty="0" smtClean="0"/>
              <a:t> </a:t>
            </a:r>
            <a:r>
              <a:rPr lang="nl-NL" sz="2800" dirty="0" err="1" smtClean="0"/>
              <a:t>reconstructed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/or </a:t>
            </a:r>
            <a:r>
              <a:rPr lang="nl-NL" sz="2800" dirty="0" err="1" smtClean="0"/>
              <a:t>alternative</a:t>
            </a:r>
            <a:r>
              <a:rPr lang="nl-NL" sz="2800" dirty="0" smtClean="0"/>
              <a:t> </a:t>
            </a:r>
            <a:r>
              <a:rPr lang="nl-NL" sz="2800" dirty="0" err="1" smtClean="0"/>
              <a:t>refinement</a:t>
            </a:r>
            <a:r>
              <a:rPr lang="nl-NL" sz="2800" dirty="0" smtClean="0"/>
              <a:t> </a:t>
            </a:r>
            <a:r>
              <a:rPr lang="nl-NL" sz="2800" dirty="0" err="1" smtClean="0"/>
              <a:t>models</a:t>
            </a:r>
            <a:r>
              <a:rPr lang="nl-NL" sz="2800" dirty="0" smtClean="0"/>
              <a:t> </a:t>
            </a:r>
            <a:r>
              <a:rPr lang="nl-NL" sz="2800" dirty="0" err="1" smtClean="0"/>
              <a:t>attempted</a:t>
            </a:r>
            <a:r>
              <a:rPr lang="nl-NL" sz="2800" dirty="0" smtClean="0"/>
              <a:t>.</a:t>
            </a:r>
          </a:p>
          <a:p>
            <a:pPr>
              <a:defRPr/>
            </a:pPr>
            <a:r>
              <a:rPr lang="nl-NL" sz="2800" dirty="0" smtClean="0"/>
              <a:t>SHELXL2014 offers </a:t>
            </a:r>
            <a:r>
              <a:rPr lang="nl-NL" sz="2800" dirty="0" err="1" smtClean="0"/>
              <a:t>all</a:t>
            </a:r>
            <a:r>
              <a:rPr lang="nl-NL" sz="2800" dirty="0" smtClean="0"/>
              <a:t> </a:t>
            </a:r>
            <a:r>
              <a:rPr lang="nl-NL" sz="2800" dirty="0" err="1" smtClean="0"/>
              <a:t>what</a:t>
            </a:r>
            <a:r>
              <a:rPr lang="nl-NL" sz="2800" dirty="0" smtClean="0"/>
              <a:t> is </a:t>
            </a:r>
            <a:r>
              <a:rPr lang="nl-NL" sz="2800" dirty="0" err="1" smtClean="0"/>
              <a:t>needed</a:t>
            </a:r>
            <a:r>
              <a:rPr lang="nl-NL" sz="2800" dirty="0" smtClean="0"/>
              <a:t> </a:t>
            </a:r>
            <a:r>
              <a:rPr lang="nl-NL" sz="2800" dirty="0" err="1" smtClean="0"/>
              <a:t>for</a:t>
            </a:r>
            <a:r>
              <a:rPr lang="nl-NL" sz="2800" dirty="0" smtClean="0"/>
              <a:t> </a:t>
            </a:r>
            <a:r>
              <a:rPr lang="nl-NL" sz="2800" dirty="0" err="1" smtClean="0"/>
              <a:t>that</a:t>
            </a:r>
            <a:r>
              <a:rPr lang="nl-NL" sz="2800" dirty="0" smtClean="0"/>
              <a:t>.</a:t>
            </a:r>
          </a:p>
          <a:p>
            <a:pPr>
              <a:defRPr/>
            </a:pPr>
            <a:r>
              <a:rPr lang="nl-NL" sz="2800" dirty="0" smtClean="0"/>
              <a:t>SQUEEZE </a:t>
            </a:r>
            <a:r>
              <a:rPr lang="nl-NL" sz="2800" dirty="0" err="1" smtClean="0"/>
              <a:t>uses</a:t>
            </a:r>
            <a:r>
              <a:rPr lang="nl-NL" sz="2800" dirty="0" smtClean="0"/>
              <a:t> the model parameters taken </a:t>
            </a:r>
            <a:r>
              <a:rPr lang="nl-NL" sz="2800" dirty="0" err="1" smtClean="0"/>
              <a:t>from</a:t>
            </a:r>
            <a:r>
              <a:rPr lang="nl-NL" sz="2800" dirty="0" smtClean="0"/>
              <a:t> </a:t>
            </a:r>
            <a:r>
              <a:rPr lang="nl-NL" sz="2800" i="1" dirty="0" smtClean="0">
                <a:solidFill>
                  <a:srgbClr val="FF0000"/>
                </a:solidFill>
              </a:rPr>
              <a:t>.cif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merged</a:t>
            </a:r>
            <a:r>
              <a:rPr lang="nl-NL" sz="2800" dirty="0" smtClean="0"/>
              <a:t> </a:t>
            </a:r>
            <a:r>
              <a:rPr lang="nl-NL" sz="2800" dirty="0" err="1" smtClean="0"/>
              <a:t>observed</a:t>
            </a:r>
            <a:r>
              <a:rPr lang="nl-NL" sz="2800" dirty="0" smtClean="0"/>
              <a:t> </a:t>
            </a:r>
            <a:r>
              <a:rPr lang="nl-NL" sz="2800" dirty="0" err="1" smtClean="0"/>
              <a:t>structure</a:t>
            </a:r>
            <a:r>
              <a:rPr lang="nl-NL" sz="2800" dirty="0" smtClean="0"/>
              <a:t> factors </a:t>
            </a:r>
            <a:r>
              <a:rPr lang="nl-NL" sz="2800" dirty="0" err="1" smtClean="0"/>
              <a:t>from</a:t>
            </a:r>
            <a:r>
              <a:rPr lang="nl-NL" sz="2800" dirty="0" smtClean="0"/>
              <a:t> the LIST 4 or LIST 8 </a:t>
            </a:r>
            <a:r>
              <a:rPr lang="nl-NL" sz="2800" i="1" dirty="0" smtClean="0">
                <a:solidFill>
                  <a:srgbClr val="FF0000"/>
                </a:solidFill>
              </a:rPr>
              <a:t>.</a:t>
            </a:r>
            <a:r>
              <a:rPr lang="nl-NL" sz="2800" i="1" dirty="0" err="1" smtClean="0">
                <a:solidFill>
                  <a:srgbClr val="FF0000"/>
                </a:solidFill>
              </a:rPr>
              <a:t>fcf</a:t>
            </a:r>
            <a:r>
              <a:rPr lang="nl-NL" sz="2800" i="1" dirty="0" smtClean="0">
                <a:solidFill>
                  <a:srgbClr val="FF0000"/>
                </a:solidFill>
              </a:rPr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calculate</a:t>
            </a:r>
            <a:r>
              <a:rPr lang="nl-NL" sz="2800" dirty="0" smtClean="0"/>
              <a:t> solvent F(</a:t>
            </a:r>
            <a:r>
              <a:rPr lang="nl-NL" sz="2800" dirty="0" err="1" smtClean="0"/>
              <a:t>calc</a:t>
            </a:r>
            <a:r>
              <a:rPr lang="nl-NL" sz="2800" dirty="0" smtClean="0"/>
              <a:t>)  on </a:t>
            </a:r>
            <a:r>
              <a:rPr lang="nl-NL" sz="2800" i="1" dirty="0" smtClean="0">
                <a:solidFill>
                  <a:srgbClr val="FF0000"/>
                </a:solidFill>
              </a:rPr>
              <a:t>.</a:t>
            </a:r>
            <a:r>
              <a:rPr lang="nl-NL" sz="2800" i="1" dirty="0" err="1" smtClean="0">
                <a:solidFill>
                  <a:srgbClr val="FF0000"/>
                </a:solidFill>
              </a:rPr>
              <a:t>fab</a:t>
            </a:r>
            <a:r>
              <a:rPr lang="nl-NL" sz="2800" i="1" dirty="0" smtClean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r>
              <a:rPr lang="nl-NL" sz="2800" dirty="0" err="1" smtClean="0">
                <a:solidFill>
                  <a:srgbClr val="000000"/>
                </a:solidFill>
              </a:rPr>
              <a:t>Final</a:t>
            </a:r>
            <a:r>
              <a:rPr lang="nl-NL" sz="2800" dirty="0" smtClean="0">
                <a:solidFill>
                  <a:srgbClr val="000000"/>
                </a:solidFill>
              </a:rPr>
              <a:t> SHELXL </a:t>
            </a:r>
            <a:r>
              <a:rPr lang="nl-NL" sz="2800" dirty="0" err="1" smtClean="0">
                <a:solidFill>
                  <a:srgbClr val="000000"/>
                </a:solidFill>
              </a:rPr>
              <a:t>refinement</a:t>
            </a:r>
            <a:r>
              <a:rPr lang="nl-NL" sz="2800" dirty="0" smtClean="0">
                <a:solidFill>
                  <a:srgbClr val="000000"/>
                </a:solidFill>
              </a:rPr>
              <a:t> </a:t>
            </a:r>
            <a:r>
              <a:rPr lang="nl-NL" sz="2800" dirty="0" err="1" smtClean="0">
                <a:solidFill>
                  <a:srgbClr val="000000"/>
                </a:solidFill>
              </a:rPr>
              <a:t>will</a:t>
            </a:r>
            <a:r>
              <a:rPr lang="nl-NL" sz="2800" dirty="0" smtClean="0">
                <a:solidFill>
                  <a:srgbClr val="000000"/>
                </a:solidFill>
              </a:rPr>
              <a:t> </a:t>
            </a:r>
            <a:r>
              <a:rPr lang="nl-NL" sz="2800" dirty="0" err="1" smtClean="0">
                <a:solidFill>
                  <a:srgbClr val="000000"/>
                </a:solidFill>
              </a:rPr>
              <a:t>be</a:t>
            </a:r>
            <a:r>
              <a:rPr lang="nl-NL" sz="2800" dirty="0" smtClean="0">
                <a:solidFill>
                  <a:srgbClr val="000000"/>
                </a:solidFill>
              </a:rPr>
              <a:t> </a:t>
            </a:r>
            <a:r>
              <a:rPr lang="nl-NL" sz="2800" dirty="0" err="1" smtClean="0">
                <a:solidFill>
                  <a:srgbClr val="000000"/>
                </a:solidFill>
              </a:rPr>
              <a:t>based</a:t>
            </a:r>
            <a:r>
              <a:rPr lang="nl-NL" sz="2800" dirty="0" smtClean="0">
                <a:solidFill>
                  <a:srgbClr val="000000"/>
                </a:solidFill>
              </a:rPr>
              <a:t> on the CIF </a:t>
            </a:r>
            <a:r>
              <a:rPr lang="nl-NL" sz="2800" dirty="0" err="1" smtClean="0">
                <a:solidFill>
                  <a:srgbClr val="000000"/>
                </a:solidFill>
              </a:rPr>
              <a:t>embedded</a:t>
            </a:r>
            <a:r>
              <a:rPr lang="nl-NL" sz="2800" dirty="0" smtClean="0">
                <a:solidFill>
                  <a:srgbClr val="000000"/>
                </a:solidFill>
              </a:rPr>
              <a:t> </a:t>
            </a:r>
            <a:r>
              <a:rPr lang="nl-NL" sz="2800" i="1" dirty="0" smtClean="0">
                <a:solidFill>
                  <a:srgbClr val="FF0000"/>
                </a:solidFill>
              </a:rPr>
              <a:t>.</a:t>
            </a:r>
            <a:r>
              <a:rPr lang="nl-NL" sz="2800" i="1" dirty="0" err="1" smtClean="0">
                <a:solidFill>
                  <a:srgbClr val="FF0000"/>
                </a:solidFill>
              </a:rPr>
              <a:t>res</a:t>
            </a:r>
            <a:r>
              <a:rPr lang="nl-NL" sz="2800" dirty="0" smtClean="0">
                <a:solidFill>
                  <a:srgbClr val="000000"/>
                </a:solidFill>
              </a:rPr>
              <a:t>, </a:t>
            </a:r>
            <a:r>
              <a:rPr lang="nl-NL" sz="2800" i="1" dirty="0" smtClean="0">
                <a:solidFill>
                  <a:srgbClr val="FF0000"/>
                </a:solidFill>
              </a:rPr>
              <a:t>.</a:t>
            </a:r>
            <a:r>
              <a:rPr lang="nl-NL" sz="2800" i="1" dirty="0" err="1" smtClean="0">
                <a:solidFill>
                  <a:srgbClr val="FF0000"/>
                </a:solidFill>
              </a:rPr>
              <a:t>hkl</a:t>
            </a:r>
            <a:r>
              <a:rPr lang="nl-NL" sz="2800" i="1" dirty="0" smtClean="0">
                <a:solidFill>
                  <a:srgbClr val="FF0000"/>
                </a:solidFill>
              </a:rPr>
              <a:t> </a:t>
            </a:r>
            <a:r>
              <a:rPr lang="nl-NL" sz="2800" dirty="0" smtClean="0">
                <a:solidFill>
                  <a:srgbClr val="000000"/>
                </a:solidFill>
              </a:rPr>
              <a:t>files </a:t>
            </a:r>
            <a:r>
              <a:rPr lang="nl-NL" sz="2800" dirty="0" err="1" smtClean="0">
                <a:solidFill>
                  <a:srgbClr val="000000"/>
                </a:solidFill>
              </a:rPr>
              <a:t>along</a:t>
            </a:r>
            <a:r>
              <a:rPr lang="nl-NL" sz="2800" dirty="0" smtClean="0">
                <a:solidFill>
                  <a:srgbClr val="000000"/>
                </a:solidFill>
              </a:rPr>
              <a:t> </a:t>
            </a:r>
            <a:r>
              <a:rPr lang="nl-NL" sz="2800" dirty="0" err="1" smtClean="0">
                <a:solidFill>
                  <a:srgbClr val="000000"/>
                </a:solidFill>
              </a:rPr>
              <a:t>with</a:t>
            </a:r>
            <a:r>
              <a:rPr lang="nl-NL" sz="2800" dirty="0" smtClean="0">
                <a:solidFill>
                  <a:srgbClr val="000000"/>
                </a:solidFill>
              </a:rPr>
              <a:t> the </a:t>
            </a:r>
            <a:r>
              <a:rPr lang="nl-NL" sz="2800" i="1" dirty="0" smtClean="0">
                <a:solidFill>
                  <a:srgbClr val="FF0000"/>
                </a:solidFill>
              </a:rPr>
              <a:t>.</a:t>
            </a:r>
            <a:r>
              <a:rPr lang="nl-NL" sz="2800" i="1" dirty="0" err="1" smtClean="0">
                <a:solidFill>
                  <a:srgbClr val="FF0000"/>
                </a:solidFill>
              </a:rPr>
              <a:t>fab</a:t>
            </a:r>
            <a:r>
              <a:rPr lang="nl-NL" sz="2800" i="1" dirty="0" smtClean="0">
                <a:solidFill>
                  <a:srgbClr val="FF0000"/>
                </a:solidFill>
              </a:rPr>
              <a:t> </a:t>
            </a:r>
            <a:r>
              <a:rPr lang="nl-NL" sz="2800" dirty="0" smtClean="0">
                <a:solidFill>
                  <a:srgbClr val="000000"/>
                </a:solidFill>
              </a:rPr>
              <a:t>file.</a:t>
            </a:r>
          </a:p>
          <a:p>
            <a:pPr marL="0" indent="0">
              <a:buFont typeface="Arial" charset="0"/>
              <a:buNone/>
              <a:defRPr/>
            </a:pPr>
            <a:endParaRPr lang="nl-NL" sz="2800" dirty="0" smtClean="0">
              <a:solidFill>
                <a:srgbClr val="8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nl-NL" sz="2800" dirty="0" smtClean="0">
              <a:solidFill>
                <a:srgbClr val="8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nl-NL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250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  <a:latin typeface="Calibri" charset="0"/>
              </a:rPr>
              <a:t>How to SQUEEZE with SHELXL2014</a:t>
            </a:r>
          </a:p>
        </p:txBody>
      </p:sp>
      <p:sp>
        <p:nvSpPr>
          <p:cNvPr id="30722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90650"/>
            <a:ext cx="8229600" cy="4735513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en-GB">
                <a:latin typeface="Calibri" charset="0"/>
              </a:rPr>
              <a:t>Refine a non-solvent model with </a:t>
            </a:r>
            <a:r>
              <a:rPr lang="en-GB">
                <a:solidFill>
                  <a:srgbClr val="FF0000"/>
                </a:solidFill>
                <a:latin typeface="Calibri" charset="0"/>
              </a:rPr>
              <a:t>name.ins</a:t>
            </a:r>
            <a:r>
              <a:rPr lang="en-GB">
                <a:latin typeface="Calibri" charset="0"/>
              </a:rPr>
              <a:t> &amp; </a:t>
            </a:r>
            <a:r>
              <a:rPr lang="en-GB">
                <a:solidFill>
                  <a:srgbClr val="FF0000"/>
                </a:solidFill>
                <a:latin typeface="Calibri" charset="0"/>
              </a:rPr>
              <a:t>name.hkl </a:t>
            </a:r>
            <a:r>
              <a:rPr lang="en-GB">
                <a:latin typeface="Calibri" charset="0"/>
              </a:rPr>
              <a:t>(Include ACTA record, </a:t>
            </a:r>
            <a:r>
              <a:rPr lang="en-GB">
                <a:solidFill>
                  <a:srgbClr val="FF0000"/>
                </a:solidFill>
                <a:latin typeface="Calibri" charset="0"/>
              </a:rPr>
              <a:t>NO LIST 6</a:t>
            </a:r>
            <a:r>
              <a:rPr lang="en-GB">
                <a:latin typeface="Calibri" charset="0"/>
              </a:rPr>
              <a:t>) . 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GB">
                <a:latin typeface="Calibri" charset="0"/>
              </a:rPr>
              <a:t>Run PLATON/SQUEEZE, based on</a:t>
            </a:r>
            <a:r>
              <a:rPr lang="en-GB" i="1">
                <a:solidFill>
                  <a:srgbClr val="FF0000"/>
                </a:solidFill>
                <a:latin typeface="Calibri" charset="0"/>
              </a:rPr>
              <a:t> name.cif </a:t>
            </a:r>
            <a:r>
              <a:rPr lang="en-GB">
                <a:solidFill>
                  <a:srgbClr val="FF0000"/>
                </a:solidFill>
                <a:latin typeface="Calibri" charset="0"/>
              </a:rPr>
              <a:t>&amp; name</a:t>
            </a:r>
            <a:r>
              <a:rPr lang="en-GB" i="1">
                <a:solidFill>
                  <a:srgbClr val="FF0000"/>
                </a:solidFill>
                <a:latin typeface="Calibri" charset="0"/>
              </a:rPr>
              <a:t>.fcf </a:t>
            </a:r>
            <a:r>
              <a:rPr lang="en-GB">
                <a:latin typeface="Calibri" charset="0"/>
              </a:rPr>
              <a:t>from </a:t>
            </a:r>
            <a:r>
              <a:rPr lang="en-GB" b="1">
                <a:latin typeface="Calibri" charset="0"/>
              </a:rPr>
              <a:t>1</a:t>
            </a:r>
            <a:r>
              <a:rPr lang="en-GB">
                <a:latin typeface="Calibri" charset="0"/>
              </a:rPr>
              <a:t> as </a:t>
            </a:r>
            <a:r>
              <a:rPr lang="en-GB">
                <a:solidFill>
                  <a:srgbClr val="FF0000"/>
                </a:solidFill>
                <a:latin typeface="Calibri" charset="0"/>
              </a:rPr>
              <a:t>‘</a:t>
            </a:r>
            <a:r>
              <a:rPr lang="en-GB" altLang="ja-JP">
                <a:solidFill>
                  <a:srgbClr val="FF0000"/>
                </a:solidFill>
                <a:latin typeface="Calibri" charset="0"/>
              </a:rPr>
              <a:t>platon –q name.cif</a:t>
            </a:r>
            <a:r>
              <a:rPr lang="en-GB">
                <a:latin typeface="Calibri" charset="0"/>
              </a:rPr>
              <a:t>’</a:t>
            </a:r>
            <a:r>
              <a:rPr lang="en-GB" altLang="ja-JP">
                <a:latin typeface="Calibri" charset="0"/>
              </a:rPr>
              <a:t>.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GB">
                <a:latin typeface="Calibri" charset="0"/>
              </a:rPr>
              <a:t>Continue SHELXL refinement with the files </a:t>
            </a:r>
            <a:r>
              <a:rPr lang="en-GB" i="1">
                <a:solidFill>
                  <a:srgbClr val="FF0000"/>
                </a:solidFill>
                <a:latin typeface="Calibri" charset="0"/>
              </a:rPr>
              <a:t>name_sq.ins</a:t>
            </a:r>
            <a:r>
              <a:rPr lang="en-GB" i="1">
                <a:latin typeface="Calibri" charset="0"/>
              </a:rPr>
              <a:t>,</a:t>
            </a:r>
            <a:r>
              <a:rPr lang="en-GB">
                <a:latin typeface="Calibri" charset="0"/>
              </a:rPr>
              <a:t> </a:t>
            </a:r>
            <a:r>
              <a:rPr lang="en-GB">
                <a:solidFill>
                  <a:srgbClr val="FF0000"/>
                </a:solidFill>
                <a:latin typeface="Calibri" charset="0"/>
              </a:rPr>
              <a:t>name_sq.hkl</a:t>
            </a:r>
            <a:r>
              <a:rPr lang="en-GB">
                <a:latin typeface="Calibri" charset="0"/>
              </a:rPr>
              <a:t> &amp; </a:t>
            </a:r>
            <a:r>
              <a:rPr lang="en-GB" i="1">
                <a:solidFill>
                  <a:srgbClr val="FF0000"/>
                </a:solidFill>
                <a:latin typeface="Calibri" charset="0"/>
              </a:rPr>
              <a:t>name_sq.fab</a:t>
            </a:r>
            <a:r>
              <a:rPr lang="en-GB">
                <a:latin typeface="Calibri" charset="0"/>
              </a:rPr>
              <a:t> from </a:t>
            </a:r>
            <a:r>
              <a:rPr lang="en-GB" b="1">
                <a:latin typeface="Calibri" charset="0"/>
              </a:rPr>
              <a:t>2</a:t>
            </a:r>
            <a:r>
              <a:rPr lang="en-GB">
                <a:latin typeface="Calibri" charset="0"/>
              </a:rPr>
              <a:t> as ‘</a:t>
            </a:r>
            <a:r>
              <a:rPr lang="en-GB" altLang="ja-JP">
                <a:solidFill>
                  <a:srgbClr val="FF0000"/>
                </a:solidFill>
                <a:latin typeface="Calibri" charset="0"/>
              </a:rPr>
              <a:t>shelxl name_sq</a:t>
            </a:r>
            <a:r>
              <a:rPr lang="en-GB">
                <a:latin typeface="Calibri" charset="0"/>
              </a:rPr>
              <a:t>’</a:t>
            </a:r>
            <a:endParaRPr lang="en-GB" altLang="ja-JP">
              <a:latin typeface="Calibri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GB">
                <a:latin typeface="Calibri" charset="0"/>
              </a:rPr>
              <a:t>Inspect the </a:t>
            </a:r>
            <a:r>
              <a:rPr lang="en-GB">
                <a:solidFill>
                  <a:srgbClr val="FF0000"/>
                </a:solidFill>
                <a:latin typeface="Calibri" charset="0"/>
              </a:rPr>
              <a:t>.lis &amp; .lst</a:t>
            </a:r>
            <a:r>
              <a:rPr lang="en-GB">
                <a:latin typeface="Calibri" charset="0"/>
              </a:rPr>
              <a:t> files and Validate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36713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FF0000"/>
                </a:solidFill>
                <a:latin typeface="Calibri" charset="0"/>
              </a:rPr>
              <a:t>SQUEEZE Disordered </a:t>
            </a:r>
            <a:r>
              <a:rPr lang="en-GB" sz="3600" dirty="0">
                <a:solidFill>
                  <a:srgbClr val="FF0000"/>
                </a:solidFill>
                <a:latin typeface="Calibri" charset="0"/>
              </a:rPr>
              <a:t>Solvent + Twinning </a:t>
            </a:r>
            <a:r>
              <a:rPr lang="en-GB" sz="3600" dirty="0" smtClean="0">
                <a:solidFill>
                  <a:srgbClr val="FF0000"/>
                </a:solidFill>
                <a:latin typeface="Calibri" charset="0"/>
              </a:rPr>
              <a:t> </a:t>
            </a:r>
            <a:endParaRPr lang="en-GB" sz="36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174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79538"/>
            <a:ext cx="8516938" cy="5229225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rgbClr val="FF0000"/>
                </a:solidFill>
                <a:latin typeface="Calibri" charset="0"/>
              </a:rPr>
              <a:t>Step 1</a:t>
            </a:r>
            <a:r>
              <a:rPr lang="en-GB" sz="2800" dirty="0">
                <a:latin typeface="Calibri" charset="0"/>
              </a:rPr>
              <a:t>: SHELXL refinement based a </a:t>
            </a:r>
            <a:r>
              <a:rPr lang="en-GB" sz="2800" dirty="0" err="1">
                <a:solidFill>
                  <a:srgbClr val="FF0000"/>
                </a:solidFill>
                <a:latin typeface="Calibri" charset="0"/>
              </a:rPr>
              <a:t>name.ins</a:t>
            </a:r>
            <a:r>
              <a:rPr lang="en-GB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GB" sz="2800" dirty="0">
                <a:latin typeface="Calibri" charset="0"/>
              </a:rPr>
              <a:t>(that should include ‘ACTA’, ‘LIST 8’, ‘BASF’ and ‘</a:t>
            </a:r>
            <a:r>
              <a:rPr lang="en-GB" sz="2800" dirty="0" smtClean="0">
                <a:latin typeface="Calibri" charset="0"/>
              </a:rPr>
              <a:t>HKLF 5</a:t>
            </a:r>
            <a:r>
              <a:rPr lang="en-GB" sz="2800" dirty="0">
                <a:latin typeface="Calibri" charset="0"/>
              </a:rPr>
              <a:t>’ </a:t>
            </a:r>
            <a:r>
              <a:rPr lang="en-GB" sz="2800" dirty="0" smtClean="0">
                <a:latin typeface="Calibri" charset="0"/>
              </a:rPr>
              <a:t>[or ‘TWIN’] records</a:t>
            </a:r>
            <a:r>
              <a:rPr lang="en-GB" sz="2800" dirty="0">
                <a:latin typeface="Calibri" charset="0"/>
              </a:rPr>
              <a:t>) and a </a:t>
            </a:r>
            <a:r>
              <a:rPr lang="en-GB" sz="2800" dirty="0" err="1">
                <a:solidFill>
                  <a:srgbClr val="FF0000"/>
                </a:solidFill>
                <a:latin typeface="Calibri" charset="0"/>
              </a:rPr>
              <a:t>name.hkl</a:t>
            </a:r>
            <a:r>
              <a:rPr lang="en-GB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GB" sz="2800" dirty="0">
                <a:latin typeface="Calibri" charset="0"/>
              </a:rPr>
              <a:t>file </a:t>
            </a:r>
          </a:p>
          <a:p>
            <a:pPr eaLnBrk="1" hangingPunct="1"/>
            <a:r>
              <a:rPr lang="en-GB" sz="2800" dirty="0">
                <a:solidFill>
                  <a:srgbClr val="FF0000"/>
                </a:solidFill>
                <a:latin typeface="Calibri" charset="0"/>
              </a:rPr>
              <a:t>Step 2</a:t>
            </a:r>
            <a:r>
              <a:rPr lang="en-GB" sz="2800" dirty="0">
                <a:latin typeface="Calibri" charset="0"/>
              </a:rPr>
              <a:t>: Run SQUEEZE with the </a:t>
            </a:r>
            <a:r>
              <a:rPr lang="en-GB" sz="2800" dirty="0" err="1">
                <a:solidFill>
                  <a:srgbClr val="FF0000"/>
                </a:solidFill>
                <a:latin typeface="Calibri" charset="0"/>
              </a:rPr>
              <a:t>name.cif</a:t>
            </a:r>
            <a:r>
              <a:rPr lang="en-GB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GB" sz="2800" dirty="0">
                <a:latin typeface="Calibri" charset="0"/>
              </a:rPr>
              <a:t>and </a:t>
            </a:r>
            <a:r>
              <a:rPr lang="en-GB" sz="2800" dirty="0" err="1">
                <a:solidFill>
                  <a:srgbClr val="FF0000"/>
                </a:solidFill>
                <a:latin typeface="Calibri" charset="0"/>
              </a:rPr>
              <a:t>name.fcf</a:t>
            </a:r>
            <a:r>
              <a:rPr lang="en-GB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GB" sz="2800" dirty="0">
                <a:latin typeface="Calibri" charset="0"/>
              </a:rPr>
              <a:t>files produced in </a:t>
            </a:r>
            <a:r>
              <a:rPr lang="en-GB" sz="2800" dirty="0">
                <a:solidFill>
                  <a:srgbClr val="FF0000"/>
                </a:solidFill>
                <a:latin typeface="Calibri" charset="0"/>
              </a:rPr>
              <a:t>Step 1</a:t>
            </a:r>
            <a:r>
              <a:rPr lang="en-GB" sz="2800" dirty="0">
                <a:latin typeface="Calibri" charset="0"/>
              </a:rPr>
              <a:t> (i.e. run: </a:t>
            </a:r>
            <a:r>
              <a:rPr lang="en-GB" sz="2800" dirty="0" err="1">
                <a:latin typeface="Calibri" charset="0"/>
              </a:rPr>
              <a:t>platon</a:t>
            </a:r>
            <a:r>
              <a:rPr lang="en-GB" sz="2800" dirty="0">
                <a:latin typeface="Calibri" charset="0"/>
              </a:rPr>
              <a:t> –q </a:t>
            </a:r>
            <a:r>
              <a:rPr lang="en-GB" sz="2800" dirty="0" err="1">
                <a:latin typeface="Calibri" charset="0"/>
              </a:rPr>
              <a:t>name.cif</a:t>
            </a:r>
            <a:r>
              <a:rPr lang="en-GB" sz="2800" dirty="0">
                <a:latin typeface="Calibri" charset="0"/>
              </a:rPr>
              <a:t>)</a:t>
            </a:r>
          </a:p>
          <a:p>
            <a:pPr eaLnBrk="1" hangingPunct="1"/>
            <a:r>
              <a:rPr lang="en-GB" sz="2800" dirty="0">
                <a:solidFill>
                  <a:srgbClr val="FF0000"/>
                </a:solidFill>
                <a:latin typeface="Calibri" charset="0"/>
              </a:rPr>
              <a:t>Step 3</a:t>
            </a:r>
            <a:r>
              <a:rPr lang="en-GB" sz="2800" dirty="0">
                <a:latin typeface="Calibri" charset="0"/>
              </a:rPr>
              <a:t>: Continue SHELXL refinement with the files </a:t>
            </a:r>
            <a:r>
              <a:rPr lang="en-GB" sz="2800" dirty="0" err="1">
                <a:solidFill>
                  <a:srgbClr val="FF0000"/>
                </a:solidFill>
                <a:latin typeface="Calibri" charset="0"/>
              </a:rPr>
              <a:t>name_sq.ins</a:t>
            </a:r>
            <a:r>
              <a:rPr lang="en-GB" sz="2800" dirty="0">
                <a:latin typeface="Calibri" charset="0"/>
              </a:rPr>
              <a:t>, </a:t>
            </a:r>
            <a:r>
              <a:rPr lang="en-GB" sz="2800" dirty="0" err="1">
                <a:solidFill>
                  <a:srgbClr val="FF0000"/>
                </a:solidFill>
                <a:latin typeface="Calibri" charset="0"/>
              </a:rPr>
              <a:t>name_sq.hkl</a:t>
            </a:r>
            <a:r>
              <a:rPr lang="en-GB" sz="2800" dirty="0">
                <a:solidFill>
                  <a:srgbClr val="FF0000"/>
                </a:solidFill>
                <a:latin typeface="Calibri" charset="0"/>
              </a:rPr>
              <a:t> and </a:t>
            </a:r>
            <a:r>
              <a:rPr lang="en-GB" sz="2800" dirty="0" err="1">
                <a:solidFill>
                  <a:srgbClr val="FF0000"/>
                </a:solidFill>
                <a:latin typeface="Calibri" charset="0"/>
              </a:rPr>
              <a:t>name_sq.fab</a:t>
            </a:r>
            <a:r>
              <a:rPr lang="en-GB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GB" sz="2800" dirty="0">
                <a:latin typeface="Calibri" charset="0"/>
              </a:rPr>
              <a:t>produced by PLATON </a:t>
            </a:r>
            <a:r>
              <a:rPr lang="en-GB" sz="2800" dirty="0">
                <a:solidFill>
                  <a:srgbClr val="FF0000"/>
                </a:solidFill>
                <a:latin typeface="Calibri" charset="0"/>
              </a:rPr>
              <a:t>in step 2</a:t>
            </a:r>
            <a:r>
              <a:rPr lang="en-GB" sz="2800" dirty="0">
                <a:latin typeface="Calibri" charset="0"/>
              </a:rPr>
              <a:t> </a:t>
            </a:r>
            <a:r>
              <a:rPr lang="en-GB" sz="2800" dirty="0">
                <a:latin typeface="Calibri" charset="0"/>
                <a:sym typeface="Wingdings" charset="0"/>
              </a:rPr>
              <a:t> </a:t>
            </a:r>
            <a:r>
              <a:rPr lang="en-GB" sz="2800" dirty="0" err="1">
                <a:solidFill>
                  <a:srgbClr val="FF0000"/>
                </a:solidFill>
                <a:latin typeface="Calibri" charset="0"/>
                <a:sym typeface="Wingdings" charset="0"/>
              </a:rPr>
              <a:t>name_sq.cif</a:t>
            </a:r>
            <a:r>
              <a:rPr lang="en-GB" sz="2800" dirty="0">
                <a:latin typeface="Calibri" charset="0"/>
                <a:sym typeface="Wingdings" charset="0"/>
              </a:rPr>
              <a:t> &amp; </a:t>
            </a:r>
            <a:r>
              <a:rPr lang="en-GB" sz="2800" dirty="0" err="1">
                <a:solidFill>
                  <a:srgbClr val="FF0000"/>
                </a:solidFill>
                <a:latin typeface="Calibri" charset="0"/>
                <a:sym typeface="Wingdings" charset="0"/>
              </a:rPr>
              <a:t>name_sq.fcf</a:t>
            </a:r>
            <a:endParaRPr lang="en-GB" sz="2800" dirty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GB" sz="2800" dirty="0">
                <a:latin typeface="Calibri" charset="0"/>
              </a:rPr>
              <a:t>Note: The </a:t>
            </a:r>
            <a:r>
              <a:rPr lang="en-GB" sz="2800" dirty="0" err="1">
                <a:solidFill>
                  <a:srgbClr val="FF0000"/>
                </a:solidFill>
                <a:latin typeface="Calibri" charset="0"/>
              </a:rPr>
              <a:t>name_sq.fab</a:t>
            </a:r>
            <a:r>
              <a:rPr lang="en-GB" sz="2800" dirty="0">
                <a:latin typeface="Calibri" charset="0"/>
              </a:rPr>
              <a:t> file contains the solvent contribution to the SF and the details of SQUEEZE.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8534"/>
            <a:ext cx="8229600" cy="533991"/>
          </a:xfrm>
        </p:spPr>
        <p:txBody>
          <a:bodyPr>
            <a:normAutofit fontScale="90000"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>QUESTION</a:t>
            </a:r>
            <a:r>
              <a:rPr lang="nl-NL" dirty="0" smtClean="0">
                <a:solidFill>
                  <a:srgbClr val="FF0000"/>
                </a:solidFill>
              </a:rPr>
              <a:t>: Is </a:t>
            </a:r>
            <a:r>
              <a:rPr lang="nl-NL" dirty="0" err="1" smtClean="0">
                <a:solidFill>
                  <a:srgbClr val="FF0000"/>
                </a:solidFill>
              </a:rPr>
              <a:t>this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</a:t>
            </a:r>
            <a:r>
              <a:rPr lang="nl-NL" dirty="0" err="1" smtClean="0">
                <a:solidFill>
                  <a:srgbClr val="FF0000"/>
                </a:solidFill>
              </a:rPr>
              <a:t>tructure</a:t>
            </a:r>
            <a:r>
              <a:rPr lang="nl-NL" dirty="0" smtClean="0">
                <a:solidFill>
                  <a:srgbClr val="FF0000"/>
                </a:solidFill>
              </a:rPr>
              <a:t> Correct 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84116"/>
            <a:ext cx="8229600" cy="494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dirty="0" smtClean="0">
                <a:solidFill>
                  <a:srgbClr val="FF0000"/>
                </a:solidFill>
              </a:rPr>
              <a:t>The Aug. 2015 </a:t>
            </a:r>
            <a:r>
              <a:rPr lang="nl-NL" sz="2600" dirty="0" err="1" smtClean="0">
                <a:solidFill>
                  <a:srgbClr val="FF0000"/>
                </a:solidFill>
              </a:rPr>
              <a:t>IUCr</a:t>
            </a:r>
            <a:r>
              <a:rPr lang="nl-NL" sz="2600" dirty="0" smtClean="0">
                <a:solidFill>
                  <a:srgbClr val="FF0000"/>
                </a:solidFill>
              </a:rPr>
              <a:t>/</a:t>
            </a:r>
            <a:r>
              <a:rPr lang="nl-NL" sz="2600" dirty="0" err="1" smtClean="0">
                <a:solidFill>
                  <a:srgbClr val="FF0000"/>
                </a:solidFill>
              </a:rPr>
              <a:t>checkCIF</a:t>
            </a:r>
            <a:r>
              <a:rPr lang="nl-NL" sz="2600" dirty="0" smtClean="0">
                <a:solidFill>
                  <a:srgbClr val="FF0000"/>
                </a:solidFill>
              </a:rPr>
              <a:t> </a:t>
            </a:r>
            <a:r>
              <a:rPr lang="nl-NL" sz="2600" dirty="0" err="1" smtClean="0">
                <a:solidFill>
                  <a:srgbClr val="FF0000"/>
                </a:solidFill>
              </a:rPr>
              <a:t>reports</a:t>
            </a:r>
            <a:r>
              <a:rPr lang="nl-NL" sz="2600" dirty="0" smtClean="0">
                <a:solidFill>
                  <a:srgbClr val="FF0000"/>
                </a:solidFill>
              </a:rPr>
              <a:t> no </a:t>
            </a:r>
            <a:r>
              <a:rPr lang="nl-NL" sz="2600" dirty="0" err="1" smtClean="0">
                <a:solidFill>
                  <a:srgbClr val="FF0000"/>
                </a:solidFill>
              </a:rPr>
              <a:t>serious</a:t>
            </a:r>
            <a:r>
              <a:rPr lang="nl-NL" sz="2600" dirty="0" smtClean="0">
                <a:solidFill>
                  <a:srgbClr val="FF0000"/>
                </a:solidFill>
              </a:rPr>
              <a:t> ALERTS</a:t>
            </a:r>
            <a:endParaRPr lang="nl-NL" sz="2600" dirty="0">
              <a:solidFill>
                <a:srgbClr val="FF0000"/>
              </a:solidFill>
            </a:endParaRPr>
          </a:p>
        </p:txBody>
      </p:sp>
      <p:pic>
        <p:nvPicPr>
          <p:cNvPr id="4" name="Afbeelding 3" descr="f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6" y="1682723"/>
            <a:ext cx="6299240" cy="406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457208" y="4949400"/>
            <a:ext cx="3491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No </a:t>
            </a:r>
            <a:r>
              <a:rPr lang="nl-NL" sz="2000" dirty="0" err="1" smtClean="0"/>
              <a:t>Voids</a:t>
            </a:r>
            <a:endParaRPr lang="nl-NL" sz="2000" dirty="0" smtClean="0"/>
          </a:p>
          <a:p>
            <a:r>
              <a:rPr lang="nl-NL" sz="2000" dirty="0" smtClean="0"/>
              <a:t>No </a:t>
            </a:r>
            <a:r>
              <a:rPr lang="nl-NL" sz="2000" dirty="0" err="1" smtClean="0"/>
              <a:t>Unusual</a:t>
            </a:r>
            <a:r>
              <a:rPr lang="nl-NL" sz="2000" dirty="0" smtClean="0"/>
              <a:t> </a:t>
            </a:r>
            <a:r>
              <a:rPr lang="nl-NL" sz="2000" dirty="0" err="1" smtClean="0"/>
              <a:t>Contacts</a:t>
            </a:r>
            <a:endParaRPr lang="nl-NL" sz="2000" dirty="0" smtClean="0"/>
          </a:p>
          <a:p>
            <a:r>
              <a:rPr lang="nl-NL" sz="2000" dirty="0" err="1" smtClean="0"/>
              <a:t>Normal</a:t>
            </a:r>
            <a:r>
              <a:rPr lang="nl-NL" sz="2000" dirty="0" smtClean="0"/>
              <a:t>? </a:t>
            </a:r>
            <a:r>
              <a:rPr lang="nl-NL" sz="2000" dirty="0" err="1" smtClean="0"/>
              <a:t>Difference</a:t>
            </a:r>
            <a:r>
              <a:rPr lang="nl-NL" sz="2000" dirty="0" smtClean="0"/>
              <a:t> </a:t>
            </a:r>
            <a:r>
              <a:rPr lang="nl-NL" sz="2000" dirty="0" err="1" smtClean="0"/>
              <a:t>Density</a:t>
            </a:r>
            <a:r>
              <a:rPr lang="nl-NL" sz="2000" dirty="0" smtClean="0"/>
              <a:t> Range</a:t>
            </a:r>
            <a:endParaRPr lang="nl-NL" sz="2000" dirty="0"/>
          </a:p>
        </p:txBody>
      </p:sp>
      <p:sp>
        <p:nvSpPr>
          <p:cNvPr id="6" name="Tekstvak 5"/>
          <p:cNvSpPr txBox="1"/>
          <p:nvPr/>
        </p:nvSpPr>
        <p:spPr>
          <a:xfrm>
            <a:off x="6876586" y="2100250"/>
            <a:ext cx="15956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R1 = 0.0111</a:t>
            </a:r>
          </a:p>
          <a:p>
            <a:r>
              <a:rPr lang="nl-NL" sz="2000" dirty="0" smtClean="0"/>
              <a:t>wR2 = 0.0339</a:t>
            </a:r>
          </a:p>
          <a:p>
            <a:r>
              <a:rPr lang="nl-NL" sz="2000" dirty="0" smtClean="0"/>
              <a:t>S = 1.042</a:t>
            </a:r>
          </a:p>
          <a:p>
            <a:r>
              <a:rPr lang="nl-NL" sz="2000" dirty="0" err="1" smtClean="0"/>
              <a:t>Rhomin</a:t>
            </a:r>
            <a:r>
              <a:rPr lang="nl-NL" sz="2000" dirty="0" smtClean="0"/>
              <a:t> -0.43</a:t>
            </a:r>
          </a:p>
          <a:p>
            <a:r>
              <a:rPr lang="nl-NL" sz="2000" dirty="0" err="1" smtClean="0"/>
              <a:t>Rhomax</a:t>
            </a:r>
            <a:r>
              <a:rPr lang="nl-NL" sz="2000" dirty="0" smtClean="0"/>
              <a:t> 0.47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1893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Afbeelding 1" descr="fig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439863"/>
            <a:ext cx="487838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kstvak 2"/>
          <p:cNvSpPr txBox="1">
            <a:spLocks noChangeArrowheads="1"/>
          </p:cNvSpPr>
          <p:nvPr/>
        </p:nvSpPr>
        <p:spPr bwMode="auto">
          <a:xfrm>
            <a:off x="271463" y="711200"/>
            <a:ext cx="867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200" dirty="0" smtClean="0">
                <a:solidFill>
                  <a:srgbClr val="FF0000"/>
                </a:solidFill>
              </a:rPr>
              <a:t>SQUEEZE-2016 </a:t>
            </a:r>
            <a:r>
              <a:rPr lang="en-GB" sz="3200" dirty="0">
                <a:solidFill>
                  <a:srgbClr val="FF0000"/>
                </a:solidFill>
              </a:rPr>
              <a:t>Example: Coordination Compound</a:t>
            </a:r>
          </a:p>
        </p:txBody>
      </p:sp>
      <p:sp>
        <p:nvSpPr>
          <p:cNvPr id="32771" name="Tekstvak 3"/>
          <p:cNvSpPr txBox="1">
            <a:spLocks noChangeArrowheads="1"/>
          </p:cNvSpPr>
          <p:nvPr/>
        </p:nvSpPr>
        <p:spPr bwMode="auto">
          <a:xfrm>
            <a:off x="762000" y="2032000"/>
            <a:ext cx="3110547" cy="310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dirty="0"/>
              <a:t>Space Group P2</a:t>
            </a:r>
            <a:r>
              <a:rPr lang="en-GB" sz="2800" baseline="-25000" dirty="0"/>
              <a:t>1</a:t>
            </a:r>
          </a:p>
          <a:p>
            <a:pPr eaLnBrk="1" hangingPunct="1"/>
            <a:r>
              <a:rPr lang="en-GB" sz="2800" dirty="0"/>
              <a:t>Z = 4, Z’ = 2</a:t>
            </a:r>
          </a:p>
          <a:p>
            <a:pPr eaLnBrk="1" hangingPunct="1"/>
            <a:r>
              <a:rPr lang="en-GB" sz="2800" dirty="0">
                <a:solidFill>
                  <a:srgbClr val="FF0000"/>
                </a:solidFill>
              </a:rPr>
              <a:t>60:40 Twin</a:t>
            </a:r>
          </a:p>
          <a:p>
            <a:pPr eaLnBrk="1" hangingPunct="1"/>
            <a:r>
              <a:rPr lang="en-GB" sz="2800" dirty="0"/>
              <a:t>Twin axis: (0 0 1)</a:t>
            </a:r>
          </a:p>
          <a:p>
            <a:pPr eaLnBrk="1" hangingPunct="1"/>
            <a:r>
              <a:rPr lang="en-GB" sz="2800" dirty="0"/>
              <a:t>150 K</a:t>
            </a:r>
          </a:p>
          <a:p>
            <a:pPr eaLnBrk="1" hangingPunct="1"/>
            <a:r>
              <a:rPr lang="en-GB" sz="2800" dirty="0" smtClean="0"/>
              <a:t>TWINABS </a:t>
            </a:r>
            <a:r>
              <a:rPr lang="en-GB" sz="2800" dirty="0"/>
              <a:t>hklf5 data</a:t>
            </a:r>
          </a:p>
          <a:p>
            <a:pPr eaLnBrk="1" hangingPunct="1"/>
            <a:r>
              <a:rPr lang="en-GB" sz="2800" dirty="0" err="1"/>
              <a:t>Acetonitril</a:t>
            </a:r>
            <a:r>
              <a:rPr lang="en-GB" sz="2800" dirty="0"/>
              <a:t> solvate</a:t>
            </a:r>
          </a:p>
        </p:txBody>
      </p:sp>
      <p:sp>
        <p:nvSpPr>
          <p:cNvPr id="32772" name="Tekstvak 4"/>
          <p:cNvSpPr txBox="1">
            <a:spLocks noChangeArrowheads="1"/>
          </p:cNvSpPr>
          <p:nvPr/>
        </p:nvSpPr>
        <p:spPr bwMode="auto">
          <a:xfrm>
            <a:off x="762000" y="5114925"/>
            <a:ext cx="7743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/>
              <a:t>Step 1 (SHELXL2014) </a:t>
            </a:r>
            <a:r>
              <a:rPr lang="en-GB" dirty="0">
                <a:sym typeface="Wingdings" charset="0"/>
              </a:rPr>
              <a:t> R1 = 0.047, wR2 = 0.1445</a:t>
            </a:r>
          </a:p>
          <a:p>
            <a:pPr eaLnBrk="1" hangingPunct="1"/>
            <a:r>
              <a:rPr lang="en-GB" dirty="0">
                <a:sym typeface="Wingdings" charset="0"/>
              </a:rPr>
              <a:t>Step 2 (SQUEEZE)        </a:t>
            </a:r>
            <a:r>
              <a:rPr lang="en-GB" dirty="0" smtClean="0">
                <a:sym typeface="Wingdings" charset="0"/>
              </a:rPr>
              <a:t>177 </a:t>
            </a:r>
            <a:r>
              <a:rPr lang="en-GB" dirty="0">
                <a:sym typeface="Wingdings" charset="0"/>
              </a:rPr>
              <a:t>electrons found  in unit cell</a:t>
            </a:r>
          </a:p>
          <a:p>
            <a:pPr eaLnBrk="1" hangingPunct="1"/>
            <a:r>
              <a:rPr lang="en-GB" dirty="0">
                <a:sym typeface="Wingdings" charset="0"/>
              </a:rPr>
              <a:t>Step 3 (SHELXL2014)  R1 = 0.0275, wR2 = 0.0679, S = 1.064</a:t>
            </a:r>
            <a:endParaRPr lang="en-GB" dirty="0"/>
          </a:p>
        </p:txBody>
      </p:sp>
      <p:sp>
        <p:nvSpPr>
          <p:cNvPr id="32773" name="Tekstvak 1"/>
          <p:cNvSpPr txBox="1">
            <a:spLocks noChangeArrowheads="1"/>
          </p:cNvSpPr>
          <p:nvPr/>
        </p:nvSpPr>
        <p:spPr bwMode="auto">
          <a:xfrm>
            <a:off x="271463" y="1439863"/>
            <a:ext cx="653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dirty="0" err="1">
                <a:solidFill>
                  <a:srgbClr val="0000FF"/>
                </a:solidFill>
              </a:rPr>
              <a:t>Acetonitril</a:t>
            </a:r>
            <a:r>
              <a:rPr lang="nl-NL" sz="1800" dirty="0">
                <a:solidFill>
                  <a:srgbClr val="0000FF"/>
                </a:solidFill>
              </a:rPr>
              <a:t> Model: R = 0.0323, wR2 = 0.0889,  </a:t>
            </a:r>
            <a:r>
              <a:rPr lang="nl-NL" sz="1800" dirty="0" err="1">
                <a:solidFill>
                  <a:srgbClr val="0000FF"/>
                </a:solidFill>
              </a:rPr>
              <a:t>rho</a:t>
            </a:r>
            <a:r>
              <a:rPr lang="nl-NL" sz="1800" dirty="0">
                <a:solidFill>
                  <a:srgbClr val="0000FF"/>
                </a:solidFill>
              </a:rPr>
              <a:t>(max) = 1.34 e/A-3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queez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14" y="1010254"/>
            <a:ext cx="7107390" cy="562855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67914" y="382453"/>
            <a:ext cx="741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Effect of on R(F) </a:t>
            </a:r>
            <a:r>
              <a:rPr lang="nl-NL" dirty="0" err="1" smtClean="0">
                <a:solidFill>
                  <a:srgbClr val="FF0000"/>
                </a:solidFill>
              </a:rPr>
              <a:t>before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and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after</a:t>
            </a:r>
            <a:r>
              <a:rPr lang="nl-NL" dirty="0" smtClean="0">
                <a:solidFill>
                  <a:srgbClr val="FF0000"/>
                </a:solidFill>
              </a:rPr>
              <a:t> SQUEEZE as a </a:t>
            </a:r>
            <a:r>
              <a:rPr lang="nl-NL" dirty="0" err="1" smtClean="0">
                <a:solidFill>
                  <a:srgbClr val="FF0000"/>
                </a:solidFill>
              </a:rPr>
              <a:t>function</a:t>
            </a:r>
            <a:r>
              <a:rPr lang="nl-NL" dirty="0" smtClean="0">
                <a:solidFill>
                  <a:srgbClr val="FF0000"/>
                </a:solidFill>
              </a:rPr>
              <a:t> of </a:t>
            </a:r>
            <a:r>
              <a:rPr lang="nl-NL" dirty="0" err="1" smtClean="0">
                <a:solidFill>
                  <a:srgbClr val="FF0000"/>
                </a:solidFill>
              </a:rPr>
              <a:t>sin</a:t>
            </a:r>
            <a:r>
              <a:rPr lang="nl-NL" dirty="0" smtClean="0">
                <a:solidFill>
                  <a:srgbClr val="FF0000"/>
                </a:solidFill>
              </a:rPr>
              <a:t>(</a:t>
            </a:r>
            <a:r>
              <a:rPr lang="nl-NL" dirty="0" err="1" smtClean="0">
                <a:solidFill>
                  <a:srgbClr val="FF0000"/>
                </a:solidFill>
              </a:rPr>
              <a:t>theta</a:t>
            </a:r>
            <a:r>
              <a:rPr lang="nl-NL" dirty="0" smtClean="0">
                <a:solidFill>
                  <a:srgbClr val="FF0000"/>
                </a:solidFill>
              </a:rPr>
              <a:t>)/</a:t>
            </a:r>
            <a:r>
              <a:rPr lang="nl-NL" dirty="0" err="1" smtClean="0">
                <a:solidFill>
                  <a:srgbClr val="FF0000"/>
                </a:solidFill>
              </a:rPr>
              <a:t>lambda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05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FF0000"/>
                </a:solidFill>
                <a:latin typeface="Calibri" charset="0"/>
              </a:rPr>
              <a:t>Requirements</a:t>
            </a:r>
            <a:endParaRPr lang="nl-NL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53250" name="Tijdelijke aanduiding voor inhoud 2"/>
          <p:cNvSpPr>
            <a:spLocks noGrp="1"/>
          </p:cNvSpPr>
          <p:nvPr>
            <p:ph idx="1"/>
          </p:nvPr>
        </p:nvSpPr>
        <p:spPr>
          <a:xfrm>
            <a:off x="652222" y="1417638"/>
            <a:ext cx="7500569" cy="5203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2800" dirty="0" err="1">
                <a:latin typeface="Calibri" charset="0"/>
              </a:rPr>
              <a:t>There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should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be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no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residual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unresolved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density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>
                <a:latin typeface="Calibri" charset="0"/>
              </a:rPr>
              <a:t>in the discrete model </a:t>
            </a:r>
            <a:r>
              <a:rPr lang="nl-NL" sz="2800" dirty="0" err="1">
                <a:latin typeface="Calibri" charset="0"/>
              </a:rPr>
              <a:t>region</a:t>
            </a:r>
            <a:r>
              <a:rPr lang="nl-NL" sz="2800" dirty="0">
                <a:latin typeface="Calibri" charset="0"/>
              </a:rPr>
              <a:t> of the </a:t>
            </a:r>
            <a:r>
              <a:rPr lang="nl-NL" sz="2800" dirty="0" err="1" smtClean="0">
                <a:latin typeface="Calibri" charset="0"/>
              </a:rPr>
              <a:t>structure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because</a:t>
            </a:r>
            <a:r>
              <a:rPr lang="nl-NL" sz="2800" dirty="0" smtClean="0">
                <a:latin typeface="Calibri" charset="0"/>
              </a:rPr>
              <a:t> of </a:t>
            </a:r>
            <a:r>
              <a:rPr lang="nl-NL" sz="2800" dirty="0" err="1" smtClean="0">
                <a:latin typeface="Calibri" charset="0"/>
              </a:rPr>
              <a:t>its</a:t>
            </a:r>
            <a:r>
              <a:rPr lang="nl-NL" sz="2800" dirty="0" smtClean="0">
                <a:latin typeface="Calibri" charset="0"/>
              </a:rPr>
              <a:t> impact on the </a:t>
            </a:r>
            <a:r>
              <a:rPr lang="nl-NL" sz="2800" dirty="0" err="1" smtClean="0">
                <a:latin typeface="Calibri" charset="0"/>
              </a:rPr>
              <a:t>difference</a:t>
            </a:r>
            <a:r>
              <a:rPr lang="nl-NL" sz="2800" dirty="0" smtClean="0">
                <a:latin typeface="Calibri" charset="0"/>
              </a:rPr>
              <a:t> map in the solvent </a:t>
            </a:r>
            <a:r>
              <a:rPr lang="nl-NL" sz="2800" dirty="0" err="1" smtClean="0">
                <a:latin typeface="Calibri" charset="0"/>
              </a:rPr>
              <a:t>region</a:t>
            </a:r>
            <a:r>
              <a:rPr lang="nl-NL" sz="2800" dirty="0" smtClean="0">
                <a:latin typeface="Calibri" charset="0"/>
              </a:rPr>
              <a:t>.</a:t>
            </a:r>
          </a:p>
          <a:p>
            <a:pPr>
              <a:defRPr/>
            </a:pPr>
            <a:r>
              <a:rPr lang="nl-NL" sz="2800" dirty="0" smtClean="0">
                <a:latin typeface="Calibri" charset="0"/>
              </a:rPr>
              <a:t>The </a:t>
            </a:r>
            <a:r>
              <a:rPr lang="nl-NL" sz="2800" dirty="0">
                <a:latin typeface="Calibri" charset="0"/>
              </a:rPr>
              <a:t>data set </a:t>
            </a:r>
            <a:r>
              <a:rPr lang="nl-NL" sz="2800" dirty="0" err="1">
                <a:latin typeface="Calibri" charset="0"/>
              </a:rPr>
              <a:t>should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be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reasonably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complete </a:t>
            </a:r>
            <a:r>
              <a:rPr lang="nl-NL" sz="2800" dirty="0" err="1">
                <a:latin typeface="Calibri" charset="0"/>
              </a:rPr>
              <a:t>and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with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sufficient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resolution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 smtClean="0">
                <a:latin typeface="Calibri" charset="0"/>
              </a:rPr>
              <a:t>[i.e</a:t>
            </a:r>
            <a:r>
              <a:rPr lang="nl-NL" sz="2800" dirty="0">
                <a:latin typeface="Calibri" charset="0"/>
              </a:rPr>
              <a:t>. </a:t>
            </a:r>
            <a:r>
              <a:rPr lang="nl-NL" sz="2800" dirty="0" err="1">
                <a:latin typeface="Calibri" charset="0"/>
              </a:rPr>
              <a:t>sin</a:t>
            </a:r>
            <a:r>
              <a:rPr lang="nl-NL" sz="2800" dirty="0">
                <a:latin typeface="Calibri" charset="0"/>
              </a:rPr>
              <a:t>(</a:t>
            </a:r>
            <a:r>
              <a:rPr lang="nl-NL" sz="2800" dirty="0" err="1">
                <a:latin typeface="Calibri" charset="0"/>
              </a:rPr>
              <a:t>theta</a:t>
            </a:r>
            <a:r>
              <a:rPr lang="nl-NL" sz="2800" dirty="0">
                <a:latin typeface="Calibri" charset="0"/>
              </a:rPr>
              <a:t>)/</a:t>
            </a:r>
            <a:r>
              <a:rPr lang="nl-NL" sz="2800" dirty="0" err="1">
                <a:latin typeface="Calibri" charset="0"/>
              </a:rPr>
              <a:t>lambda</a:t>
            </a:r>
            <a:r>
              <a:rPr lang="nl-NL" sz="2800" dirty="0">
                <a:latin typeface="Calibri" charset="0"/>
              </a:rPr>
              <a:t> &gt;</a:t>
            </a:r>
            <a:r>
              <a:rPr lang="nl-NL" sz="2800" dirty="0" smtClean="0">
                <a:latin typeface="Calibri" charset="0"/>
              </a:rPr>
              <a:t>0.6]. </a:t>
            </a:r>
          </a:p>
          <a:p>
            <a:pPr>
              <a:defRPr/>
            </a:pPr>
            <a:r>
              <a:rPr lang="nl-NL" sz="2800" dirty="0" err="1" smtClean="0">
                <a:latin typeface="Calibri" charset="0"/>
              </a:rPr>
              <a:t>There</a:t>
            </a:r>
            <a:r>
              <a:rPr lang="nl-NL" sz="2800" dirty="0" smtClean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should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be</a:t>
            </a:r>
            <a:r>
              <a:rPr lang="nl-NL" sz="2800" dirty="0">
                <a:latin typeface="Calibri" charset="0"/>
              </a:rPr>
              <a:t> no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unresolved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charge </a:t>
            </a:r>
            <a:r>
              <a:rPr lang="nl-NL" sz="2800" dirty="0" err="1">
                <a:solidFill>
                  <a:srgbClr val="FF0000"/>
                </a:solidFill>
                <a:latin typeface="Calibri" charset="0"/>
              </a:rPr>
              <a:t>balance</a:t>
            </a:r>
            <a:r>
              <a:rPr lang="nl-NL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2800" dirty="0">
                <a:latin typeface="Calibri" charset="0"/>
              </a:rPr>
              <a:t>issues </a:t>
            </a:r>
            <a:r>
              <a:rPr lang="nl-NL" sz="2800" dirty="0" err="1">
                <a:latin typeface="Calibri" charset="0"/>
              </a:rPr>
              <a:t>that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>
                <a:latin typeface="Calibri" charset="0"/>
              </a:rPr>
              <a:t>might</a:t>
            </a:r>
            <a:r>
              <a:rPr lang="nl-NL" sz="2800" dirty="0">
                <a:latin typeface="Calibri" charset="0"/>
              </a:rPr>
              <a:t> effect the </a:t>
            </a:r>
            <a:r>
              <a:rPr lang="nl-NL" sz="2800" dirty="0" err="1">
                <a:latin typeface="Calibri" charset="0"/>
              </a:rPr>
              <a:t>chemistry</a:t>
            </a:r>
            <a:r>
              <a:rPr lang="nl-NL" sz="2800" dirty="0">
                <a:latin typeface="Calibri" charset="0"/>
              </a:rPr>
              <a:t> </a:t>
            </a:r>
            <a:r>
              <a:rPr lang="nl-NL" sz="2800" dirty="0" err="1" smtClean="0">
                <a:latin typeface="Calibri" charset="0"/>
              </a:rPr>
              <a:t>involved</a:t>
            </a:r>
            <a:r>
              <a:rPr lang="nl-NL" sz="2800" dirty="0" smtClean="0">
                <a:latin typeface="Calibri" charset="0"/>
              </a:rPr>
              <a:t> (e.g. The </a:t>
            </a:r>
            <a:r>
              <a:rPr lang="nl-NL" sz="2800" dirty="0" err="1" smtClean="0">
                <a:latin typeface="Calibri" charset="0"/>
              </a:rPr>
              <a:t>valency</a:t>
            </a:r>
            <a:r>
              <a:rPr lang="nl-NL" sz="2800" dirty="0" smtClean="0">
                <a:latin typeface="Calibri" charset="0"/>
              </a:rPr>
              <a:t> of a metal in the </a:t>
            </a:r>
            <a:r>
              <a:rPr lang="nl-NL" sz="2800" dirty="0" err="1" smtClean="0">
                <a:latin typeface="Calibri" charset="0"/>
              </a:rPr>
              <a:t>ordered</a:t>
            </a:r>
            <a:r>
              <a:rPr lang="nl-NL" sz="2800" dirty="0" smtClean="0">
                <a:latin typeface="Calibri" charset="0"/>
              </a:rPr>
              <a:t> part of the </a:t>
            </a:r>
            <a:r>
              <a:rPr lang="nl-NL" sz="2800" dirty="0" err="1" smtClean="0">
                <a:latin typeface="Calibri" charset="0"/>
              </a:rPr>
              <a:t>structure</a:t>
            </a:r>
            <a:r>
              <a:rPr lang="nl-NL" sz="2800" dirty="0" smtClean="0">
                <a:latin typeface="Calibri" charset="0"/>
              </a:rPr>
              <a:t>)</a:t>
            </a:r>
            <a:endParaRPr lang="nl-NL" sz="2800" dirty="0">
              <a:latin typeface="Calibri" charset="0"/>
            </a:endParaRPr>
          </a:p>
          <a:p>
            <a:pPr marL="0" indent="0">
              <a:buFont typeface="Arial" charset="0"/>
              <a:buNone/>
              <a:defRPr/>
            </a:pPr>
            <a:endParaRPr lang="nl-NL" sz="2800" dirty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025"/>
          </a:xfrm>
        </p:spPr>
        <p:txBody>
          <a:bodyPr>
            <a:normAutofit fontScale="90000"/>
          </a:bodyPr>
          <a:lstStyle/>
          <a:p>
            <a:r>
              <a:rPr lang="nl-NL">
                <a:solidFill>
                  <a:srgbClr val="FF0000"/>
                </a:solidFill>
                <a:latin typeface="Calibri" charset="0"/>
              </a:rPr>
              <a:t>Limitations</a:t>
            </a:r>
          </a:p>
        </p:txBody>
      </p:sp>
      <p:sp>
        <p:nvSpPr>
          <p:cNvPr id="3686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55663"/>
            <a:ext cx="8229600" cy="5765800"/>
          </a:xfrm>
        </p:spPr>
        <p:txBody>
          <a:bodyPr>
            <a:normAutofit lnSpcReduction="10000"/>
          </a:bodyPr>
          <a:lstStyle/>
          <a:p>
            <a:r>
              <a:rPr lang="nl-NL" sz="3600" dirty="0">
                <a:latin typeface="Calibri" charset="0"/>
              </a:rPr>
              <a:t>The </a:t>
            </a:r>
            <a:r>
              <a:rPr lang="nl-NL" sz="3600" dirty="0" err="1">
                <a:latin typeface="Calibri" charset="0"/>
              </a:rPr>
              <a:t>reported</a:t>
            </a:r>
            <a:r>
              <a:rPr lang="nl-NL" sz="3600" dirty="0">
                <a:latin typeface="Calibri" charset="0"/>
              </a:rPr>
              <a:t> </a:t>
            </a:r>
            <a:r>
              <a:rPr lang="nl-NL" sz="3600" dirty="0" err="1">
                <a:solidFill>
                  <a:srgbClr val="FF0000"/>
                </a:solidFill>
                <a:latin typeface="Calibri" charset="0"/>
              </a:rPr>
              <a:t>electron</a:t>
            </a:r>
            <a:r>
              <a:rPr lang="nl-NL" sz="36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3600" dirty="0" err="1">
                <a:solidFill>
                  <a:srgbClr val="FF0000"/>
                </a:solidFill>
                <a:latin typeface="Calibri" charset="0"/>
              </a:rPr>
              <a:t>count</a:t>
            </a:r>
            <a:r>
              <a:rPr lang="nl-NL" sz="36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3600" dirty="0">
                <a:latin typeface="Calibri" charset="0"/>
              </a:rPr>
              <a:t>in the solvent </a:t>
            </a:r>
            <a:r>
              <a:rPr lang="nl-NL" sz="3600" dirty="0" err="1">
                <a:latin typeface="Calibri" charset="0"/>
              </a:rPr>
              <a:t>region</a:t>
            </a:r>
            <a:r>
              <a:rPr lang="nl-NL" sz="3600" dirty="0">
                <a:latin typeface="Calibri" charset="0"/>
              </a:rPr>
              <a:t> is </a:t>
            </a:r>
            <a:r>
              <a:rPr lang="nl-NL" sz="3600" dirty="0" err="1">
                <a:latin typeface="Calibri" charset="0"/>
              </a:rPr>
              <a:t>meaningful</a:t>
            </a:r>
            <a:r>
              <a:rPr lang="nl-NL" sz="3600" dirty="0">
                <a:latin typeface="Calibri" charset="0"/>
              </a:rPr>
              <a:t> </a:t>
            </a:r>
            <a:r>
              <a:rPr lang="nl-NL" sz="3600" dirty="0" err="1">
                <a:latin typeface="Calibri" charset="0"/>
              </a:rPr>
              <a:t>only</a:t>
            </a:r>
            <a:r>
              <a:rPr lang="nl-NL" sz="3600" dirty="0">
                <a:latin typeface="Calibri" charset="0"/>
              </a:rPr>
              <a:t> </a:t>
            </a:r>
            <a:r>
              <a:rPr lang="nl-NL" sz="3600" dirty="0" err="1">
                <a:latin typeface="Calibri" charset="0"/>
              </a:rPr>
              <a:t>with</a:t>
            </a:r>
            <a:r>
              <a:rPr lang="nl-NL" sz="3600" dirty="0">
                <a:latin typeface="Calibri" charset="0"/>
              </a:rPr>
              <a:t> the </a:t>
            </a:r>
            <a:r>
              <a:rPr lang="nl-NL" sz="3600" dirty="0" err="1">
                <a:latin typeface="Calibri" charset="0"/>
              </a:rPr>
              <a:t>supply</a:t>
            </a:r>
            <a:r>
              <a:rPr lang="nl-NL" sz="3600" dirty="0">
                <a:latin typeface="Calibri" charset="0"/>
              </a:rPr>
              <a:t> of a complete </a:t>
            </a:r>
            <a:r>
              <a:rPr lang="nl-NL" sz="3600" dirty="0" err="1">
                <a:latin typeface="Calibri" charset="0"/>
              </a:rPr>
              <a:t>and</a:t>
            </a:r>
            <a:r>
              <a:rPr lang="nl-NL" sz="3600" dirty="0">
                <a:latin typeface="Calibri" charset="0"/>
              </a:rPr>
              <a:t> </a:t>
            </a:r>
            <a:r>
              <a:rPr lang="nl-NL" sz="3600" dirty="0" err="1">
                <a:latin typeface="Calibri" charset="0"/>
              </a:rPr>
              <a:t>reliable</a:t>
            </a:r>
            <a:r>
              <a:rPr lang="nl-NL" sz="3600" dirty="0">
                <a:latin typeface="Calibri" charset="0"/>
              </a:rPr>
              <a:t> </a:t>
            </a:r>
            <a:r>
              <a:rPr lang="nl-NL" sz="3600" dirty="0" err="1">
                <a:latin typeface="Calibri" charset="0"/>
              </a:rPr>
              <a:t>reflection</a:t>
            </a:r>
            <a:r>
              <a:rPr lang="nl-NL" sz="3600" dirty="0">
                <a:latin typeface="Calibri" charset="0"/>
              </a:rPr>
              <a:t> data set.</a:t>
            </a:r>
          </a:p>
          <a:p>
            <a:r>
              <a:rPr lang="nl-NL" sz="3600" dirty="0">
                <a:latin typeface="Calibri" charset="0"/>
              </a:rPr>
              <a:t>The SQUEEZE </a:t>
            </a:r>
            <a:r>
              <a:rPr lang="nl-NL" sz="3600" dirty="0" err="1">
                <a:latin typeface="Calibri" charset="0"/>
              </a:rPr>
              <a:t>technique</a:t>
            </a:r>
            <a:r>
              <a:rPr lang="nl-NL" sz="3600" dirty="0">
                <a:latin typeface="Calibri" charset="0"/>
              </a:rPr>
              <a:t> </a:t>
            </a:r>
            <a:r>
              <a:rPr lang="nl-NL" sz="3600" dirty="0" err="1">
                <a:latin typeface="Calibri" charset="0"/>
              </a:rPr>
              <a:t>can</a:t>
            </a:r>
            <a:r>
              <a:rPr lang="nl-NL" sz="3600" dirty="0">
                <a:latin typeface="Calibri" charset="0"/>
              </a:rPr>
              <a:t> </a:t>
            </a:r>
            <a:r>
              <a:rPr lang="nl-NL" sz="3600" dirty="0" err="1">
                <a:latin typeface="Calibri" charset="0"/>
              </a:rPr>
              <a:t>not</a:t>
            </a:r>
            <a:r>
              <a:rPr lang="nl-NL" sz="3600" dirty="0">
                <a:latin typeface="Calibri" charset="0"/>
              </a:rPr>
              <a:t> handle </a:t>
            </a:r>
            <a:r>
              <a:rPr lang="nl-NL" sz="3600" dirty="0" err="1">
                <a:latin typeface="Calibri" charset="0"/>
              </a:rPr>
              <a:t>properly</a:t>
            </a:r>
            <a:r>
              <a:rPr lang="nl-NL" sz="3600" dirty="0">
                <a:latin typeface="Calibri" charset="0"/>
              </a:rPr>
              <a:t> cases of </a:t>
            </a:r>
            <a:r>
              <a:rPr lang="nl-NL" sz="3600" dirty="0" err="1">
                <a:solidFill>
                  <a:srgbClr val="FF0000"/>
                </a:solidFill>
                <a:latin typeface="Calibri" charset="0"/>
              </a:rPr>
              <a:t>coupled</a:t>
            </a:r>
            <a:r>
              <a:rPr lang="nl-NL" sz="3600" dirty="0">
                <a:solidFill>
                  <a:srgbClr val="FF0000"/>
                </a:solidFill>
                <a:latin typeface="Calibri" charset="0"/>
              </a:rPr>
              <a:t> disorder </a:t>
            </a:r>
            <a:r>
              <a:rPr lang="nl-NL" sz="3600" dirty="0" err="1">
                <a:latin typeface="Calibri" charset="0"/>
              </a:rPr>
              <a:t>effecting</a:t>
            </a:r>
            <a:r>
              <a:rPr lang="nl-NL" sz="3600" dirty="0">
                <a:latin typeface="Calibri" charset="0"/>
              </a:rPr>
              <a:t> </a:t>
            </a:r>
            <a:r>
              <a:rPr lang="nl-NL" sz="3600" dirty="0" err="1">
                <a:latin typeface="Calibri" charset="0"/>
              </a:rPr>
              <a:t>both</a:t>
            </a:r>
            <a:r>
              <a:rPr lang="nl-NL" sz="3600" dirty="0">
                <a:latin typeface="Calibri" charset="0"/>
              </a:rPr>
              <a:t> the model </a:t>
            </a:r>
            <a:r>
              <a:rPr lang="nl-NL" sz="3600" dirty="0" err="1">
                <a:latin typeface="Calibri" charset="0"/>
              </a:rPr>
              <a:t>and</a:t>
            </a:r>
            <a:r>
              <a:rPr lang="nl-NL" sz="3600" dirty="0">
                <a:latin typeface="Calibri" charset="0"/>
              </a:rPr>
              <a:t> the solvent </a:t>
            </a:r>
            <a:r>
              <a:rPr lang="nl-NL" sz="3600" dirty="0" err="1">
                <a:latin typeface="Calibri" charset="0"/>
              </a:rPr>
              <a:t>region</a:t>
            </a:r>
            <a:r>
              <a:rPr lang="nl-NL" sz="3600" dirty="0">
                <a:latin typeface="Calibri" charset="0"/>
              </a:rPr>
              <a:t>. </a:t>
            </a:r>
          </a:p>
          <a:p>
            <a:r>
              <a:rPr lang="nl-NL" sz="3600" dirty="0">
                <a:latin typeface="Calibri" charset="0"/>
              </a:rPr>
              <a:t>The solvent </a:t>
            </a:r>
            <a:r>
              <a:rPr lang="nl-NL" sz="3600" dirty="0" err="1">
                <a:latin typeface="Calibri" charset="0"/>
              </a:rPr>
              <a:t>region</a:t>
            </a:r>
            <a:r>
              <a:rPr lang="nl-NL" sz="3600" dirty="0">
                <a:latin typeface="Calibri" charset="0"/>
              </a:rPr>
              <a:t> is </a:t>
            </a:r>
            <a:r>
              <a:rPr lang="nl-NL" sz="3600" dirty="0" err="1">
                <a:latin typeface="Calibri" charset="0"/>
              </a:rPr>
              <a:t>assumed</a:t>
            </a:r>
            <a:r>
              <a:rPr lang="nl-NL" sz="3600" dirty="0">
                <a:latin typeface="Calibri" charset="0"/>
              </a:rPr>
              <a:t> </a:t>
            </a:r>
            <a:r>
              <a:rPr lang="nl-NL" sz="3600" dirty="0" err="1">
                <a:latin typeface="Calibri" charset="0"/>
              </a:rPr>
              <a:t>not</a:t>
            </a:r>
            <a:r>
              <a:rPr lang="nl-NL" sz="3600" dirty="0">
                <a:latin typeface="Calibri" charset="0"/>
              </a:rPr>
              <a:t> </a:t>
            </a:r>
            <a:r>
              <a:rPr lang="nl-NL" sz="3600" dirty="0" err="1">
                <a:latin typeface="Calibri" charset="0"/>
              </a:rPr>
              <a:t>to</a:t>
            </a:r>
            <a:r>
              <a:rPr lang="nl-NL" sz="3600" dirty="0">
                <a:latin typeface="Calibri" charset="0"/>
              </a:rPr>
              <a:t> </a:t>
            </a:r>
            <a:r>
              <a:rPr lang="nl-NL" sz="3600" dirty="0" err="1">
                <a:latin typeface="Calibri" charset="0"/>
              </a:rPr>
              <a:t>contain</a:t>
            </a:r>
            <a:r>
              <a:rPr lang="nl-NL" sz="3600" dirty="0">
                <a:latin typeface="Calibri" charset="0"/>
              </a:rPr>
              <a:t> significant </a:t>
            </a:r>
            <a:r>
              <a:rPr lang="nl-NL" sz="3600" dirty="0" err="1">
                <a:latin typeface="Calibri" charset="0"/>
              </a:rPr>
              <a:t>anomalous</a:t>
            </a:r>
            <a:r>
              <a:rPr lang="nl-NL" sz="3600" dirty="0">
                <a:latin typeface="Calibri" charset="0"/>
              </a:rPr>
              <a:t> </a:t>
            </a:r>
            <a:r>
              <a:rPr lang="nl-NL" sz="3600" dirty="0" err="1">
                <a:latin typeface="Calibri" charset="0"/>
              </a:rPr>
              <a:t>scatterers</a:t>
            </a:r>
            <a:r>
              <a:rPr lang="nl-NL" sz="3600" dirty="0">
                <a:latin typeface="Calibri" charset="0"/>
              </a:rPr>
              <a:t>  (</a:t>
            </a:r>
            <a:r>
              <a:rPr lang="nl-NL" sz="3600" dirty="0" err="1">
                <a:solidFill>
                  <a:srgbClr val="FF0000"/>
                </a:solidFill>
                <a:latin typeface="Calibri" charset="0"/>
              </a:rPr>
              <a:t>Friedels</a:t>
            </a:r>
            <a:r>
              <a:rPr lang="nl-NL" sz="36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3600" dirty="0" err="1">
                <a:solidFill>
                  <a:srgbClr val="FF0000"/>
                </a:solidFill>
                <a:latin typeface="Calibri" charset="0"/>
              </a:rPr>
              <a:t>averaged</a:t>
            </a:r>
            <a:r>
              <a:rPr lang="nl-NL" sz="3600" dirty="0">
                <a:latin typeface="Calibri" charset="0"/>
              </a:rPr>
              <a:t>)</a:t>
            </a:r>
          </a:p>
          <a:p>
            <a:pPr marL="0" indent="0">
              <a:buNone/>
            </a:pPr>
            <a:endParaRPr lang="nl-NL" dirty="0">
              <a:latin typeface="Calibri" charset="0"/>
            </a:endParaRPr>
          </a:p>
          <a:p>
            <a:endParaRPr lang="nl-NL" sz="2800" dirty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kstvak 1"/>
          <p:cNvSpPr txBox="1">
            <a:spLocks noChangeArrowheads="1"/>
          </p:cNvSpPr>
          <p:nvPr/>
        </p:nvSpPr>
        <p:spPr bwMode="auto">
          <a:xfrm>
            <a:off x="3260725" y="1046163"/>
            <a:ext cx="34846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4400" dirty="0" err="1" smtClean="0">
                <a:solidFill>
                  <a:srgbClr val="FF0000"/>
                </a:solidFill>
              </a:rPr>
              <a:t>Thank</a:t>
            </a:r>
            <a:r>
              <a:rPr lang="nl-NL" sz="4400" dirty="0" smtClean="0">
                <a:solidFill>
                  <a:srgbClr val="FF0000"/>
                </a:solidFill>
              </a:rPr>
              <a:t> </a:t>
            </a:r>
            <a:r>
              <a:rPr lang="nl-NL" sz="4400" dirty="0" err="1" smtClean="0">
                <a:solidFill>
                  <a:srgbClr val="FF0000"/>
                </a:solidFill>
              </a:rPr>
              <a:t>you</a:t>
            </a:r>
            <a:r>
              <a:rPr lang="nl-NL" sz="4400" dirty="0" smtClean="0">
                <a:solidFill>
                  <a:srgbClr val="FF0000"/>
                </a:solidFill>
              </a:rPr>
              <a:t> </a:t>
            </a:r>
            <a:r>
              <a:rPr lang="nl-NL" sz="4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7890" name="Tekstvak 3"/>
          <p:cNvSpPr txBox="1">
            <a:spLocks noChangeArrowheads="1"/>
          </p:cNvSpPr>
          <p:nvPr/>
        </p:nvSpPr>
        <p:spPr bwMode="auto">
          <a:xfrm>
            <a:off x="1579066" y="3231065"/>
            <a:ext cx="697755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3200" dirty="0">
                <a:hlinkClick r:id="rId2"/>
              </a:rPr>
              <a:t>a.l.spek@uu.nl</a:t>
            </a:r>
            <a:endParaRPr lang="nl-NL" sz="3200" dirty="0"/>
          </a:p>
          <a:p>
            <a:pPr eaLnBrk="1" hangingPunct="1"/>
            <a:endParaRPr lang="nl-NL" sz="3200" dirty="0"/>
          </a:p>
          <a:p>
            <a:pPr eaLnBrk="1" hangingPunct="1"/>
            <a:r>
              <a:rPr lang="nl-NL" sz="3200" dirty="0" smtClean="0">
                <a:hlinkClick r:id="rId3"/>
              </a:rPr>
              <a:t>More info:www.platonsoft.nl</a:t>
            </a:r>
            <a:endParaRPr lang="nl-NL" sz="3200" dirty="0" smtClean="0"/>
          </a:p>
          <a:p>
            <a:pPr eaLnBrk="1" hangingPunct="1"/>
            <a:endParaRPr lang="nl-NL" sz="3200" dirty="0"/>
          </a:p>
          <a:p>
            <a:pPr eaLnBrk="1" hangingPunct="1"/>
            <a:r>
              <a:rPr lang="nl-NL" sz="3200" dirty="0" smtClean="0"/>
              <a:t>(</a:t>
            </a:r>
            <a:r>
              <a:rPr lang="nl-NL" sz="3200" dirty="0" err="1" smtClean="0"/>
              <a:t>including</a:t>
            </a:r>
            <a:r>
              <a:rPr lang="nl-NL" sz="3200" dirty="0" smtClean="0"/>
              <a:t> </a:t>
            </a:r>
            <a:r>
              <a:rPr lang="nl-NL" sz="3200" dirty="0" err="1" smtClean="0"/>
              <a:t>this</a:t>
            </a:r>
            <a:r>
              <a:rPr lang="nl-NL" sz="3200" dirty="0" smtClean="0"/>
              <a:t> </a:t>
            </a:r>
            <a:r>
              <a:rPr lang="nl-NL" sz="3200" dirty="0" err="1" smtClean="0"/>
              <a:t>powerpoint</a:t>
            </a:r>
            <a:r>
              <a:rPr lang="nl-NL" sz="3200" dirty="0" smtClean="0"/>
              <a:t>  </a:t>
            </a:r>
            <a:r>
              <a:rPr lang="nl-NL" sz="3200" dirty="0" err="1" smtClean="0"/>
              <a:t>presentation</a:t>
            </a:r>
            <a:r>
              <a:rPr lang="nl-NL" sz="3200" dirty="0" smtClean="0"/>
              <a:t>)</a:t>
            </a:r>
            <a:endParaRPr lang="nl-NL" sz="3200" dirty="0"/>
          </a:p>
          <a:p>
            <a:pPr eaLnBrk="1" hangingPunct="1"/>
            <a:endParaRPr lang="nl-NL" sz="3200" dirty="0"/>
          </a:p>
        </p:txBody>
      </p:sp>
      <p:sp>
        <p:nvSpPr>
          <p:cNvPr id="37891" name="Tekstvak 3"/>
          <p:cNvSpPr txBox="1">
            <a:spLocks noChangeArrowheads="1"/>
          </p:cNvSpPr>
          <p:nvPr/>
        </p:nvSpPr>
        <p:spPr bwMode="auto">
          <a:xfrm>
            <a:off x="703263" y="2135549"/>
            <a:ext cx="78533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2800" dirty="0" err="1"/>
              <a:t>Please</a:t>
            </a:r>
            <a:r>
              <a:rPr lang="nl-NL" sz="2800" dirty="0"/>
              <a:t> </a:t>
            </a:r>
            <a:r>
              <a:rPr lang="nl-NL" sz="2800" dirty="0" err="1"/>
              <a:t>send</a:t>
            </a:r>
            <a:r>
              <a:rPr lang="nl-NL" sz="2800" dirty="0"/>
              <a:t> </a:t>
            </a:r>
            <a:r>
              <a:rPr lang="nl-NL" sz="2800" dirty="0" err="1"/>
              <a:t>suggestions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examples</a:t>
            </a:r>
            <a:r>
              <a:rPr lang="nl-NL" sz="2800" dirty="0"/>
              <a:t> (</a:t>
            </a:r>
            <a:r>
              <a:rPr lang="nl-NL" sz="2800" dirty="0" err="1"/>
              <a:t>with</a:t>
            </a:r>
            <a:r>
              <a:rPr lang="nl-NL" sz="2800" dirty="0"/>
              <a:t> data) of </a:t>
            </a:r>
          </a:p>
          <a:p>
            <a:pPr eaLnBrk="1" hangingPunct="1"/>
            <a:r>
              <a:rPr lang="nl-NL" sz="2800" dirty="0" smtClean="0"/>
              <a:t>(</a:t>
            </a:r>
            <a:r>
              <a:rPr lang="nl-NL" sz="2800" dirty="0" err="1" smtClean="0"/>
              <a:t>annoying</a:t>
            </a:r>
            <a:r>
              <a:rPr lang="nl-NL" sz="2800" dirty="0" smtClean="0"/>
              <a:t>) </a:t>
            </a:r>
            <a:r>
              <a:rPr lang="nl-NL" sz="2800" dirty="0"/>
              <a:t>issues </a:t>
            </a:r>
            <a:r>
              <a:rPr lang="nl-NL" sz="2800" dirty="0" err="1"/>
              <a:t>to</a:t>
            </a:r>
            <a:r>
              <a:rPr lang="nl-NL" sz="2800" dirty="0"/>
              <a:t>: </a:t>
            </a:r>
            <a:r>
              <a:rPr lang="nl-NL" sz="1800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666" y="0"/>
            <a:ext cx="9021334" cy="1417638"/>
          </a:xfrm>
        </p:spPr>
        <p:txBody>
          <a:bodyPr>
            <a:noAutofit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>No, The </a:t>
            </a:r>
            <a:r>
              <a:rPr lang="nl-NL" sz="3600" dirty="0" err="1" smtClean="0">
                <a:solidFill>
                  <a:srgbClr val="FF0000"/>
                </a:solidFill>
              </a:rPr>
              <a:t>Structure</a:t>
            </a:r>
            <a:r>
              <a:rPr lang="nl-NL" sz="3600" dirty="0" smtClean="0">
                <a:solidFill>
                  <a:srgbClr val="FF0000"/>
                </a:solidFill>
              </a:rPr>
              <a:t> was </a:t>
            </a:r>
            <a:r>
              <a:rPr lang="nl-NL" sz="3600" dirty="0" err="1" smtClean="0">
                <a:solidFill>
                  <a:srgbClr val="FF0000"/>
                </a:solidFill>
              </a:rPr>
              <a:t>Deliberately</a:t>
            </a:r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nl-NL" sz="3600" dirty="0" smtClean="0">
                <a:solidFill>
                  <a:srgbClr val="FF0000"/>
                </a:solidFill>
              </a:rPr>
              <a:t>INVENTED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19393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err="1" smtClean="0">
                <a:latin typeface="Calibri" charset="0"/>
              </a:rPr>
              <a:t>This</a:t>
            </a:r>
            <a:r>
              <a:rPr lang="nl-NL" dirty="0" smtClean="0">
                <a:latin typeface="Calibri" charset="0"/>
              </a:rPr>
              <a:t> </a:t>
            </a:r>
            <a:r>
              <a:rPr lang="nl-NL" dirty="0" err="1" smtClean="0">
                <a:latin typeface="Calibri" charset="0"/>
              </a:rPr>
              <a:t>devious</a:t>
            </a:r>
            <a:r>
              <a:rPr lang="nl-NL" dirty="0" smtClean="0">
                <a:latin typeface="Calibri" charset="0"/>
              </a:rPr>
              <a:t> </a:t>
            </a:r>
            <a:r>
              <a:rPr lang="nl-NL" dirty="0" err="1" smtClean="0">
                <a:latin typeface="Calibri" charset="0"/>
              </a:rPr>
              <a:t>structure</a:t>
            </a:r>
            <a:endParaRPr lang="nl-NL" dirty="0" smtClean="0">
              <a:latin typeface="Calibri" charset="0"/>
            </a:endParaRPr>
          </a:p>
          <a:p>
            <a:pPr marL="0" indent="0">
              <a:buNone/>
            </a:pPr>
            <a:r>
              <a:rPr lang="nl-NL" dirty="0" smtClean="0">
                <a:latin typeface="Calibri" charset="0"/>
              </a:rPr>
              <a:t>was </a:t>
            </a:r>
            <a:r>
              <a:rPr lang="nl-NL" dirty="0" err="1" smtClean="0">
                <a:latin typeface="Calibri" charset="0"/>
              </a:rPr>
              <a:t>clevery</a:t>
            </a:r>
            <a:r>
              <a:rPr lang="nl-NL" dirty="0" smtClean="0">
                <a:latin typeface="Calibri" charset="0"/>
              </a:rPr>
              <a:t> </a:t>
            </a:r>
            <a:r>
              <a:rPr lang="nl-NL" dirty="0" err="1" smtClean="0">
                <a:latin typeface="Calibri" charset="0"/>
              </a:rPr>
              <a:t>created</a:t>
            </a:r>
            <a:r>
              <a:rPr lang="nl-NL" dirty="0" smtClean="0">
                <a:latin typeface="Calibri" charset="0"/>
              </a:rPr>
              <a:t> </a:t>
            </a:r>
            <a:r>
              <a:rPr lang="nl-NL" dirty="0" err="1" smtClean="0">
                <a:latin typeface="Calibri" charset="0"/>
              </a:rPr>
              <a:t>by</a:t>
            </a:r>
            <a:r>
              <a:rPr lang="nl-NL" dirty="0" smtClean="0">
                <a:latin typeface="Calibri" charset="0"/>
              </a:rPr>
              <a:t> </a:t>
            </a:r>
          </a:p>
          <a:p>
            <a:pPr marL="0" indent="0">
              <a:buNone/>
            </a:pPr>
            <a:r>
              <a:rPr lang="nl-NL" dirty="0" err="1" smtClean="0">
                <a:latin typeface="Calibri" charset="0"/>
              </a:rPr>
              <a:t>Natalie</a:t>
            </a:r>
            <a:r>
              <a:rPr lang="nl-NL" dirty="0" smtClean="0">
                <a:latin typeface="Calibri" charset="0"/>
              </a:rPr>
              <a:t> Johnson et al.,</a:t>
            </a:r>
          </a:p>
          <a:p>
            <a:pPr marL="0" indent="0">
              <a:buNone/>
            </a:pPr>
            <a:r>
              <a:rPr lang="nl-NL" dirty="0" smtClean="0">
                <a:latin typeface="Calibri" charset="0"/>
              </a:rPr>
              <a:t>Newcastle, UK, </a:t>
            </a:r>
            <a:r>
              <a:rPr lang="nl-NL" dirty="0" err="1" smtClean="0">
                <a:latin typeface="Calibri" charset="0"/>
              </a:rPr>
              <a:t>aiming</a:t>
            </a:r>
            <a:r>
              <a:rPr lang="nl-NL" dirty="0" smtClean="0">
                <a:latin typeface="Calibri" charset="0"/>
              </a:rPr>
              <a:t> </a:t>
            </a:r>
            <a:r>
              <a:rPr lang="nl-NL" dirty="0" err="1" smtClean="0">
                <a:latin typeface="Calibri" charset="0"/>
              </a:rPr>
              <a:t>to</a:t>
            </a:r>
            <a:endParaRPr lang="nl-NL" dirty="0" smtClean="0">
              <a:latin typeface="Calibri" charset="0"/>
            </a:endParaRPr>
          </a:p>
          <a:p>
            <a:pPr marL="0" indent="0">
              <a:buNone/>
            </a:pPr>
            <a:r>
              <a:rPr lang="nl-NL" dirty="0" smtClean="0">
                <a:latin typeface="Calibri" charset="0"/>
              </a:rPr>
              <a:t>beat </a:t>
            </a:r>
            <a:r>
              <a:rPr lang="nl-NL" dirty="0" err="1" smtClean="0">
                <a:latin typeface="Calibri" charset="0"/>
              </a:rPr>
              <a:t>checkCIF</a:t>
            </a:r>
            <a:r>
              <a:rPr lang="nl-NL" dirty="0" smtClean="0">
                <a:latin typeface="Calibri" charset="0"/>
              </a:rPr>
              <a:t>. It was</a:t>
            </a:r>
          </a:p>
          <a:p>
            <a:pPr marL="0" indent="0">
              <a:buNone/>
            </a:pPr>
            <a:r>
              <a:rPr lang="nl-NL" dirty="0" err="1" smtClean="0">
                <a:latin typeface="Calibri" charset="0"/>
              </a:rPr>
              <a:t>presented</a:t>
            </a:r>
            <a:r>
              <a:rPr lang="nl-NL" dirty="0" smtClean="0">
                <a:latin typeface="Calibri" charset="0"/>
              </a:rPr>
              <a:t> as </a:t>
            </a:r>
            <a:r>
              <a:rPr lang="nl-NL" dirty="0" err="1" smtClean="0">
                <a:latin typeface="Calibri" charset="0"/>
              </a:rPr>
              <a:t>an</a:t>
            </a:r>
            <a:r>
              <a:rPr lang="nl-NL" dirty="0" smtClean="0">
                <a:latin typeface="Calibri" charset="0"/>
              </a:rPr>
              <a:t> excellent </a:t>
            </a:r>
          </a:p>
          <a:p>
            <a:pPr marL="0" indent="0">
              <a:buNone/>
            </a:pPr>
            <a:r>
              <a:rPr lang="nl-NL" dirty="0" smtClean="0">
                <a:latin typeface="Calibri" charset="0"/>
              </a:rPr>
              <a:t>Poster </a:t>
            </a:r>
            <a:r>
              <a:rPr lang="nl-NL" dirty="0" err="1" smtClean="0">
                <a:latin typeface="Calibri" charset="0"/>
              </a:rPr>
              <a:t>during</a:t>
            </a:r>
            <a:r>
              <a:rPr lang="nl-NL" dirty="0" smtClean="0">
                <a:latin typeface="Calibri" charset="0"/>
              </a:rPr>
              <a:t> the</a:t>
            </a:r>
          </a:p>
          <a:p>
            <a:pPr marL="0" indent="0">
              <a:buNone/>
            </a:pPr>
            <a:r>
              <a:rPr lang="nl-NL" dirty="0" smtClean="0">
                <a:latin typeface="Calibri" charset="0"/>
              </a:rPr>
              <a:t>2015 ECM </a:t>
            </a:r>
            <a:r>
              <a:rPr lang="nl-NL" dirty="0" err="1" smtClean="0">
                <a:latin typeface="Calibri" charset="0"/>
              </a:rPr>
              <a:t>Congress</a:t>
            </a:r>
            <a:endParaRPr lang="nl-NL" dirty="0" smtClean="0">
              <a:latin typeface="Calibri" charset="0"/>
            </a:endParaRPr>
          </a:p>
          <a:p>
            <a:pPr marL="0" indent="0">
              <a:buNone/>
            </a:pPr>
            <a:r>
              <a:rPr lang="nl-NL" dirty="0" smtClean="0">
                <a:latin typeface="Calibri" charset="0"/>
              </a:rPr>
              <a:t>in Rovinj, Croatia.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 descr="post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81" y="1193939"/>
            <a:ext cx="3754421" cy="544036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13328" y="5888337"/>
            <a:ext cx="35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But: </a:t>
            </a:r>
            <a:r>
              <a:rPr lang="nl-NL" dirty="0" err="1" smtClean="0">
                <a:solidFill>
                  <a:srgbClr val="FF0000"/>
                </a:solidFill>
              </a:rPr>
              <a:t>Every</a:t>
            </a:r>
            <a:r>
              <a:rPr lang="nl-NL" dirty="0" smtClean="0">
                <a:solidFill>
                  <a:srgbClr val="FF0000"/>
                </a:solidFill>
              </a:rPr>
              <a:t> crime </a:t>
            </a:r>
            <a:r>
              <a:rPr lang="nl-NL" dirty="0" err="1" smtClean="0">
                <a:solidFill>
                  <a:srgbClr val="FF0000"/>
                </a:solidFill>
              </a:rPr>
              <a:t>leaves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its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traces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is-IS" dirty="0" smtClean="0">
                <a:solidFill>
                  <a:srgbClr val="FF0000"/>
                </a:solidFill>
              </a:rPr>
              <a:t>…..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Afbeelding 1" descr="f10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451653"/>
            <a:ext cx="3544587" cy="263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Afbeelding 2" descr="f1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907315"/>
            <a:ext cx="356076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Afbeelding 3" descr="dmap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81427"/>
            <a:ext cx="3544587" cy="258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kstvak 5"/>
          <p:cNvSpPr txBox="1">
            <a:spLocks noChangeArrowheads="1"/>
          </p:cNvSpPr>
          <p:nvPr/>
        </p:nvSpPr>
        <p:spPr bwMode="auto">
          <a:xfrm>
            <a:off x="509588" y="6083171"/>
            <a:ext cx="3942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dirty="0" err="1" smtClean="0">
                <a:solidFill>
                  <a:srgbClr val="FF0000"/>
                </a:solidFill>
              </a:rPr>
              <a:t>Unusual</a:t>
            </a:r>
            <a:r>
              <a:rPr lang="nl-NL" sz="1800" dirty="0" smtClean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Actual</a:t>
            </a:r>
            <a:r>
              <a:rPr lang="nl-NL" sz="1800" dirty="0">
                <a:solidFill>
                  <a:srgbClr val="FF0000"/>
                </a:solidFill>
              </a:rPr>
              <a:t> </a:t>
            </a:r>
            <a:r>
              <a:rPr lang="nl-NL" sz="1800" dirty="0" err="1">
                <a:solidFill>
                  <a:srgbClr val="FF0000"/>
                </a:solidFill>
              </a:rPr>
              <a:t>difference</a:t>
            </a:r>
            <a:r>
              <a:rPr lang="nl-NL" sz="1800" dirty="0">
                <a:solidFill>
                  <a:srgbClr val="FF0000"/>
                </a:solidFill>
              </a:rPr>
              <a:t> map </a:t>
            </a:r>
            <a:r>
              <a:rPr lang="nl-NL" sz="1800" dirty="0" err="1">
                <a:solidFill>
                  <a:srgbClr val="FF0000"/>
                </a:solidFill>
              </a:rPr>
              <a:t>Density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728396" y="411076"/>
            <a:ext cx="3913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rgbClr val="FF0000"/>
                </a:solidFill>
              </a:rPr>
              <a:t>Clear</a:t>
            </a:r>
            <a:r>
              <a:rPr lang="nl-NL" sz="2400" dirty="0" smtClean="0">
                <a:solidFill>
                  <a:srgbClr val="FF0000"/>
                </a:solidFill>
              </a:rPr>
              <a:t> </a:t>
            </a:r>
            <a:r>
              <a:rPr lang="nl-NL" sz="2400" dirty="0" err="1">
                <a:solidFill>
                  <a:srgbClr val="FF0000"/>
                </a:solidFill>
              </a:rPr>
              <a:t>t</a:t>
            </a:r>
            <a:r>
              <a:rPr lang="nl-NL" sz="2400" dirty="0" err="1" smtClean="0">
                <a:solidFill>
                  <a:srgbClr val="FF0000"/>
                </a:solidFill>
              </a:rPr>
              <a:t>races</a:t>
            </a:r>
            <a:r>
              <a:rPr lang="nl-NL" sz="2400" dirty="0" smtClean="0">
                <a:solidFill>
                  <a:srgbClr val="FF0000"/>
                </a:solidFill>
              </a:rPr>
              <a:t> of the ‘Crime’ are </a:t>
            </a:r>
          </a:p>
          <a:p>
            <a:r>
              <a:rPr lang="nl-NL" sz="2400" dirty="0" smtClean="0">
                <a:solidFill>
                  <a:srgbClr val="FF0000"/>
                </a:solidFill>
              </a:rPr>
              <a:t>in the </a:t>
            </a:r>
            <a:r>
              <a:rPr lang="nl-NL" sz="2400" dirty="0" err="1" smtClean="0">
                <a:solidFill>
                  <a:srgbClr val="FF0000"/>
                </a:solidFill>
              </a:rPr>
              <a:t>Difference</a:t>
            </a:r>
            <a:r>
              <a:rPr lang="nl-NL" sz="2400" dirty="0" smtClean="0">
                <a:solidFill>
                  <a:srgbClr val="FF0000"/>
                </a:solidFill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</a:rPr>
              <a:t>Density</a:t>
            </a:r>
            <a:r>
              <a:rPr lang="nl-NL" sz="2400" dirty="0" smtClean="0">
                <a:solidFill>
                  <a:srgbClr val="FF0000"/>
                </a:solidFill>
              </a:rPr>
              <a:t> Map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933080" y="5069065"/>
            <a:ext cx="3823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Difference</a:t>
            </a:r>
            <a:r>
              <a:rPr lang="nl-NL" dirty="0" smtClean="0">
                <a:solidFill>
                  <a:srgbClr val="FF0000"/>
                </a:solidFill>
              </a:rPr>
              <a:t> map in the CH2 </a:t>
            </a:r>
            <a:r>
              <a:rPr lang="nl-NL" dirty="0" err="1" smtClean="0">
                <a:solidFill>
                  <a:srgbClr val="FF0000"/>
                </a:solidFill>
              </a:rPr>
              <a:t>plane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The CH2 </a:t>
            </a:r>
            <a:r>
              <a:rPr lang="nl-NL" dirty="0" err="1" smtClean="0"/>
              <a:t>Hydrogen</a:t>
            </a:r>
            <a:r>
              <a:rPr lang="nl-NL" dirty="0"/>
              <a:t> </a:t>
            </a:r>
            <a:r>
              <a:rPr lang="nl-NL" dirty="0" err="1" smtClean="0"/>
              <a:t>atoms</a:t>
            </a:r>
            <a:r>
              <a:rPr lang="nl-NL" dirty="0" smtClean="0"/>
              <a:t> at </a:t>
            </a:r>
            <a:r>
              <a:rPr lang="nl-NL" dirty="0" err="1" smtClean="0"/>
              <a:t>calculated</a:t>
            </a:r>
            <a:endParaRPr lang="nl-NL" dirty="0" smtClean="0"/>
          </a:p>
          <a:p>
            <a:r>
              <a:rPr lang="nl-NL" dirty="0" err="1"/>
              <a:t>p</a:t>
            </a:r>
            <a:r>
              <a:rPr lang="nl-NL" dirty="0" err="1" smtClean="0"/>
              <a:t>ositions</a:t>
            </a:r>
            <a:r>
              <a:rPr lang="nl-NL" dirty="0" smtClean="0"/>
              <a:t> are </a:t>
            </a:r>
            <a:r>
              <a:rPr lang="nl-NL" dirty="0" err="1" smtClean="0"/>
              <a:t>definitely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in F(obs) 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34975" y="2936952"/>
            <a:ext cx="323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Expected</a:t>
            </a:r>
            <a:r>
              <a:rPr lang="nl-NL" dirty="0" smtClean="0">
                <a:solidFill>
                  <a:srgbClr val="FF0000"/>
                </a:solidFill>
              </a:rPr>
              <a:t> type of </a:t>
            </a:r>
            <a:r>
              <a:rPr lang="nl-NL" dirty="0" err="1" smtClean="0">
                <a:solidFill>
                  <a:srgbClr val="FF0000"/>
                </a:solidFill>
              </a:rPr>
              <a:t>difference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rgbClr val="FF0000"/>
                </a:solidFill>
              </a:rPr>
              <a:t>map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0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Afbeelding 1" descr="f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0" y="912813"/>
            <a:ext cx="3921218" cy="264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Afbeelding 2" descr="f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912813"/>
            <a:ext cx="295116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Afbeelding 3" descr="f4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0" y="3709075"/>
            <a:ext cx="4581625" cy="287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kstvak 4"/>
          <p:cNvSpPr txBox="1">
            <a:spLocks noChangeArrowheads="1"/>
          </p:cNvSpPr>
          <p:nvPr/>
        </p:nvSpPr>
        <p:spPr bwMode="auto">
          <a:xfrm>
            <a:off x="3670474" y="5923033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2000" dirty="0">
                <a:solidFill>
                  <a:srgbClr val="FF0000"/>
                </a:solidFill>
              </a:rPr>
              <a:t>NATALIE</a:t>
            </a:r>
          </a:p>
        </p:txBody>
      </p:sp>
      <p:sp>
        <p:nvSpPr>
          <p:cNvPr id="21509" name="Tekstvak 5"/>
          <p:cNvSpPr txBox="1">
            <a:spLocks noChangeArrowheads="1"/>
          </p:cNvSpPr>
          <p:nvPr/>
        </p:nvSpPr>
        <p:spPr bwMode="auto">
          <a:xfrm>
            <a:off x="3844248" y="2889250"/>
            <a:ext cx="639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2000" dirty="0">
                <a:solidFill>
                  <a:srgbClr val="FF0000"/>
                </a:solidFill>
              </a:rPr>
              <a:t>YLID</a:t>
            </a:r>
          </a:p>
        </p:txBody>
      </p:sp>
      <p:sp>
        <p:nvSpPr>
          <p:cNvPr id="21510" name="Tekstvak 6"/>
          <p:cNvSpPr txBox="1">
            <a:spLocks noChangeArrowheads="1"/>
          </p:cNvSpPr>
          <p:nvPr/>
        </p:nvSpPr>
        <p:spPr bwMode="auto">
          <a:xfrm>
            <a:off x="985592" y="191948"/>
            <a:ext cx="7267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3600" dirty="0">
                <a:solidFill>
                  <a:srgbClr val="FF0000"/>
                </a:solidFill>
              </a:rPr>
              <a:t>How </a:t>
            </a:r>
            <a:r>
              <a:rPr lang="nl-NL" sz="3600" dirty="0" smtClean="0">
                <a:solidFill>
                  <a:srgbClr val="FF0000"/>
                </a:solidFill>
              </a:rPr>
              <a:t>was </a:t>
            </a:r>
            <a:r>
              <a:rPr lang="nl-NL" sz="3600" dirty="0" err="1" smtClean="0">
                <a:solidFill>
                  <a:srgbClr val="FF0000"/>
                </a:solidFill>
              </a:rPr>
              <a:t>Structure</a:t>
            </a:r>
            <a:r>
              <a:rPr lang="nl-NL" sz="3600" dirty="0" smtClean="0">
                <a:solidFill>
                  <a:srgbClr val="FF0000"/>
                </a:solidFill>
              </a:rPr>
              <a:t> ‘</a:t>
            </a:r>
            <a:r>
              <a:rPr lang="nl-NL" altLang="ja-JP" sz="3600" dirty="0" err="1" smtClean="0">
                <a:solidFill>
                  <a:srgbClr val="FF0000"/>
                </a:solidFill>
              </a:rPr>
              <a:t>Natalie</a:t>
            </a:r>
            <a:r>
              <a:rPr lang="nl-NL" sz="3600" dirty="0" smtClean="0">
                <a:solidFill>
                  <a:srgbClr val="FF0000"/>
                </a:solidFill>
              </a:rPr>
              <a:t>’</a:t>
            </a:r>
            <a:r>
              <a:rPr lang="nl-NL" altLang="ja-JP" sz="3600" dirty="0" smtClean="0">
                <a:solidFill>
                  <a:srgbClr val="FF0000"/>
                </a:solidFill>
              </a:rPr>
              <a:t> </a:t>
            </a:r>
            <a:r>
              <a:rPr lang="nl-NL" altLang="ja-JP" sz="3600" dirty="0" err="1" smtClean="0">
                <a:solidFill>
                  <a:srgbClr val="FF0000"/>
                </a:solidFill>
              </a:rPr>
              <a:t>created</a:t>
            </a:r>
            <a:r>
              <a:rPr lang="nl-NL" altLang="ja-JP" sz="3600" dirty="0" smtClean="0">
                <a:solidFill>
                  <a:srgbClr val="FF0000"/>
                </a:solidFill>
              </a:rPr>
              <a:t> ?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21511" name="Tekstvak 7"/>
          <p:cNvSpPr txBox="1">
            <a:spLocks noChangeArrowheads="1"/>
          </p:cNvSpPr>
          <p:nvPr/>
        </p:nvSpPr>
        <p:spPr bwMode="auto">
          <a:xfrm>
            <a:off x="7510542" y="2396158"/>
            <a:ext cx="59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dirty="0">
                <a:solidFill>
                  <a:srgbClr val="FF0000"/>
                </a:solidFill>
              </a:rPr>
              <a:t>YLID</a:t>
            </a:r>
          </a:p>
        </p:txBody>
      </p:sp>
      <p:sp>
        <p:nvSpPr>
          <p:cNvPr id="9" name="Pijl omlaag 8"/>
          <p:cNvSpPr/>
          <p:nvPr/>
        </p:nvSpPr>
        <p:spPr>
          <a:xfrm>
            <a:off x="2987079" y="3232649"/>
            <a:ext cx="822960" cy="1335141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743637" y="2958601"/>
            <a:ext cx="270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‘</a:t>
            </a:r>
            <a:r>
              <a:rPr lang="nl-NL" dirty="0" err="1" smtClean="0">
                <a:solidFill>
                  <a:srgbClr val="FF0000"/>
                </a:solidFill>
              </a:rPr>
              <a:t>Starting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Material</a:t>
            </a:r>
            <a:r>
              <a:rPr lang="nl-NL" dirty="0" smtClean="0">
                <a:solidFill>
                  <a:srgbClr val="FF0000"/>
                </a:solidFill>
              </a:rPr>
              <a:t>’ (</a:t>
            </a:r>
            <a:r>
              <a:rPr lang="nl-NL" dirty="0" err="1" smtClean="0">
                <a:solidFill>
                  <a:srgbClr val="FF0000"/>
                </a:solidFill>
              </a:rPr>
              <a:t>Bruker</a:t>
            </a:r>
            <a:r>
              <a:rPr lang="nl-NL" dirty="0" smtClean="0">
                <a:solidFill>
                  <a:srgbClr val="FF0000"/>
                </a:solidFill>
              </a:rPr>
              <a:t>)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924028" y="4271931"/>
            <a:ext cx="25147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Chemical issue: Se</a:t>
            </a:r>
            <a:r>
              <a:rPr lang="nl-NL" baseline="30000" dirty="0" smtClean="0"/>
              <a:t>+  </a:t>
            </a:r>
          </a:p>
          <a:p>
            <a:endParaRPr lang="nl-NL" baseline="30000" dirty="0"/>
          </a:p>
          <a:p>
            <a:r>
              <a:rPr lang="nl-NL" dirty="0" smtClean="0"/>
              <a:t>No </a:t>
            </a:r>
            <a:r>
              <a:rPr lang="nl-NL" dirty="0" err="1" smtClean="0"/>
              <a:t>example</a:t>
            </a:r>
            <a:r>
              <a:rPr lang="nl-NL" dirty="0" smtClean="0"/>
              <a:t> in the CSD </a:t>
            </a:r>
          </a:p>
          <a:p>
            <a:r>
              <a:rPr lang="nl-NL" dirty="0" err="1"/>
              <a:t>f</a:t>
            </a:r>
            <a:r>
              <a:rPr lang="nl-NL" dirty="0" err="1" smtClean="0"/>
              <a:t>or</a:t>
            </a:r>
            <a:r>
              <a:rPr lang="nl-NL" dirty="0" smtClean="0"/>
              <a:t> the 6-membered ring</a:t>
            </a:r>
          </a:p>
          <a:p>
            <a:r>
              <a:rPr lang="nl-NL" dirty="0" smtClean="0"/>
              <a:t>System</a:t>
            </a:r>
          </a:p>
          <a:p>
            <a:endParaRPr lang="nl-NL" dirty="0"/>
          </a:p>
          <a:p>
            <a:r>
              <a:rPr lang="nl-NL" dirty="0" err="1" smtClean="0"/>
              <a:t>Mogul</a:t>
            </a:r>
            <a:r>
              <a:rPr lang="nl-NL" dirty="0" smtClean="0"/>
              <a:t> : Se – C  </a:t>
            </a:r>
            <a:r>
              <a:rPr lang="nl-NL" dirty="0" err="1" smtClean="0"/>
              <a:t>outlier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189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Afbeelding 1" descr="f1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13"/>
            <a:ext cx="6227763" cy="59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hthoek 4"/>
          <p:cNvSpPr>
            <a:spLocks noChangeArrowheads="1"/>
          </p:cNvSpPr>
          <p:nvPr/>
        </p:nvSpPr>
        <p:spPr bwMode="auto">
          <a:xfrm>
            <a:off x="6303963" y="5094288"/>
            <a:ext cx="97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dirty="0">
                <a:latin typeface="Wingdings" charset="0"/>
                <a:cs typeface="Wingdings" charset="0"/>
              </a:rPr>
              <a:t></a:t>
            </a:r>
            <a:endParaRPr lang="nl-NL" dirty="0"/>
          </a:p>
        </p:txBody>
      </p:sp>
      <p:sp>
        <p:nvSpPr>
          <p:cNvPr id="22531" name="Rechthoek 5"/>
          <p:cNvSpPr>
            <a:spLocks noChangeArrowheads="1"/>
          </p:cNvSpPr>
          <p:nvPr/>
        </p:nvSpPr>
        <p:spPr bwMode="auto">
          <a:xfrm>
            <a:off x="6303963" y="5624513"/>
            <a:ext cx="387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dirty="0">
                <a:latin typeface="Wingdings" charset="0"/>
                <a:cs typeface="Wingdings" charset="0"/>
              </a:rPr>
              <a:t></a:t>
            </a:r>
            <a:endParaRPr lang="nl-NL" dirty="0"/>
          </a:p>
        </p:txBody>
      </p:sp>
      <p:sp>
        <p:nvSpPr>
          <p:cNvPr id="22532" name="Tekstvak 7"/>
          <p:cNvSpPr txBox="1">
            <a:spLocks noChangeArrowheads="1"/>
          </p:cNvSpPr>
          <p:nvPr/>
        </p:nvSpPr>
        <p:spPr bwMode="auto">
          <a:xfrm>
            <a:off x="6691313" y="5094288"/>
            <a:ext cx="1404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dirty="0">
                <a:solidFill>
                  <a:srgbClr val="FF0000"/>
                </a:solidFill>
              </a:rPr>
              <a:t>No H-</a:t>
            </a:r>
            <a:r>
              <a:rPr lang="nl-NL" sz="1800" dirty="0" err="1">
                <a:solidFill>
                  <a:srgbClr val="FF0000"/>
                </a:solidFill>
              </a:rPr>
              <a:t>density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22533" name="Tekstvak 8"/>
          <p:cNvSpPr txBox="1">
            <a:spLocks noChangeArrowheads="1"/>
          </p:cNvSpPr>
          <p:nvPr/>
        </p:nvSpPr>
        <p:spPr bwMode="auto">
          <a:xfrm>
            <a:off x="6691313" y="5702300"/>
            <a:ext cx="2138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dirty="0">
                <a:solidFill>
                  <a:srgbClr val="FF0000"/>
                </a:solidFill>
              </a:rPr>
              <a:t>No </a:t>
            </a:r>
            <a:r>
              <a:rPr lang="nl-NL" sz="1800" dirty="0" err="1">
                <a:solidFill>
                  <a:srgbClr val="FF0000"/>
                </a:solidFill>
              </a:rPr>
              <a:t>Density</a:t>
            </a:r>
            <a:r>
              <a:rPr lang="nl-NL" sz="1800" dirty="0">
                <a:solidFill>
                  <a:srgbClr val="FF0000"/>
                </a:solidFill>
              </a:rPr>
              <a:t> on </a:t>
            </a:r>
            <a:r>
              <a:rPr lang="nl-NL" sz="1800" dirty="0" err="1">
                <a:solidFill>
                  <a:srgbClr val="FF0000"/>
                </a:solidFill>
              </a:rPr>
              <a:t>Bonds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22534" name="Tekstvak 9"/>
          <p:cNvSpPr txBox="1">
            <a:spLocks noChangeArrowheads="1"/>
          </p:cNvSpPr>
          <p:nvPr/>
        </p:nvSpPr>
        <p:spPr bwMode="auto">
          <a:xfrm>
            <a:off x="6497638" y="541338"/>
            <a:ext cx="19479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dirty="0" smtClean="0">
                <a:solidFill>
                  <a:srgbClr val="FF0000"/>
                </a:solidFill>
              </a:rPr>
              <a:t>CURRENT</a:t>
            </a:r>
          </a:p>
          <a:p>
            <a:pPr eaLnBrk="1" hangingPunct="1"/>
            <a:r>
              <a:rPr lang="nl-NL" sz="1800" dirty="0" smtClean="0">
                <a:solidFill>
                  <a:srgbClr val="FF0000"/>
                </a:solidFill>
              </a:rPr>
              <a:t>PLATON/CHECKCIF</a:t>
            </a:r>
            <a:endParaRPr lang="nl-NL" sz="1800" dirty="0">
              <a:solidFill>
                <a:srgbClr val="FF0000"/>
              </a:solidFill>
            </a:endParaRPr>
          </a:p>
          <a:p>
            <a:pPr eaLnBrk="1" hangingPunct="1"/>
            <a:r>
              <a:rPr lang="nl-NL" sz="1800" dirty="0">
                <a:solidFill>
                  <a:srgbClr val="FF0000"/>
                </a:solidFill>
              </a:rPr>
              <a:t>VALIDATION</a:t>
            </a:r>
          </a:p>
          <a:p>
            <a:pPr eaLnBrk="1" hangingPunct="1"/>
            <a:r>
              <a:rPr lang="nl-NL" sz="1800" dirty="0">
                <a:solidFill>
                  <a:srgbClr val="FF0000"/>
                </a:solidFill>
              </a:rPr>
              <a:t>REPORT FOR</a:t>
            </a:r>
          </a:p>
          <a:p>
            <a:pPr eaLnBrk="1" hangingPunct="1"/>
            <a:r>
              <a:rPr lang="nl-NL" sz="1800" dirty="0">
                <a:solidFill>
                  <a:srgbClr val="FF0000"/>
                </a:solidFill>
              </a:rPr>
              <a:t>‘NATALIE’</a:t>
            </a:r>
          </a:p>
        </p:txBody>
      </p:sp>
    </p:spTree>
    <p:extLst>
      <p:ext uri="{BB962C8B-B14F-4D97-AF65-F5344CB8AC3E}">
        <p14:creationId xmlns:p14="http://schemas.microsoft.com/office/powerpoint/2010/main" val="418727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 is PLATON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83765"/>
            <a:ext cx="8229600" cy="4542398"/>
          </a:xfrm>
        </p:spPr>
        <p:txBody>
          <a:bodyPr>
            <a:normAutofit/>
          </a:bodyPr>
          <a:lstStyle/>
          <a:p>
            <a:r>
              <a:rPr lang="en-GB" dirty="0" smtClean="0"/>
              <a:t>A collection of SHELX compatible tools bundled in a single program</a:t>
            </a:r>
          </a:p>
          <a:p>
            <a:r>
              <a:rPr lang="en-GB" dirty="0" smtClean="0"/>
              <a:t>The Toolset includes:</a:t>
            </a: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CheckCIF</a:t>
            </a:r>
            <a:r>
              <a:rPr lang="en-GB" dirty="0" smtClean="0"/>
              <a:t> 		(Structure Validation)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SQUEEZE</a:t>
            </a:r>
            <a:r>
              <a:rPr lang="en-GB" dirty="0" smtClean="0"/>
              <a:t>		(Handling Disordered Solvents)</a:t>
            </a:r>
          </a:p>
          <a:p>
            <a:pPr lvl="1"/>
            <a:r>
              <a:rPr lang="en-GB" dirty="0" smtClean="0"/>
              <a:t>ADDSYM		(Missed Symmetry)</a:t>
            </a:r>
          </a:p>
          <a:p>
            <a:pPr lvl="1"/>
            <a:r>
              <a:rPr lang="en-GB" dirty="0" err="1" smtClean="0"/>
              <a:t>TwinRotMat</a:t>
            </a:r>
            <a:r>
              <a:rPr lang="en-GB" dirty="0" smtClean="0"/>
              <a:t>	(Twinning Detection)</a:t>
            </a:r>
          </a:p>
          <a:p>
            <a:pPr lvl="1"/>
            <a:r>
              <a:rPr lang="en-GB" dirty="0" err="1" smtClean="0"/>
              <a:t>Bijvoet</a:t>
            </a:r>
            <a:r>
              <a:rPr lang="en-GB" dirty="0"/>
              <a:t>	</a:t>
            </a:r>
            <a:r>
              <a:rPr lang="en-GB" dirty="0" smtClean="0"/>
              <a:t>		(Absolute Structure – </a:t>
            </a:r>
            <a:r>
              <a:rPr lang="en-GB" dirty="0" err="1" smtClean="0"/>
              <a:t>Hooft</a:t>
            </a:r>
            <a:r>
              <a:rPr lang="en-GB" dirty="0" smtClean="0"/>
              <a:t>(y))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03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PLATON/CHECKCIF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GB" dirty="0" smtClean="0"/>
              <a:t>Is currently the major validation engine behind the </a:t>
            </a:r>
            <a:r>
              <a:rPr lang="en-GB" dirty="0" err="1" smtClean="0"/>
              <a:t>IUCr</a:t>
            </a:r>
            <a:r>
              <a:rPr lang="en-GB" dirty="0" smtClean="0"/>
              <a:t> driven </a:t>
            </a:r>
            <a:r>
              <a:rPr lang="en-GB" dirty="0" err="1" smtClean="0"/>
              <a:t>checkCIF</a:t>
            </a:r>
            <a:r>
              <a:rPr lang="en-GB" dirty="0" smtClean="0"/>
              <a:t> validation project of crystal structures.</a:t>
            </a:r>
          </a:p>
          <a:p>
            <a:r>
              <a:rPr lang="en-GB" dirty="0" smtClean="0"/>
              <a:t>It Checks and Reports on (with ALERTS)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Completeness of the supplied information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Problems with the experimental data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Problems with the interpretation of the data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Problems with the reported structure model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Unusual structural features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1400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0000"/>
                </a:solidFill>
                <a:latin typeface="Calibri" charset="0"/>
              </a:rPr>
              <a:t>Structure</a:t>
            </a:r>
            <a:r>
              <a:rPr lang="nl-NL" sz="4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4000" dirty="0" err="1">
                <a:solidFill>
                  <a:srgbClr val="FF0000"/>
                </a:solidFill>
                <a:latin typeface="Calibri" charset="0"/>
              </a:rPr>
              <a:t>Validation</a:t>
            </a:r>
            <a:r>
              <a:rPr lang="nl-NL" sz="4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nl-NL" sz="4000" dirty="0" err="1" smtClean="0">
                <a:solidFill>
                  <a:srgbClr val="FF0000"/>
                </a:solidFill>
                <a:latin typeface="Calibri" charset="0"/>
              </a:rPr>
              <a:t>now</a:t>
            </a:r>
            <a:r>
              <a:rPr lang="nl-NL" sz="4000" dirty="0" smtClean="0">
                <a:solidFill>
                  <a:srgbClr val="FF0000"/>
                </a:solidFill>
                <a:latin typeface="Calibri" charset="0"/>
              </a:rPr>
              <a:t> over 20 </a:t>
            </a:r>
            <a:r>
              <a:rPr lang="nl-NL" sz="4000" dirty="0" err="1">
                <a:solidFill>
                  <a:srgbClr val="FF0000"/>
                </a:solidFill>
                <a:latin typeface="Calibri" charset="0"/>
              </a:rPr>
              <a:t>Years</a:t>
            </a:r>
            <a:endParaRPr lang="nl-NL" sz="40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1425"/>
          </a:xfrm>
        </p:spPr>
        <p:txBody>
          <a:bodyPr/>
          <a:lstStyle/>
          <a:p>
            <a:pPr>
              <a:defRPr/>
            </a:pPr>
            <a:r>
              <a:rPr lang="nl-NL" sz="2800" dirty="0"/>
              <a:t>The </a:t>
            </a:r>
            <a:r>
              <a:rPr lang="nl-NL" sz="2800" dirty="0" err="1"/>
              <a:t>introduction</a:t>
            </a:r>
            <a:r>
              <a:rPr lang="nl-NL" sz="2800" dirty="0"/>
              <a:t> of the CIF standard </a:t>
            </a:r>
            <a:r>
              <a:rPr lang="nl-NL" sz="2800" dirty="0" err="1"/>
              <a:t>for</a:t>
            </a:r>
            <a:r>
              <a:rPr lang="nl-NL" sz="2800" dirty="0"/>
              <a:t> data </a:t>
            </a:r>
            <a:r>
              <a:rPr lang="nl-NL" sz="2800" dirty="0" err="1"/>
              <a:t>archival</a:t>
            </a:r>
            <a:r>
              <a:rPr lang="nl-NL" sz="2800" dirty="0"/>
              <a:t> made automatic </a:t>
            </a:r>
            <a:r>
              <a:rPr lang="nl-NL" sz="2800" dirty="0" err="1" smtClean="0"/>
              <a:t>structure</a:t>
            </a:r>
            <a:r>
              <a:rPr lang="nl-NL" sz="2800" dirty="0" smtClean="0"/>
              <a:t> </a:t>
            </a:r>
            <a:r>
              <a:rPr lang="nl-NL" sz="2800" dirty="0" err="1" smtClean="0"/>
              <a:t>checking</a:t>
            </a:r>
            <a:r>
              <a:rPr lang="nl-NL" sz="2800" dirty="0" smtClean="0"/>
              <a:t> </a:t>
            </a:r>
            <a:r>
              <a:rPr lang="nl-NL" sz="2800" dirty="0" err="1" smtClean="0"/>
              <a:t>possible</a:t>
            </a:r>
            <a:r>
              <a:rPr lang="nl-NL" sz="2800" dirty="0"/>
              <a:t>. </a:t>
            </a:r>
          </a:p>
          <a:p>
            <a:pPr>
              <a:defRPr/>
            </a:pPr>
            <a:r>
              <a:rPr lang="nl-NL" sz="2800" dirty="0" err="1" smtClean="0"/>
              <a:t>Structure</a:t>
            </a:r>
            <a:r>
              <a:rPr lang="nl-NL" sz="2800" dirty="0" smtClean="0"/>
              <a:t> </a:t>
            </a:r>
            <a:r>
              <a:rPr lang="nl-NL" sz="2800" dirty="0" err="1" smtClean="0"/>
              <a:t>validation</a:t>
            </a:r>
            <a:r>
              <a:rPr lang="nl-NL" sz="2800" dirty="0"/>
              <a:t> </a:t>
            </a:r>
            <a:r>
              <a:rPr lang="nl-NL" sz="2800" dirty="0" err="1" smtClean="0"/>
              <a:t>provides</a:t>
            </a:r>
            <a:r>
              <a:rPr lang="nl-NL" sz="2800" dirty="0" smtClean="0"/>
              <a:t> </a:t>
            </a:r>
            <a:r>
              <a:rPr lang="nl-NL" sz="2800" dirty="0" err="1" smtClean="0"/>
              <a:t>authors</a:t>
            </a:r>
            <a:r>
              <a:rPr lang="nl-NL" sz="2800" dirty="0" smtClean="0"/>
              <a:t>, referees </a:t>
            </a:r>
            <a:r>
              <a:rPr lang="nl-NL" sz="2800" dirty="0" err="1" smtClean="0"/>
              <a:t>and</a:t>
            </a:r>
            <a:r>
              <a:rPr lang="nl-NL" sz="2800" dirty="0" smtClean="0"/>
              <a:t> readers </a:t>
            </a:r>
            <a:r>
              <a:rPr lang="nl-NL" sz="2800" dirty="0" err="1" smtClean="0"/>
              <a:t>with</a:t>
            </a:r>
            <a:r>
              <a:rPr lang="nl-NL" sz="2800" dirty="0" smtClean="0"/>
              <a:t> a list of </a:t>
            </a:r>
            <a:r>
              <a:rPr lang="nl-NL" sz="2800" dirty="0" err="1" smtClean="0"/>
              <a:t>possibly</a:t>
            </a:r>
            <a:r>
              <a:rPr lang="nl-NL" sz="2800" dirty="0" smtClean="0"/>
              <a:t> </a:t>
            </a:r>
            <a:r>
              <a:rPr lang="nl-NL" sz="2800" dirty="0" err="1" smtClean="0"/>
              <a:t>interesting</a:t>
            </a:r>
            <a:r>
              <a:rPr lang="nl-NL" sz="2800" dirty="0" smtClean="0"/>
              <a:t> issues </a:t>
            </a:r>
            <a:r>
              <a:rPr lang="nl-NL" sz="2800" dirty="0" err="1" smtClean="0"/>
              <a:t>with</a:t>
            </a:r>
            <a:r>
              <a:rPr lang="nl-NL" sz="2800" dirty="0" smtClean="0"/>
              <a:t> a </a:t>
            </a:r>
            <a:r>
              <a:rPr lang="nl-NL" sz="2800" dirty="0" err="1" smtClean="0"/>
              <a:t>structure</a:t>
            </a:r>
            <a:r>
              <a:rPr lang="nl-NL" sz="2800" dirty="0" smtClean="0"/>
              <a:t> report </a:t>
            </a:r>
            <a:r>
              <a:rPr lang="nl-NL" sz="2800" dirty="0" err="1" smtClean="0"/>
              <a:t>that</a:t>
            </a:r>
            <a:r>
              <a:rPr lang="nl-NL" sz="2800" dirty="0" smtClean="0"/>
              <a:t> </a:t>
            </a:r>
            <a:r>
              <a:rPr lang="nl-NL" sz="2800" dirty="0" err="1" smtClean="0"/>
              <a:t>might</a:t>
            </a:r>
            <a:r>
              <a:rPr lang="nl-NL" sz="2800" dirty="0" smtClean="0"/>
              <a:t> </a:t>
            </a:r>
            <a:r>
              <a:rPr lang="nl-NL" sz="2800" dirty="0" err="1" smtClean="0"/>
              <a:t>need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be</a:t>
            </a:r>
            <a:r>
              <a:rPr lang="nl-NL" sz="2800" dirty="0" smtClean="0"/>
              <a:t> </a:t>
            </a:r>
            <a:r>
              <a:rPr lang="nl-NL" sz="2800" dirty="0" err="1" smtClean="0"/>
              <a:t>addressed</a:t>
            </a:r>
            <a:r>
              <a:rPr lang="nl-NL" sz="2800" dirty="0" smtClean="0"/>
              <a:t>.</a:t>
            </a:r>
          </a:p>
          <a:p>
            <a:pPr>
              <a:defRPr/>
            </a:pPr>
            <a:r>
              <a:rPr lang="nl-NL" sz="2800" dirty="0" err="1" smtClean="0"/>
              <a:t>Currently</a:t>
            </a:r>
            <a:r>
              <a:rPr lang="nl-NL" sz="2800" dirty="0" smtClean="0"/>
              <a:t> </a:t>
            </a:r>
            <a:r>
              <a:rPr lang="nl-NL" sz="2800" dirty="0" err="1" smtClean="0"/>
              <a:t>about</a:t>
            </a:r>
            <a:r>
              <a:rPr lang="nl-NL" sz="2800" dirty="0" smtClean="0"/>
              <a:t> 500 tests have been </a:t>
            </a:r>
            <a:r>
              <a:rPr lang="nl-NL" sz="2800" dirty="0" err="1" smtClean="0"/>
              <a:t>implemented</a:t>
            </a:r>
            <a:r>
              <a:rPr lang="nl-NL" sz="2800" dirty="0" smtClean="0"/>
              <a:t> in </a:t>
            </a:r>
            <a:r>
              <a:rPr lang="nl-NL" sz="2800" dirty="0" err="1" smtClean="0"/>
              <a:t>checkCIF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that</a:t>
            </a:r>
            <a:r>
              <a:rPr lang="nl-NL" sz="2800" dirty="0" smtClean="0"/>
              <a:t> </a:t>
            </a:r>
            <a:r>
              <a:rPr lang="nl-NL" sz="2800" dirty="0" err="1" smtClean="0"/>
              <a:t>number</a:t>
            </a:r>
            <a:r>
              <a:rPr lang="nl-NL" sz="2800" dirty="0" smtClean="0"/>
              <a:t> is </a:t>
            </a:r>
            <a:r>
              <a:rPr lang="nl-NL" sz="2800" dirty="0" err="1" smtClean="0"/>
              <a:t>still</a:t>
            </a:r>
            <a:r>
              <a:rPr lang="nl-NL" sz="2800" dirty="0" smtClean="0"/>
              <a:t> </a:t>
            </a:r>
            <a:r>
              <a:rPr lang="nl-NL" sz="2800" dirty="0" err="1" smtClean="0"/>
              <a:t>increasing</a:t>
            </a:r>
            <a:r>
              <a:rPr lang="nl-NL" sz="2800" dirty="0" smtClean="0"/>
              <a:t> on the basis of </a:t>
            </a:r>
            <a:r>
              <a:rPr lang="nl-NL" sz="2800" dirty="0" err="1" smtClean="0"/>
              <a:t>newly</a:t>
            </a:r>
            <a:r>
              <a:rPr lang="nl-NL" sz="2800" dirty="0" smtClean="0"/>
              <a:t> </a:t>
            </a:r>
            <a:r>
              <a:rPr lang="nl-NL" sz="2800" dirty="0" err="1" smtClean="0"/>
              <a:t>detected</a:t>
            </a:r>
            <a:r>
              <a:rPr lang="nl-NL" sz="2800" dirty="0" smtClean="0"/>
              <a:t> issues </a:t>
            </a:r>
            <a:r>
              <a:rPr lang="nl-NL" sz="2800" dirty="0" err="1" smtClean="0"/>
              <a:t>with</a:t>
            </a:r>
            <a:r>
              <a:rPr lang="nl-NL" sz="2800" dirty="0" smtClean="0"/>
              <a:t> </a:t>
            </a:r>
            <a:r>
              <a:rPr lang="nl-NL" sz="2800" dirty="0" err="1" smtClean="0"/>
              <a:t>supplied</a:t>
            </a:r>
            <a:r>
              <a:rPr lang="nl-NL" sz="2800" dirty="0" smtClean="0"/>
              <a:t> </a:t>
            </a:r>
            <a:r>
              <a:rPr lang="nl-NL" sz="2800" dirty="0" err="1" smtClean="0"/>
              <a:t>CIF’s</a:t>
            </a:r>
            <a:r>
              <a:rPr lang="nl-NL" sz="2800" dirty="0" smtClean="0"/>
              <a:t>.</a:t>
            </a:r>
          </a:p>
          <a:p>
            <a:pPr>
              <a:defRPr/>
            </a:pPr>
            <a:r>
              <a:rPr lang="nl-NL" sz="2800" dirty="0" smtClean="0"/>
              <a:t>ALERTS are </a:t>
            </a:r>
            <a:r>
              <a:rPr lang="nl-NL" sz="2800" dirty="0" err="1" smtClean="0"/>
              <a:t>not</a:t>
            </a:r>
            <a:r>
              <a:rPr lang="nl-NL" sz="2800" dirty="0" smtClean="0"/>
              <a:t> </a:t>
            </a:r>
            <a:r>
              <a:rPr lang="nl-NL" sz="2800" dirty="0" err="1" smtClean="0"/>
              <a:t>necessarily</a:t>
            </a:r>
            <a:r>
              <a:rPr lang="nl-NL" sz="2800" dirty="0" smtClean="0"/>
              <a:t> </a:t>
            </a:r>
            <a:r>
              <a:rPr lang="nl-NL" sz="2800" dirty="0" err="1" smtClean="0"/>
              <a:t>errors</a:t>
            </a:r>
            <a:r>
              <a:rPr lang="nl-NL" sz="2800" dirty="0" smtClean="0"/>
              <a:t>. </a:t>
            </a:r>
            <a:r>
              <a:rPr lang="nl-NL" sz="2800" dirty="0" err="1" smtClean="0"/>
              <a:t>They</a:t>
            </a:r>
            <a:r>
              <a:rPr lang="nl-NL" sz="2800" dirty="0" smtClean="0"/>
              <a:t> </a:t>
            </a:r>
            <a:r>
              <a:rPr lang="nl-NL" sz="2800" dirty="0" err="1" smtClean="0"/>
              <a:t>often</a:t>
            </a:r>
            <a:r>
              <a:rPr lang="nl-NL" sz="2800" dirty="0" smtClean="0"/>
              <a:t> point at </a:t>
            </a:r>
            <a:r>
              <a:rPr lang="nl-NL" sz="2800" dirty="0" err="1" smtClean="0"/>
              <a:t>interesting</a:t>
            </a:r>
            <a:r>
              <a:rPr lang="nl-NL" sz="2800" dirty="0" smtClean="0"/>
              <a:t> </a:t>
            </a:r>
            <a:r>
              <a:rPr lang="nl-NL" sz="2800" dirty="0" err="1" smtClean="0"/>
              <a:t>structural</a:t>
            </a:r>
            <a:r>
              <a:rPr lang="nl-NL" sz="2800" dirty="0" smtClean="0"/>
              <a:t> features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be</a:t>
            </a:r>
            <a:r>
              <a:rPr lang="nl-NL" sz="2800" dirty="0" smtClean="0"/>
              <a:t> </a:t>
            </a:r>
            <a:r>
              <a:rPr lang="nl-NL" sz="2800" dirty="0" err="1" smtClean="0"/>
              <a:t>discussed</a:t>
            </a:r>
            <a:r>
              <a:rPr lang="nl-NL" sz="2800" dirty="0" smtClean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nl-NL" sz="2800" dirty="0"/>
          </a:p>
          <a:p>
            <a:pPr marL="0" indent="0">
              <a:buFont typeface="Arial" charset="0"/>
              <a:buNone/>
              <a:defRPr/>
            </a:pPr>
            <a:endParaRPr lang="nl-NL" sz="2800" dirty="0"/>
          </a:p>
        </p:txBody>
      </p:sp>
      <p:sp>
        <p:nvSpPr>
          <p:cNvPr id="15363" name="Tekstvak 1"/>
          <p:cNvSpPr txBox="1">
            <a:spLocks noChangeArrowheads="1"/>
          </p:cNvSpPr>
          <p:nvPr/>
        </p:nvSpPr>
        <p:spPr bwMode="auto">
          <a:xfrm>
            <a:off x="-1595438" y="3175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2749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1554</Words>
  <Application>Microsoft Macintosh PowerPoint</Application>
  <PresentationFormat>Diavoorstelling (4:3)</PresentationFormat>
  <Paragraphs>162</Paragraphs>
  <Slides>24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Office-thema</vt:lpstr>
      <vt:lpstr>The PLATON checkCIF and SQUEEZE Tools</vt:lpstr>
      <vt:lpstr>QUESTION: Is this Structure Correct ?</vt:lpstr>
      <vt:lpstr>No, The Structure was Deliberately INVENTED</vt:lpstr>
      <vt:lpstr>PowerPoint-presentatie</vt:lpstr>
      <vt:lpstr>PowerPoint-presentatie</vt:lpstr>
      <vt:lpstr>PowerPoint-presentatie</vt:lpstr>
      <vt:lpstr>What is PLATON</vt:lpstr>
      <vt:lpstr>PLATON/CHECKCIF</vt:lpstr>
      <vt:lpstr>Structure Validation now over 20 Years</vt:lpstr>
      <vt:lpstr>Some Validation Issues</vt:lpstr>
      <vt:lpstr>FCF-Validation adds:</vt:lpstr>
      <vt:lpstr>Benefits of the SHELXL2014 standard  embedding of .res, .hkl (&amp;.fab)</vt:lpstr>
      <vt:lpstr>PowerPoint-presentatie</vt:lpstr>
      <vt:lpstr>PLATON/SQUEEZE</vt:lpstr>
      <vt:lpstr>The Disordered Solvent Problem</vt:lpstr>
      <vt:lpstr>The PLATON/SQUEEZE Tool</vt:lpstr>
      <vt:lpstr>The Proper use of SQUEEZE</vt:lpstr>
      <vt:lpstr>How to SQUEEZE with SHELXL2014</vt:lpstr>
      <vt:lpstr>SQUEEZE Disordered Solvent + Twinning  </vt:lpstr>
      <vt:lpstr>PowerPoint-presentatie</vt:lpstr>
      <vt:lpstr>PowerPoint-presentatie</vt:lpstr>
      <vt:lpstr>Requirements</vt:lpstr>
      <vt:lpstr>Limitations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PLATON checkCIF and SQUEEZE Tools</dc:title>
  <dc:creator>ton spek</dc:creator>
  <cp:lastModifiedBy>Anthony L. Spek</cp:lastModifiedBy>
  <cp:revision>55</cp:revision>
  <dcterms:created xsi:type="dcterms:W3CDTF">2016-06-17T09:07:32Z</dcterms:created>
  <dcterms:modified xsi:type="dcterms:W3CDTF">2016-06-20T07:40:21Z</dcterms:modified>
</cp:coreProperties>
</file>