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52" r:id="rId4"/>
    <p:sldId id="355" r:id="rId5"/>
    <p:sldId id="354" r:id="rId6"/>
    <p:sldId id="259" r:id="rId7"/>
    <p:sldId id="260" r:id="rId8"/>
    <p:sldId id="263" r:id="rId9"/>
    <p:sldId id="313" r:id="rId10"/>
    <p:sldId id="312" r:id="rId11"/>
    <p:sldId id="314" r:id="rId12"/>
    <p:sldId id="322" r:id="rId13"/>
    <p:sldId id="357" r:id="rId14"/>
    <p:sldId id="323" r:id="rId15"/>
    <p:sldId id="324" r:id="rId16"/>
    <p:sldId id="272" r:id="rId17"/>
    <p:sldId id="273" r:id="rId18"/>
    <p:sldId id="325" r:id="rId19"/>
    <p:sldId id="327" r:id="rId20"/>
    <p:sldId id="309" r:id="rId21"/>
    <p:sldId id="310" r:id="rId22"/>
    <p:sldId id="336" r:id="rId23"/>
    <p:sldId id="337" r:id="rId24"/>
    <p:sldId id="338" r:id="rId25"/>
    <p:sldId id="331" r:id="rId26"/>
    <p:sldId id="330" r:id="rId27"/>
    <p:sldId id="329" r:id="rId28"/>
    <p:sldId id="332" r:id="rId29"/>
    <p:sldId id="333" r:id="rId30"/>
    <p:sldId id="334" r:id="rId31"/>
    <p:sldId id="335" r:id="rId32"/>
    <p:sldId id="345" r:id="rId33"/>
    <p:sldId id="346" r:id="rId34"/>
    <p:sldId id="347" r:id="rId35"/>
    <p:sldId id="349" r:id="rId36"/>
    <p:sldId id="311" r:id="rId37"/>
    <p:sldId id="344" r:id="rId38"/>
    <p:sldId id="321" r:id="rId39"/>
    <p:sldId id="315" r:id="rId40"/>
    <p:sldId id="317" r:id="rId41"/>
    <p:sldId id="318" r:id="rId42"/>
    <p:sldId id="319" r:id="rId43"/>
    <p:sldId id="320" r:id="rId44"/>
    <p:sldId id="340" r:id="rId45"/>
    <p:sldId id="348" r:id="rId46"/>
    <p:sldId id="295" r:id="rId47"/>
    <p:sldId id="296" r:id="rId48"/>
    <p:sldId id="297" r:id="rId49"/>
    <p:sldId id="298" r:id="rId50"/>
    <p:sldId id="343" r:id="rId51"/>
    <p:sldId id="305" r:id="rId52"/>
    <p:sldId id="341" r:id="rId53"/>
    <p:sldId id="342" r:id="rId54"/>
    <p:sldId id="339" r:id="rId55"/>
    <p:sldId id="316" r:id="rId5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0CE8-AAB4-6C40-85DD-7EB60DD0470B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444-03F5-004C-9F62-302B613E53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61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444-03F5-004C-9F62-302B613E530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97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CEF8E-81B9-D840-8BA2-7F2BA1303571}" type="slidenum">
              <a:rPr lang="en-US"/>
              <a:pPr/>
              <a:t>51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85640" y="8686512"/>
            <a:ext cx="297236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76F48DA2-EDA6-404B-873F-830D7E54E795}" type="slidenum">
              <a:rPr lang="en-GB" sz="1100"/>
              <a:pPr algn="r" hangingPunct="1">
                <a:buClrTx/>
                <a:buFontTx/>
                <a:buNone/>
              </a:pPr>
              <a:t>51</a:t>
            </a:fld>
            <a:endParaRPr lang="en-GB" sz="1100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6656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4"/>
            <a:ext cx="5469872" cy="40971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7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2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7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7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80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3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7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9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6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7979-EF27-FB4F-A138-9CAB268F9C89}" type="datetimeFigureOut">
              <a:rPr lang="nl-NL" smtClean="0"/>
              <a:t>24/02/18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99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yst.chem.uu.nl/spek" TargetMode="External"/><Relationship Id="rId3" Type="http://schemas.openxmlformats.org/officeDocument/2006/relationships/hyperlink" Target="http://www.platonsoft.nl/spek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9679"/>
            <a:ext cx="7772400" cy="1411222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Fourty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Years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Marshing</a:t>
            </a:r>
            <a:r>
              <a:rPr lang="nl-NL" dirty="0" smtClean="0">
                <a:solidFill>
                  <a:srgbClr val="FF0000"/>
                </a:solidFill>
              </a:rPr>
              <a:t>: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A name </a:t>
            </a:r>
            <a:r>
              <a:rPr lang="nl-NL" dirty="0" err="1" smtClean="0">
                <a:solidFill>
                  <a:srgbClr val="FF0000"/>
                </a:solidFill>
              </a:rPr>
              <a:t>turned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into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verb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102113"/>
            <a:ext cx="6400800" cy="131352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Richard E. </a:t>
            </a:r>
            <a:r>
              <a:rPr lang="nl-NL" dirty="0" err="1" smtClean="0"/>
              <a:t>Marsh</a:t>
            </a:r>
            <a:r>
              <a:rPr lang="nl-NL" dirty="0" smtClean="0"/>
              <a:t> (1922-2017)</a:t>
            </a:r>
          </a:p>
          <a:p>
            <a:r>
              <a:rPr lang="nl-NL" dirty="0" smtClean="0">
                <a:solidFill>
                  <a:srgbClr val="3366FF"/>
                </a:solidFill>
              </a:rPr>
              <a:t>Ton Spek, Utrecht University, NL.</a:t>
            </a:r>
          </a:p>
          <a:p>
            <a:r>
              <a:rPr lang="nl-NL" dirty="0" smtClean="0">
                <a:solidFill>
                  <a:srgbClr val="3366FF"/>
                </a:solidFill>
              </a:rPr>
              <a:t>24-2-2018-MIT Symposion</a:t>
            </a:r>
            <a:endParaRPr lang="nl-NL" dirty="0">
              <a:solidFill>
                <a:srgbClr val="3366FF"/>
              </a:solidFill>
            </a:endParaRPr>
          </a:p>
        </p:txBody>
      </p:sp>
      <p:pic>
        <p:nvPicPr>
          <p:cNvPr id="4" name="Afbeelding 3" descr="mars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11" y="1660901"/>
            <a:ext cx="5130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" y="232009"/>
            <a:ext cx="7354872" cy="64229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623544" y="573917"/>
            <a:ext cx="13719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Last 2014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ACTA </a:t>
            </a:r>
            <a:r>
              <a:rPr lang="nl-NL" dirty="0" err="1">
                <a:solidFill>
                  <a:srgbClr val="FF0000"/>
                </a:solidFill>
              </a:rPr>
              <a:t>C</a:t>
            </a:r>
            <a:r>
              <a:rPr lang="nl-NL" dirty="0" err="1" smtClean="0">
                <a:solidFill>
                  <a:srgbClr val="FF0000"/>
                </a:solidFill>
              </a:rPr>
              <a:t>ryst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C70,834-836</a:t>
            </a:r>
          </a:p>
          <a:p>
            <a:r>
              <a:rPr lang="nl-NL" dirty="0">
                <a:solidFill>
                  <a:srgbClr val="FF0000"/>
                </a:solidFill>
              </a:rPr>
              <a:t>p</a:t>
            </a:r>
            <a:r>
              <a:rPr lang="nl-NL" dirty="0" smtClean="0">
                <a:solidFill>
                  <a:srgbClr val="FF0000"/>
                </a:solidFill>
              </a:rPr>
              <a:t>aper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156 new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corrections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 recent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Papers.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No </a:t>
            </a:r>
            <a:r>
              <a:rPr lang="nl-NL" dirty="0" err="1" smtClean="0">
                <a:solidFill>
                  <a:srgbClr val="FF0000"/>
                </a:solidFill>
              </a:rPr>
              <a:t>warning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Info </a:t>
            </a:r>
            <a:r>
              <a:rPr lang="nl-NL" dirty="0" err="1" smtClean="0">
                <a:solidFill>
                  <a:srgbClr val="FF0000"/>
                </a:solidFill>
              </a:rPr>
              <a:t>added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the CSD !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8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Why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Bother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Space </a:t>
            </a:r>
            <a:r>
              <a:rPr lang="nl-NL" dirty="0" err="1" smtClean="0"/>
              <a:t>group</a:t>
            </a:r>
            <a:r>
              <a:rPr lang="nl-NL" dirty="0" smtClean="0"/>
              <a:t> re-</a:t>
            </a:r>
            <a:r>
              <a:rPr lang="nl-NL" dirty="0" err="1" smtClean="0"/>
              <a:t>interpretation</a:t>
            </a:r>
            <a:r>
              <a:rPr lang="nl-NL" dirty="0" smtClean="0"/>
              <a:t> papers have </a:t>
            </a:r>
            <a:r>
              <a:rPr lang="nl-NL" dirty="0" err="1" smtClean="0"/>
              <a:t>always</a:t>
            </a:r>
            <a:r>
              <a:rPr lang="nl-NL" dirty="0" smtClean="0"/>
              <a:t> been </a:t>
            </a:r>
            <a:r>
              <a:rPr lang="nl-NL" dirty="0" err="1" smtClean="0"/>
              <a:t>controversial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considered</a:t>
            </a:r>
            <a:r>
              <a:rPr lang="nl-NL" dirty="0" smtClean="0"/>
              <a:t> </a:t>
            </a:r>
            <a:r>
              <a:rPr lang="nl-NL" dirty="0" err="1" smtClean="0"/>
              <a:t>pedantic</a:t>
            </a:r>
            <a:r>
              <a:rPr lang="nl-NL" dirty="0" smtClean="0"/>
              <a:t> ..) </a:t>
            </a:r>
            <a:r>
              <a:rPr lang="nl-NL" dirty="0" err="1" smtClean="0"/>
              <a:t>Dick’s</a:t>
            </a:r>
            <a:r>
              <a:rPr lang="nl-NL" dirty="0" smtClean="0"/>
              <a:t> </a:t>
            </a:r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rebuttal</a:t>
            </a:r>
            <a:r>
              <a:rPr lang="nl-NL" dirty="0" smtClean="0"/>
              <a:t>  </a:t>
            </a:r>
            <a:r>
              <a:rPr lang="nl-NL" dirty="0" smtClean="0"/>
              <a:t>on </a:t>
            </a:r>
            <a:r>
              <a:rPr lang="nl-NL" dirty="0" err="1" smtClean="0"/>
              <a:t>this</a:t>
            </a:r>
            <a:r>
              <a:rPr lang="nl-NL" dirty="0"/>
              <a:t> </a:t>
            </a:r>
            <a:r>
              <a:rPr lang="nl-NL" dirty="0" smtClean="0"/>
              <a:t>is </a:t>
            </a:r>
            <a:r>
              <a:rPr lang="nl-NL" dirty="0" err="1" smtClean="0"/>
              <a:t>already</a:t>
            </a:r>
            <a:r>
              <a:rPr lang="nl-NL" dirty="0" smtClean="0"/>
              <a:t> </a:t>
            </a:r>
            <a:r>
              <a:rPr lang="nl-NL" dirty="0" err="1" smtClean="0"/>
              <a:t>given</a:t>
            </a:r>
            <a:r>
              <a:rPr lang="nl-NL" dirty="0" smtClean="0"/>
              <a:t> in the  Acta </a:t>
            </a:r>
            <a:r>
              <a:rPr lang="nl-NL" dirty="0" err="1" smtClean="0"/>
              <a:t>Cryst</a:t>
            </a:r>
            <a:r>
              <a:rPr lang="nl-NL" dirty="0" smtClean="0"/>
              <a:t>. (1979) B35, 1094-1099 paper:</a:t>
            </a:r>
          </a:p>
          <a:p>
            <a:r>
              <a:rPr lang="nl-NL" dirty="0" smtClean="0"/>
              <a:t>“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argue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the </a:t>
            </a:r>
            <a:r>
              <a:rPr lang="nl-NL" dirty="0" err="1" smtClean="0"/>
              <a:t>mishap</a:t>
            </a:r>
            <a:r>
              <a:rPr lang="nl-NL" dirty="0" smtClean="0"/>
              <a:t> was </a:t>
            </a:r>
            <a:r>
              <a:rPr lang="nl-NL" dirty="0" err="1" smtClean="0"/>
              <a:t>harmless</a:t>
            </a:r>
            <a:r>
              <a:rPr lang="nl-NL" dirty="0" smtClean="0"/>
              <a:t>; </a:t>
            </a:r>
            <a:r>
              <a:rPr lang="nl-NL" dirty="0" err="1" smtClean="0"/>
              <a:t>afterall</a:t>
            </a:r>
            <a:r>
              <a:rPr lang="nl-NL" dirty="0" smtClean="0"/>
              <a:t>, the </a:t>
            </a:r>
            <a:r>
              <a:rPr lang="nl-NL" dirty="0" err="1" smtClean="0"/>
              <a:t>reported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is </a:t>
            </a:r>
            <a:r>
              <a:rPr lang="nl-NL" dirty="0" err="1" smtClean="0"/>
              <a:t>essentially</a:t>
            </a:r>
            <a:r>
              <a:rPr lang="nl-NL" dirty="0" smtClean="0"/>
              <a:t> correct, as far as we </a:t>
            </a:r>
            <a:r>
              <a:rPr lang="nl-NL" dirty="0" err="1" smtClean="0"/>
              <a:t>know</a:t>
            </a:r>
            <a:r>
              <a:rPr lang="nl-NL" dirty="0" smtClean="0"/>
              <a:t>, </a:t>
            </a:r>
            <a:r>
              <a:rPr lang="nl-NL" dirty="0" err="1" smtClean="0"/>
              <a:t>except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divergent </a:t>
            </a:r>
            <a:r>
              <a:rPr lang="nl-NL" dirty="0" err="1" smtClean="0"/>
              <a:t>lengths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angles</a:t>
            </a:r>
            <a:r>
              <a:rPr lang="nl-NL" dirty="0" smtClean="0"/>
              <a:t>. We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, but </a:t>
            </a:r>
            <a:r>
              <a:rPr lang="nl-NL" dirty="0" err="1" smtClean="0"/>
              <a:t>hardly</a:t>
            </a:r>
            <a:r>
              <a:rPr lang="nl-NL" dirty="0" smtClean="0"/>
              <a:t> </a:t>
            </a:r>
            <a:r>
              <a:rPr lang="nl-NL" dirty="0" err="1" smtClean="0"/>
              <a:t>agree</a:t>
            </a:r>
            <a:r>
              <a:rPr lang="nl-NL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1047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Space </a:t>
            </a:r>
            <a:r>
              <a:rPr lang="nl-NL" dirty="0" smtClean="0">
                <a:solidFill>
                  <a:srgbClr val="FF0000"/>
                </a:solidFill>
              </a:rPr>
              <a:t>Group </a:t>
            </a:r>
            <a:r>
              <a:rPr lang="nl-NL" dirty="0" err="1" smtClean="0">
                <a:solidFill>
                  <a:srgbClr val="FF0000"/>
                </a:solidFill>
              </a:rPr>
              <a:t>Corrections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5507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Space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corrections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: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Change of </a:t>
            </a:r>
            <a:r>
              <a:rPr lang="nl-NL" dirty="0" err="1" smtClean="0"/>
              <a:t>crystal</a:t>
            </a:r>
            <a:r>
              <a:rPr lang="nl-NL" dirty="0" smtClean="0"/>
              <a:t> system</a:t>
            </a:r>
          </a:p>
          <a:p>
            <a:pPr>
              <a:buFontTx/>
              <a:buChar char="-"/>
            </a:pPr>
            <a:r>
              <a:rPr lang="nl-NL" dirty="0" smtClean="0"/>
              <a:t>Change of </a:t>
            </a:r>
            <a:r>
              <a:rPr lang="nl-NL" dirty="0" err="1" smtClean="0"/>
              <a:t>Laue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err="1" smtClean="0"/>
              <a:t>Centro</a:t>
            </a:r>
            <a:r>
              <a:rPr lang="nl-NL" dirty="0" smtClean="0"/>
              <a:t> or non-</a:t>
            </a:r>
            <a:r>
              <a:rPr lang="nl-NL" dirty="0" err="1" smtClean="0"/>
              <a:t>centrosymmetric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(Pseudo-) </a:t>
            </a:r>
            <a:r>
              <a:rPr lang="nl-NL" dirty="0" err="1" smtClean="0"/>
              <a:t>translation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 last </a:t>
            </a:r>
            <a:r>
              <a:rPr lang="nl-NL" dirty="0" err="1" smtClean="0"/>
              <a:t>two</a:t>
            </a:r>
            <a:r>
              <a:rPr lang="nl-NL" dirty="0" smtClean="0"/>
              <a:t> cases are the more </a:t>
            </a:r>
            <a:r>
              <a:rPr lang="nl-NL" dirty="0" err="1" smtClean="0"/>
              <a:t>problematic</a:t>
            </a:r>
            <a:r>
              <a:rPr lang="nl-NL" dirty="0" smtClean="0"/>
              <a:t> </a:t>
            </a:r>
            <a:r>
              <a:rPr lang="nl-NL" dirty="0" err="1" smtClean="0"/>
              <a:t>ones</a:t>
            </a:r>
            <a:r>
              <a:rPr lang="nl-NL" dirty="0" smtClean="0"/>
              <a:t> </a:t>
            </a:r>
            <a:r>
              <a:rPr lang="nl-NL" dirty="0" err="1" smtClean="0"/>
              <a:t>since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artefacts</a:t>
            </a:r>
            <a:r>
              <a:rPr lang="nl-NL" dirty="0" smtClean="0"/>
              <a:t> </a:t>
            </a:r>
            <a:r>
              <a:rPr lang="nl-NL" dirty="0" err="1" smtClean="0"/>
              <a:t>rather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.</a:t>
            </a:r>
            <a:endParaRPr lang="nl-NL" dirty="0" smtClean="0"/>
          </a:p>
          <a:p>
            <a:pPr marL="0" indent="0">
              <a:buNone/>
            </a:pP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48374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 The </a:t>
            </a:r>
            <a:r>
              <a:rPr lang="nl-NL" dirty="0" err="1"/>
              <a:t>problem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the correct </a:t>
            </a:r>
            <a:r>
              <a:rPr lang="nl-NL" dirty="0" err="1"/>
              <a:t>assignment</a:t>
            </a:r>
            <a:r>
              <a:rPr lang="nl-NL" dirty="0"/>
              <a:t> is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the </a:t>
            </a:r>
            <a:r>
              <a:rPr lang="nl-NL" dirty="0" err="1"/>
              <a:t>structure</a:t>
            </a:r>
            <a:r>
              <a:rPr lang="nl-NL" dirty="0"/>
              <a:t> is </a:t>
            </a:r>
            <a:r>
              <a:rPr lang="nl-NL" dirty="0" err="1" smtClean="0"/>
              <a:t>preliminary</a:t>
            </a:r>
            <a:r>
              <a:rPr lang="nl-NL" dirty="0" smtClean="0"/>
              <a:t> ‘</a:t>
            </a:r>
            <a:r>
              <a:rPr lang="nl-NL" dirty="0" err="1" smtClean="0"/>
              <a:t>solved</a:t>
            </a:r>
            <a:r>
              <a:rPr lang="nl-NL" dirty="0"/>
              <a:t>’. </a:t>
            </a:r>
            <a:endParaRPr lang="nl-NL" dirty="0" smtClean="0"/>
          </a:p>
          <a:p>
            <a:r>
              <a:rPr lang="nl-NL" dirty="0" smtClean="0"/>
              <a:t>For proper </a:t>
            </a:r>
            <a:r>
              <a:rPr lang="nl-NL" dirty="0" err="1" smtClean="0"/>
              <a:t>evaluation</a:t>
            </a:r>
            <a:r>
              <a:rPr lang="nl-NL" dirty="0" smtClean="0"/>
              <a:t> of a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assignment</a:t>
            </a:r>
            <a:r>
              <a:rPr lang="nl-NL" dirty="0" smtClean="0"/>
              <a:t>, 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the </a:t>
            </a:r>
            <a:r>
              <a:rPr lang="nl-NL" dirty="0" err="1" smtClean="0"/>
              <a:t>primary</a:t>
            </a:r>
            <a:r>
              <a:rPr lang="nl-NL" dirty="0" smtClean="0"/>
              <a:t> </a:t>
            </a:r>
            <a:r>
              <a:rPr lang="nl-NL" dirty="0" err="1" smtClean="0"/>
              <a:t>reflection</a:t>
            </a:r>
            <a:r>
              <a:rPr lang="nl-NL" dirty="0" smtClean="0"/>
              <a:t> data.</a:t>
            </a:r>
          </a:p>
          <a:p>
            <a:r>
              <a:rPr lang="nl-NL" dirty="0" err="1" smtClean="0"/>
              <a:t>Those</a:t>
            </a:r>
            <a:r>
              <a:rPr lang="nl-NL" dirty="0" smtClean="0"/>
              <a:t> data are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archived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papers, making ‘</a:t>
            </a:r>
            <a:r>
              <a:rPr lang="nl-NL" dirty="0" err="1" smtClean="0"/>
              <a:t>correction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’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purely</a:t>
            </a:r>
            <a:r>
              <a:rPr lang="nl-NL" dirty="0" smtClean="0"/>
              <a:t> on </a:t>
            </a:r>
            <a:r>
              <a:rPr lang="nl-NL" dirty="0" err="1" smtClean="0"/>
              <a:t>coordinates</a:t>
            </a:r>
            <a:r>
              <a:rPr lang="nl-NL" dirty="0" smtClean="0"/>
              <a:t> tricky.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5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Post Space Group 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 smtClean="0">
                <a:solidFill>
                  <a:srgbClr val="FF0000"/>
                </a:solidFill>
              </a:rPr>
              <a:t>ssignment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Preliminary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determination</a:t>
            </a:r>
            <a:r>
              <a:rPr lang="nl-NL" dirty="0" smtClean="0"/>
              <a:t>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succeeds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in a </a:t>
            </a:r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subgroup</a:t>
            </a:r>
            <a:r>
              <a:rPr lang="nl-NL" dirty="0" smtClean="0"/>
              <a:t> </a:t>
            </a:r>
            <a:r>
              <a:rPr lang="nl-NL" dirty="0" err="1" smtClean="0"/>
              <a:t>assignment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as P1. </a:t>
            </a:r>
            <a:r>
              <a:rPr lang="nl-NL" dirty="0" err="1" smtClean="0"/>
              <a:t>Authors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follow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smtClean="0"/>
              <a:t>up  </a:t>
            </a:r>
            <a:r>
              <a:rPr lang="nl-NL" dirty="0" err="1" smtClean="0"/>
              <a:t>with</a:t>
            </a:r>
            <a:r>
              <a:rPr lang="nl-NL" dirty="0" smtClean="0"/>
              <a:t> a search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in </a:t>
            </a:r>
            <a:r>
              <a:rPr lang="nl-NL" dirty="0" err="1" smtClean="0"/>
              <a:t>their</a:t>
            </a:r>
            <a:r>
              <a:rPr lang="nl-NL" dirty="0" smtClean="0"/>
              <a:t> model. </a:t>
            </a:r>
            <a:r>
              <a:rPr lang="nl-NL" dirty="0" err="1" smtClean="0"/>
              <a:t>That</a:t>
            </a:r>
            <a:r>
              <a:rPr lang="nl-NL" dirty="0" smtClean="0"/>
              <a:t> step is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ignored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 procedure </a:t>
            </a:r>
            <a:r>
              <a:rPr lang="nl-NL" dirty="0" err="1" smtClean="0"/>
              <a:t>that</a:t>
            </a:r>
            <a:r>
              <a:rPr lang="nl-NL" dirty="0" smtClean="0"/>
              <a:t> was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Dick was </a:t>
            </a:r>
            <a:r>
              <a:rPr lang="nl-NL" dirty="0" err="1" smtClean="0"/>
              <a:t>looking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hand </a:t>
            </a:r>
            <a:r>
              <a:rPr lang="nl-NL" dirty="0" err="1" smtClean="0"/>
              <a:t>for</a:t>
            </a:r>
            <a:r>
              <a:rPr lang="nl-NL" dirty="0" smtClean="0"/>
              <a:t> special relations in the </a:t>
            </a:r>
            <a:r>
              <a:rPr lang="nl-NL" dirty="0" err="1" smtClean="0"/>
              <a:t>coordinates</a:t>
            </a:r>
            <a:r>
              <a:rPr lang="nl-NL" dirty="0" smtClean="0"/>
              <a:t> of </a:t>
            </a:r>
            <a:r>
              <a:rPr lang="nl-NL" dirty="0" err="1" smtClean="0"/>
              <a:t>similar</a:t>
            </a:r>
            <a:r>
              <a:rPr lang="nl-NL" dirty="0" smtClean="0"/>
              <a:t> independent </a:t>
            </a:r>
            <a:r>
              <a:rPr lang="nl-NL" dirty="0" err="1" smtClean="0"/>
              <a:t>atoms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76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Sources of the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EDUCATION: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Cryst</a:t>
            </a:r>
            <a:r>
              <a:rPr lang="en-US" dirty="0" smtClean="0"/>
              <a:t>. Author query about </a:t>
            </a:r>
            <a:r>
              <a:rPr lang="en-US" dirty="0" smtClean="0"/>
              <a:t>a validation ALERT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solidFill>
                  <a:srgbClr val="FF0066"/>
                </a:solidFill>
              </a:rPr>
              <a:t>    Please teach me: what does it mean </a:t>
            </a:r>
            <a:r>
              <a:rPr lang="ja-JP" altLang="en-US" i="1" dirty="0" smtClean="0">
                <a:solidFill>
                  <a:srgbClr val="FF0066"/>
                </a:solidFill>
                <a:latin typeface="Arial"/>
              </a:rPr>
              <a:t>‘</a:t>
            </a:r>
            <a:r>
              <a:rPr lang="en-US" i="1" dirty="0" smtClean="0">
                <a:solidFill>
                  <a:srgbClr val="FF0066"/>
                </a:solidFill>
              </a:rPr>
              <a:t>space group incorrect</a:t>
            </a:r>
            <a:r>
              <a:rPr lang="ja-JP" altLang="en-US" i="1" dirty="0" smtClean="0">
                <a:solidFill>
                  <a:srgbClr val="FF0066"/>
                </a:solidFill>
                <a:latin typeface="Arial"/>
              </a:rPr>
              <a:t>’</a:t>
            </a:r>
            <a:r>
              <a:rPr lang="en-US" altLang="ja-JP" i="1" dirty="0" smtClean="0">
                <a:solidFill>
                  <a:srgbClr val="FF0066"/>
                </a:solidFill>
                <a:latin typeface="Arial"/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</a:rPr>
              <a:t>Authors </a:t>
            </a:r>
            <a:r>
              <a:rPr lang="en-US" dirty="0" smtClean="0">
                <a:solidFill>
                  <a:schemeClr val="tx2"/>
                </a:solidFill>
              </a:rPr>
              <a:t>do often not </a:t>
            </a:r>
            <a:r>
              <a:rPr lang="en-US" dirty="0" smtClean="0">
                <a:solidFill>
                  <a:schemeClr val="tx2"/>
                </a:solidFill>
              </a:rPr>
              <a:t>know how to manage </a:t>
            </a:r>
            <a:r>
              <a:rPr lang="en-US" dirty="0" smtClean="0">
                <a:solidFill>
                  <a:schemeClr val="tx2"/>
                </a:solidFill>
              </a:rPr>
              <a:t>a transformation </a:t>
            </a:r>
            <a:r>
              <a:rPr lang="en-US" dirty="0" smtClean="0">
                <a:solidFill>
                  <a:schemeClr val="tx2"/>
                </a:solidFill>
              </a:rPr>
              <a:t>to higher symmetry space groups. E.g. the </a:t>
            </a:r>
            <a:r>
              <a:rPr lang="en-US" dirty="0" smtClean="0">
                <a:solidFill>
                  <a:schemeClr val="tx2"/>
                </a:solidFill>
              </a:rPr>
              <a:t>needed origin </a:t>
            </a:r>
            <a:r>
              <a:rPr lang="en-US" dirty="0" smtClean="0">
                <a:solidFill>
                  <a:schemeClr val="tx2"/>
                </a:solidFill>
              </a:rPr>
              <a:t>shift (P-1) or origin choice (C2/c) problems.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err="1" smtClean="0">
                <a:solidFill>
                  <a:schemeClr val="tx2"/>
                </a:solidFill>
              </a:rPr>
              <a:t>centro</a:t>
            </a:r>
            <a:r>
              <a:rPr lang="en-US" dirty="0" smtClean="0">
                <a:solidFill>
                  <a:schemeClr val="tx2"/>
                </a:solidFill>
              </a:rPr>
              <a:t>/non-</a:t>
            </a:r>
            <a:r>
              <a:rPr lang="en-US" dirty="0" err="1" smtClean="0">
                <a:solidFill>
                  <a:schemeClr val="tx2"/>
                </a:solidFill>
              </a:rPr>
              <a:t>centro</a:t>
            </a:r>
            <a:r>
              <a:rPr lang="en-US" dirty="0" smtClean="0">
                <a:solidFill>
                  <a:schemeClr val="tx2"/>
                </a:solidFill>
              </a:rPr>
              <a:t> symmetry choice needs often some expertise.</a:t>
            </a:r>
          </a:p>
        </p:txBody>
      </p:sp>
    </p:spTree>
    <p:extLst>
      <p:ext uri="{BB962C8B-B14F-4D97-AF65-F5344CB8AC3E}">
        <p14:creationId xmlns:p14="http://schemas.microsoft.com/office/powerpoint/2010/main" val="278799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 smtClean="0">
                <a:solidFill>
                  <a:srgbClr val="FF0000"/>
                </a:solidFill>
              </a:rPr>
              <a:t>Computer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3987" cy="45386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1982: CREDUC, Y Le Page </a:t>
            </a:r>
            <a:r>
              <a:rPr lang="en-US" sz="2800" dirty="0" smtClean="0"/>
              <a:t>J.Appl.Cryst.</a:t>
            </a:r>
            <a:r>
              <a:rPr lang="en-US" sz="2800" dirty="0"/>
              <a:t>,</a:t>
            </a:r>
            <a:r>
              <a:rPr lang="en-US" sz="2800" b="1" dirty="0"/>
              <a:t>15</a:t>
            </a:r>
            <a:r>
              <a:rPr lang="en-US" sz="2800" dirty="0"/>
              <a:t>,255.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Determination of the Metrical Symmetry of the lattice from the number of compatible two-fold axes. </a:t>
            </a:r>
            <a:r>
              <a:rPr lang="en-US" sz="2800" dirty="0" smtClean="0"/>
              <a:t>E.g</a:t>
            </a:r>
            <a:r>
              <a:rPr lang="en-US" sz="2800" dirty="0"/>
              <a:t>. </a:t>
            </a:r>
            <a:r>
              <a:rPr lang="en-US" sz="2800" dirty="0" smtClean="0"/>
              <a:t>1 </a:t>
            </a:r>
            <a:r>
              <a:rPr lang="en-US" sz="2800" dirty="0" smtClean="0">
                <a:sym typeface="Wingdings"/>
              </a:rPr>
              <a:t> monoclinic, </a:t>
            </a:r>
            <a:r>
              <a:rPr lang="en-US" sz="2800" dirty="0" smtClean="0"/>
              <a:t>5 </a:t>
            </a:r>
            <a:r>
              <a:rPr lang="en-US" sz="2800" dirty="0">
                <a:sym typeface="Wingdings" charset="0"/>
              </a:rPr>
              <a:t></a:t>
            </a:r>
            <a:r>
              <a:rPr lang="en-US" sz="2800" dirty="0"/>
              <a:t> tetragonal,  9 </a:t>
            </a:r>
            <a:r>
              <a:rPr lang="en-US" sz="2800" dirty="0">
                <a:sym typeface="Wingdings" charset="0"/>
              </a:rPr>
              <a:t> cubic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Two-axis = coinciding low-index (0,1,2) direct and reciprocal lattice vectors within a tolerance.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Actual symmetry can be lower, not higher than the metrical symmetry.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PLATON/LEPAGE is </a:t>
            </a:r>
            <a:r>
              <a:rPr lang="en-US" sz="2800" dirty="0" err="1" smtClean="0"/>
              <a:t>Modelled</a:t>
            </a:r>
            <a:r>
              <a:rPr lang="en-US" sz="2800" dirty="0" smtClean="0"/>
              <a:t> on CREDUC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MISSYM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Y. Le Page published in 1987 a follow-up to CREDUC called MISSYM (</a:t>
            </a:r>
            <a:r>
              <a:rPr lang="en-US" dirty="0" smtClean="0"/>
              <a:t>J.Appl.Cryst.</a:t>
            </a:r>
            <a:r>
              <a:rPr lang="en-US" dirty="0"/>
              <a:t>,</a:t>
            </a:r>
            <a:r>
              <a:rPr lang="en-US" b="1" dirty="0"/>
              <a:t>20</a:t>
            </a:r>
            <a:r>
              <a:rPr lang="en-US" dirty="0"/>
              <a:t>,264).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MISSYM Looks for support in the actual structure (I.e. coordinate set) for the proposed metrical symmetry </a:t>
            </a:r>
            <a:r>
              <a:rPr lang="en-US" dirty="0" smtClean="0"/>
              <a:t>elements of the  lattice.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Liberal tolerances are used in </a:t>
            </a:r>
            <a:r>
              <a:rPr lang="en-US" dirty="0" smtClean="0"/>
              <a:t>general to catch outliers and pseudo-symmetry cases.</a:t>
            </a: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MISSYM </a:t>
            </a:r>
            <a:r>
              <a:rPr lang="en-US" dirty="0" smtClean="0">
                <a:solidFill>
                  <a:srgbClr val="FF0000"/>
                </a:solidFill>
              </a:rPr>
              <a:t>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Originally as part of the </a:t>
            </a:r>
            <a:r>
              <a:rPr lang="en-US" dirty="0" smtClean="0"/>
              <a:t>NRCVAX package.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Leaves evaluation and implementation of </a:t>
            </a:r>
            <a:r>
              <a:rPr lang="en-US" dirty="0" smtClean="0"/>
              <a:t>the reported </a:t>
            </a:r>
            <a:r>
              <a:rPr lang="en-US" dirty="0" smtClean="0"/>
              <a:t>additional</a:t>
            </a:r>
            <a:r>
              <a:rPr lang="en-US" dirty="0" smtClean="0"/>
              <a:t> </a:t>
            </a:r>
            <a:r>
              <a:rPr lang="en-US" dirty="0"/>
              <a:t>symmetry to the researcher.</a:t>
            </a:r>
          </a:p>
          <a:p>
            <a:pPr>
              <a:defRPr/>
            </a:pPr>
            <a:r>
              <a:rPr lang="en-US" dirty="0" smtClean="0"/>
              <a:t>In PLATON as the ADDSYM routine</a:t>
            </a:r>
          </a:p>
          <a:p>
            <a:pPr>
              <a:defRPr/>
            </a:pPr>
            <a:r>
              <a:rPr lang="en-US" dirty="0" smtClean="0"/>
              <a:t>ADDSYM is also part of the </a:t>
            </a:r>
            <a:r>
              <a:rPr lang="en-US" dirty="0" err="1" smtClean="0"/>
              <a:t>IUCr</a:t>
            </a:r>
            <a:r>
              <a:rPr lang="en-US" dirty="0" smtClean="0"/>
              <a:t>/</a:t>
            </a:r>
            <a:r>
              <a:rPr lang="en-US" dirty="0" err="1" smtClean="0"/>
              <a:t>checkCIF</a:t>
            </a:r>
            <a:r>
              <a:rPr lang="en-US" dirty="0" smtClean="0"/>
              <a:t>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PLATON/ADDSYM Extensions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Suggests automatically a revised space group, unit cell and origin transformation.</a:t>
            </a:r>
          </a:p>
          <a:p>
            <a:pPr>
              <a:defRPr/>
            </a:pPr>
            <a:r>
              <a:rPr lang="en-US" sz="2800" dirty="0" smtClean="0"/>
              <a:t>May </a:t>
            </a:r>
            <a:r>
              <a:rPr lang="en-US" sz="2800" dirty="0" smtClean="0"/>
              <a:t>Generate a </a:t>
            </a:r>
            <a:r>
              <a:rPr lang="en-US" sz="2800" dirty="0"/>
              <a:t>new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.res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file for SHELXL </a:t>
            </a:r>
            <a:r>
              <a:rPr lang="en-US" sz="2800" dirty="0" smtClean="0"/>
              <a:t>refinement.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Allows for </a:t>
            </a:r>
            <a:r>
              <a:rPr lang="en-US" sz="2800" dirty="0" smtClean="0"/>
              <a:t>a percentage </a:t>
            </a:r>
            <a:r>
              <a:rPr lang="en-US" sz="2800" dirty="0"/>
              <a:t>of non-fitting </a:t>
            </a:r>
            <a:r>
              <a:rPr lang="en-US" sz="2800" dirty="0" smtClean="0"/>
              <a:t>atoms in order to catch pseudo-symmetry cases.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Handles sub-cells. (structure prediction)</a:t>
            </a:r>
          </a:p>
          <a:p>
            <a:pPr>
              <a:defRPr/>
            </a:pPr>
            <a:r>
              <a:rPr lang="en-US" sz="2800" dirty="0"/>
              <a:t>Accepts </a:t>
            </a:r>
            <a:r>
              <a:rPr lang="en-US" sz="2800" dirty="0" smtClean="0"/>
              <a:t>input data </a:t>
            </a:r>
            <a:r>
              <a:rPr lang="en-US" sz="2800" dirty="0"/>
              <a:t>in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.res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and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</a:t>
            </a:r>
            <a:r>
              <a:rPr lang="en-US" sz="2800" dirty="0" err="1"/>
              <a:t>cif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format.</a:t>
            </a:r>
          </a:p>
          <a:p>
            <a:pPr>
              <a:defRPr/>
            </a:pPr>
            <a:r>
              <a:rPr lang="en-US" sz="2800" dirty="0"/>
              <a:t>Runs on files with multiple entries (CSD/CIF).</a:t>
            </a:r>
          </a:p>
          <a:p>
            <a:pPr>
              <a:defRPr/>
            </a:pPr>
            <a:r>
              <a:rPr lang="en-US" sz="2800" dirty="0"/>
              <a:t>Display of </a:t>
            </a:r>
            <a:r>
              <a:rPr lang="en-US" sz="2800" dirty="0" smtClean="0"/>
              <a:t>the revised </a:t>
            </a:r>
            <a:r>
              <a:rPr lang="en-US" sz="2800" dirty="0"/>
              <a:t>(averaged) structure.</a:t>
            </a:r>
          </a:p>
        </p:txBody>
      </p:sp>
    </p:spTree>
    <p:extLst>
      <p:ext uri="{BB962C8B-B14F-4D97-AF65-F5344CB8AC3E}">
        <p14:creationId xmlns:p14="http://schemas.microsoft.com/office/powerpoint/2010/main" val="38551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Publications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itation</a:t>
            </a:r>
            <a:r>
              <a:rPr lang="nl-NL" dirty="0" smtClean="0"/>
              <a:t> Index search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helpful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someone’s</a:t>
            </a:r>
            <a:r>
              <a:rPr lang="nl-NL" dirty="0" smtClean="0"/>
              <a:t> </a:t>
            </a:r>
            <a:r>
              <a:rPr lang="nl-NL" dirty="0" err="1" smtClean="0"/>
              <a:t>reseach</a:t>
            </a:r>
            <a:r>
              <a:rPr lang="nl-NL" dirty="0" smtClean="0"/>
              <a:t> </a:t>
            </a:r>
            <a:r>
              <a:rPr lang="nl-NL" dirty="0" err="1" smtClean="0"/>
              <a:t>interests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r>
              <a:rPr lang="nl-NL" dirty="0"/>
              <a:t> </a:t>
            </a:r>
            <a:r>
              <a:rPr lang="nl-NL" dirty="0" smtClean="0"/>
              <a:t>over time.</a:t>
            </a:r>
            <a:endParaRPr lang="nl-NL" dirty="0" smtClean="0"/>
          </a:p>
          <a:p>
            <a:r>
              <a:rPr lang="nl-NL" dirty="0" err="1" smtClean="0"/>
              <a:t>Unfortunately</a:t>
            </a:r>
            <a:r>
              <a:rPr lang="nl-NL" dirty="0" smtClean="0"/>
              <a:t>, </a:t>
            </a: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several</a:t>
            </a:r>
            <a:r>
              <a:rPr lang="nl-NL" dirty="0" smtClean="0"/>
              <a:t> </a:t>
            </a:r>
            <a:r>
              <a:rPr lang="nl-NL" dirty="0" err="1" smtClean="0"/>
              <a:t>publishing</a:t>
            </a:r>
            <a:r>
              <a:rPr lang="nl-NL" dirty="0" smtClean="0"/>
              <a:t> ‘R.E. </a:t>
            </a:r>
            <a:r>
              <a:rPr lang="nl-NL" dirty="0" err="1" smtClean="0"/>
              <a:t>Marsh</a:t>
            </a:r>
            <a:r>
              <a:rPr lang="nl-NL" dirty="0" smtClean="0"/>
              <a:t>’ </a:t>
            </a:r>
            <a:r>
              <a:rPr lang="nl-NL" dirty="0" err="1" smtClean="0"/>
              <a:t>authors</a:t>
            </a:r>
            <a:r>
              <a:rPr lang="nl-NL" dirty="0" smtClean="0"/>
              <a:t>, </a:t>
            </a:r>
            <a:r>
              <a:rPr lang="nl-NL" dirty="0" err="1" smtClean="0"/>
              <a:t>complicating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search.</a:t>
            </a:r>
            <a:endParaRPr lang="nl-NL" dirty="0" smtClean="0"/>
          </a:p>
          <a:p>
            <a:r>
              <a:rPr lang="nl-NL" dirty="0" smtClean="0"/>
              <a:t>I </a:t>
            </a:r>
            <a:r>
              <a:rPr lang="nl-NL" dirty="0" err="1" smtClean="0"/>
              <a:t>used</a:t>
            </a:r>
            <a:r>
              <a:rPr lang="nl-NL" dirty="0" smtClean="0"/>
              <a:t> the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r>
              <a:rPr lang="nl-NL" dirty="0" err="1" smtClean="0"/>
              <a:t>keywords</a:t>
            </a:r>
            <a:r>
              <a:rPr lang="nl-NL" dirty="0" smtClean="0"/>
              <a:t> </a:t>
            </a:r>
            <a:r>
              <a:rPr lang="nl-NL" dirty="0" err="1" smtClean="0"/>
              <a:t>Marsh</a:t>
            </a:r>
            <a:r>
              <a:rPr lang="nl-NL" dirty="0" smtClean="0"/>
              <a:t> &amp; </a:t>
            </a:r>
            <a:r>
              <a:rPr lang="nl-NL" dirty="0" err="1" smtClean="0"/>
              <a:t>CalTech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That</a:t>
            </a:r>
            <a:r>
              <a:rPr lang="nl-NL" dirty="0" smtClean="0"/>
              <a:t> gave a list of at </a:t>
            </a:r>
            <a:r>
              <a:rPr lang="nl-NL" dirty="0" err="1" smtClean="0"/>
              <a:t>least</a:t>
            </a:r>
            <a:r>
              <a:rPr lang="nl-NL" dirty="0" smtClean="0"/>
              <a:t> 189 papers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cited</a:t>
            </a:r>
            <a:r>
              <a:rPr lang="nl-NL" dirty="0" smtClean="0"/>
              <a:t> 5700 </a:t>
            </a:r>
            <a:r>
              <a:rPr lang="nl-NL" dirty="0" err="1" smtClean="0"/>
              <a:t>times</a:t>
            </a:r>
            <a:r>
              <a:rPr lang="nl-NL" dirty="0" smtClean="0"/>
              <a:t> in </a:t>
            </a:r>
            <a:r>
              <a:rPr lang="nl-NL" dirty="0" err="1" smtClean="0"/>
              <a:t>total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count</a:t>
            </a:r>
            <a:r>
              <a:rPr lang="nl-NL" dirty="0" smtClean="0"/>
              <a:t> is </a:t>
            </a:r>
            <a:r>
              <a:rPr lang="nl-NL" dirty="0" err="1" smtClean="0"/>
              <a:t>likely</a:t>
            </a:r>
            <a:r>
              <a:rPr lang="nl-NL" dirty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complete</a:t>
            </a:r>
            <a:r>
              <a:rPr lang="nl-NL" dirty="0"/>
              <a:t> </a:t>
            </a:r>
            <a:r>
              <a:rPr lang="nl-NL" dirty="0" smtClean="0"/>
              <a:t>but </a:t>
            </a:r>
            <a:r>
              <a:rPr lang="nl-NL" dirty="0" err="1" smtClean="0"/>
              <a:t>sufficient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purpose</a:t>
            </a:r>
            <a:r>
              <a:rPr lang="nl-NL" dirty="0" smtClean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6520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Retro </a:t>
            </a:r>
            <a:r>
              <a:rPr lang="nl-NL" dirty="0" err="1" smtClean="0">
                <a:solidFill>
                  <a:srgbClr val="FF0000"/>
                </a:solidFill>
              </a:rPr>
              <a:t>Inspection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my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own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early</a:t>
            </a:r>
            <a:r>
              <a:rPr lang="nl-NL" dirty="0" smtClean="0">
                <a:solidFill>
                  <a:srgbClr val="FF0000"/>
                </a:solidFill>
              </a:rPr>
              <a:t> Publications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smtClean="0">
                <a:solidFill>
                  <a:srgbClr val="FF0000"/>
                </a:solidFill>
              </a:rPr>
              <a:t>ADDSYM tool 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ton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6374"/>
            <a:ext cx="3390428" cy="639856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5092" y="2149135"/>
            <a:ext cx="5049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One</a:t>
            </a:r>
            <a:r>
              <a:rPr lang="nl-NL" sz="2000" dirty="0" smtClean="0">
                <a:solidFill>
                  <a:srgbClr val="FF0000"/>
                </a:solidFill>
              </a:rPr>
              <a:t> Hit ! </a:t>
            </a:r>
            <a:r>
              <a:rPr lang="nl-NL" sz="2000" dirty="0" smtClean="0"/>
              <a:t>in </a:t>
            </a:r>
            <a:r>
              <a:rPr lang="nl-NL" sz="2000" dirty="0" smtClean="0"/>
              <a:t>papers </a:t>
            </a:r>
            <a:r>
              <a:rPr lang="nl-NL" sz="2000" dirty="0" err="1" smtClean="0"/>
              <a:t>published</a:t>
            </a:r>
            <a:r>
              <a:rPr lang="nl-NL" sz="2000" dirty="0" smtClean="0"/>
              <a:t> prior </a:t>
            </a:r>
            <a:r>
              <a:rPr lang="nl-NL" sz="2000" dirty="0" err="1" smtClean="0"/>
              <a:t>to</a:t>
            </a:r>
            <a:r>
              <a:rPr lang="nl-NL" sz="2000" dirty="0" smtClean="0"/>
              <a:t> the </a:t>
            </a:r>
            <a:r>
              <a:rPr lang="nl-NL" sz="2000" dirty="0" err="1" smtClean="0"/>
              <a:t>Marsh</a:t>
            </a:r>
            <a:r>
              <a:rPr lang="nl-NL" sz="2000" dirty="0" smtClean="0"/>
              <a:t> &amp; </a:t>
            </a:r>
            <a:r>
              <a:rPr lang="nl-NL" sz="2000" dirty="0" err="1" smtClean="0"/>
              <a:t>Schomaker</a:t>
            </a:r>
            <a:r>
              <a:rPr lang="nl-NL" sz="2000" dirty="0" smtClean="0"/>
              <a:t> (1979) paper.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Cryst</a:t>
            </a:r>
            <a:r>
              <a:rPr lang="nl-NL" sz="2000" dirty="0" smtClean="0"/>
              <a:t>. </a:t>
            </a:r>
            <a:r>
              <a:rPr lang="nl-NL" sz="2000" dirty="0" err="1" smtClean="0"/>
              <a:t>Struct</a:t>
            </a:r>
            <a:r>
              <a:rPr lang="nl-NL" sz="2000" dirty="0" smtClean="0"/>
              <a:t>. </a:t>
            </a:r>
            <a:r>
              <a:rPr lang="nl-NL" sz="2000" dirty="0" err="1" smtClean="0"/>
              <a:t>Commun</a:t>
            </a:r>
            <a:r>
              <a:rPr lang="nl-NL" sz="2000" dirty="0" smtClean="0"/>
              <a:t>. (1977) 6, 259-262</a:t>
            </a:r>
          </a:p>
          <a:p>
            <a:r>
              <a:rPr lang="nl-NL" sz="2000" dirty="0" smtClean="0"/>
              <a:t>(Journal was the </a:t>
            </a:r>
            <a:r>
              <a:rPr lang="nl-NL" sz="2000" dirty="0" err="1" smtClean="0"/>
              <a:t>forerunner</a:t>
            </a:r>
            <a:r>
              <a:rPr lang="nl-NL" sz="2000" dirty="0" smtClean="0"/>
              <a:t> </a:t>
            </a:r>
            <a:r>
              <a:rPr lang="nl-NL" sz="2000" dirty="0" smtClean="0"/>
              <a:t>of Acta </a:t>
            </a:r>
            <a:r>
              <a:rPr lang="nl-NL" sz="2000" dirty="0" err="1" smtClean="0"/>
              <a:t>Cryst</a:t>
            </a:r>
            <a:r>
              <a:rPr lang="nl-NL" sz="2000" dirty="0" smtClean="0"/>
              <a:t>. C)</a:t>
            </a:r>
          </a:p>
          <a:p>
            <a:endParaRPr lang="nl-NL" sz="2000" dirty="0"/>
          </a:p>
          <a:p>
            <a:r>
              <a:rPr lang="nl-NL" sz="2000" dirty="0" err="1" smtClean="0"/>
              <a:t>Refined</a:t>
            </a:r>
            <a:r>
              <a:rPr lang="nl-NL" sz="2000" dirty="0" smtClean="0"/>
              <a:t>  </a:t>
            </a:r>
            <a:r>
              <a:rPr lang="nl-NL" sz="2000" dirty="0" err="1" smtClean="0"/>
              <a:t>with</a:t>
            </a:r>
            <a:r>
              <a:rPr lang="nl-NL" sz="2000" dirty="0" smtClean="0"/>
              <a:t> XRAY76 in the Non-</a:t>
            </a:r>
            <a:r>
              <a:rPr lang="nl-NL" sz="2000" dirty="0" err="1" smtClean="0"/>
              <a:t>Centro</a:t>
            </a:r>
            <a:r>
              <a:rPr lang="nl-NL" sz="2000" dirty="0" smtClean="0"/>
              <a:t> Space Group Pnc2. </a:t>
            </a:r>
            <a:r>
              <a:rPr lang="nl-NL" sz="2000" dirty="0" err="1" smtClean="0"/>
              <a:t>Poor</a:t>
            </a:r>
            <a:r>
              <a:rPr lang="nl-NL" sz="2000" dirty="0" smtClean="0"/>
              <a:t> </a:t>
            </a:r>
            <a:r>
              <a:rPr lang="nl-NL" sz="2000" dirty="0" err="1" smtClean="0"/>
              <a:t>structure</a:t>
            </a:r>
            <a:r>
              <a:rPr lang="nl-NL" sz="2000" dirty="0" smtClean="0"/>
              <a:t>: R</a:t>
            </a:r>
            <a:r>
              <a:rPr lang="nl-NL" sz="2000" baseline="-25000" dirty="0" smtClean="0"/>
              <a:t>F</a:t>
            </a:r>
            <a:r>
              <a:rPr lang="nl-NL" sz="2000" dirty="0" smtClean="0"/>
              <a:t> =0.08</a:t>
            </a:r>
          </a:p>
          <a:p>
            <a:endParaRPr lang="nl-NL" sz="2000" dirty="0" smtClean="0"/>
          </a:p>
          <a:p>
            <a:r>
              <a:rPr lang="nl-NL" sz="2000" dirty="0" smtClean="0"/>
              <a:t>No </a:t>
            </a:r>
            <a:r>
              <a:rPr lang="nl-NL" sz="2000" dirty="0" err="1" smtClean="0"/>
              <a:t>inversion</a:t>
            </a:r>
            <a:r>
              <a:rPr lang="nl-NL" sz="2000" dirty="0" smtClean="0"/>
              <a:t> </a:t>
            </a:r>
            <a:r>
              <a:rPr lang="nl-NL" sz="2000" dirty="0" err="1" smtClean="0"/>
              <a:t>implemented</a:t>
            </a:r>
            <a:r>
              <a:rPr lang="nl-NL" sz="2000" dirty="0" smtClean="0"/>
              <a:t> in view of  </a:t>
            </a:r>
          </a:p>
          <a:p>
            <a:r>
              <a:rPr lang="nl-NL" sz="2000" dirty="0" smtClean="0"/>
              <a:t>Hk0, h=2n+1 </a:t>
            </a:r>
            <a:r>
              <a:rPr lang="nl-NL" sz="2000" dirty="0" err="1" smtClean="0"/>
              <a:t>outliers</a:t>
            </a:r>
            <a:r>
              <a:rPr lang="nl-NL" sz="2000" dirty="0" smtClean="0"/>
              <a:t> up </a:t>
            </a:r>
            <a:r>
              <a:rPr lang="nl-NL" sz="2000" dirty="0" err="1" smtClean="0"/>
              <a:t>to</a:t>
            </a:r>
            <a:r>
              <a:rPr lang="nl-NL" sz="2000" dirty="0" smtClean="0"/>
              <a:t> 30 sigma(I)</a:t>
            </a:r>
          </a:p>
          <a:p>
            <a:endParaRPr lang="nl-NL" sz="2000" dirty="0"/>
          </a:p>
          <a:p>
            <a:r>
              <a:rPr lang="nl-NL" sz="2000" dirty="0" smtClean="0"/>
              <a:t>Re-</a:t>
            </a:r>
            <a:r>
              <a:rPr lang="nl-NL" sz="2000" dirty="0" err="1" smtClean="0"/>
              <a:t>Refined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SHELX76 in Space Group </a:t>
            </a:r>
            <a:r>
              <a:rPr lang="nl-NL" sz="2000" dirty="0" err="1" smtClean="0"/>
              <a:t>Pnca</a:t>
            </a:r>
            <a:r>
              <a:rPr lang="nl-NL" sz="2000" dirty="0" smtClean="0"/>
              <a:t>.  R</a:t>
            </a:r>
            <a:r>
              <a:rPr lang="nl-NL" sz="2000" baseline="-25000" dirty="0" smtClean="0"/>
              <a:t>F</a:t>
            </a:r>
            <a:r>
              <a:rPr lang="nl-NL" sz="2000" dirty="0" smtClean="0"/>
              <a:t> = 0.049, </a:t>
            </a:r>
            <a:r>
              <a:rPr lang="nl-NL" sz="2000" dirty="0" err="1" smtClean="0"/>
              <a:t>wR</a:t>
            </a:r>
            <a:r>
              <a:rPr lang="nl-NL" sz="2000" baseline="-25000" dirty="0" err="1" smtClean="0"/>
              <a:t>F</a:t>
            </a:r>
            <a:r>
              <a:rPr lang="nl-NL" sz="2000" dirty="0" smtClean="0"/>
              <a:t> = 0.077</a:t>
            </a:r>
          </a:p>
        </p:txBody>
      </p:sp>
    </p:spTree>
    <p:extLst>
      <p:ext uri="{BB962C8B-B14F-4D97-AF65-F5344CB8AC3E}">
        <p14:creationId xmlns:p14="http://schemas.microsoft.com/office/powerpoint/2010/main" val="11088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Refinement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Result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r>
              <a:rPr lang="nl-NL" dirty="0" smtClean="0">
                <a:solidFill>
                  <a:srgbClr val="FF0000"/>
                </a:solidFill>
              </a:rPr>
              <a:t> the Proper Space Group </a:t>
            </a:r>
            <a:r>
              <a:rPr lang="nl-NL" dirty="0" err="1" smtClean="0">
                <a:solidFill>
                  <a:srgbClr val="FF0000"/>
                </a:solidFill>
              </a:rPr>
              <a:t>Assignment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ton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6374"/>
            <a:ext cx="3390428" cy="63985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62758" y="5726957"/>
            <a:ext cx="533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Acta </a:t>
            </a:r>
            <a:r>
              <a:rPr lang="nl-NL" sz="2000" dirty="0" err="1" smtClean="0"/>
              <a:t>Cryst</a:t>
            </a:r>
            <a:r>
              <a:rPr lang="nl-NL" sz="2000" dirty="0" smtClean="0"/>
              <a:t>. (1990). C46, 1357-1358</a:t>
            </a:r>
          </a:p>
          <a:p>
            <a:r>
              <a:rPr lang="nl-NL" sz="2000" dirty="0" err="1" smtClean="0"/>
              <a:t>Better</a:t>
            </a:r>
            <a:r>
              <a:rPr lang="nl-NL" sz="2000" dirty="0" smtClean="0"/>
              <a:t> </a:t>
            </a:r>
            <a:r>
              <a:rPr lang="nl-NL" sz="2000" dirty="0" err="1" smtClean="0"/>
              <a:t>geometry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Displacement Parameters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2882116" y="3516767"/>
            <a:ext cx="23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Pnc2 </a:t>
            </a:r>
            <a:r>
              <a:rPr lang="nl-NL" sz="2400" dirty="0" smtClean="0"/>
              <a:t>==&gt; </a:t>
            </a:r>
            <a:r>
              <a:rPr lang="nl-NL" sz="2400" dirty="0" err="1"/>
              <a:t>Pnca</a:t>
            </a:r>
            <a:endParaRPr lang="nl-NL" sz="2400" dirty="0"/>
          </a:p>
        </p:txBody>
      </p:sp>
      <p:pic>
        <p:nvPicPr>
          <p:cNvPr id="2" name="Afbeelding 1" descr="ton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3011" y="1532338"/>
            <a:ext cx="4102895" cy="39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Change of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 smtClean="0">
                <a:solidFill>
                  <a:srgbClr val="FF0000"/>
                </a:solidFill>
              </a:rPr>
              <a:t>rystal System </a:t>
            </a:r>
            <a:r>
              <a:rPr lang="nl-NL" dirty="0" err="1" smtClean="0">
                <a:solidFill>
                  <a:srgbClr val="FF0000"/>
                </a:solidFill>
              </a:rPr>
              <a:t>Example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proposed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by</a:t>
            </a:r>
            <a:r>
              <a:rPr lang="nl-NL" dirty="0" smtClean="0">
                <a:solidFill>
                  <a:srgbClr val="FF0000"/>
                </a:solidFill>
              </a:rPr>
              <a:t> ADDSYM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 descr="C:\sa\b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17638"/>
            <a:ext cx="7079691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5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8914" name="Picture 3" descr="C:\sa\zemk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Orthorhombic </a:t>
            </a:r>
            <a:r>
              <a:rPr lang="en-GB" dirty="0" err="1" smtClean="0">
                <a:solidFill>
                  <a:srgbClr val="FF0000"/>
                </a:solidFill>
              </a:rPr>
              <a:t>Pbca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 Cubic Pa-3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62" name="Picture 3" descr="C:\sa\bs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17638"/>
            <a:ext cx="6544171" cy="49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7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Survey’s of the Issue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survey by Dick Marsh in 1997 of all structures published in space group Cc showed that about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10%</a:t>
            </a:r>
            <a:r>
              <a:rPr lang="en-US" sz="2800" dirty="0" smtClean="0">
                <a:cs typeface="+mn-cs"/>
              </a:rPr>
              <a:t> of the assignments was wrong.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new survey by Dick Marsh in 2004 surprisingly showed that this percentage </a:t>
            </a:r>
            <a:r>
              <a:rPr lang="en-US" sz="2800" dirty="0" smtClean="0"/>
              <a:t>was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still around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10%.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Note: none of the additional 164 corrected assignments were from </a:t>
            </a:r>
            <a:r>
              <a:rPr lang="en-US" sz="2800" dirty="0" err="1" smtClean="0">
                <a:cs typeface="+mn-cs"/>
              </a:rPr>
              <a:t>Acta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Cryst</a:t>
            </a:r>
            <a:r>
              <a:rPr lang="en-US" sz="2800" dirty="0" smtClean="0">
                <a:cs typeface="+mn-cs"/>
              </a:rPr>
              <a:t>. journals.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Revisions to C2/c, Fdd2, R-3c etc.</a:t>
            </a:r>
          </a:p>
        </p:txBody>
      </p:sp>
    </p:spTree>
    <p:extLst>
      <p:ext uri="{BB962C8B-B14F-4D97-AF65-F5344CB8AC3E}">
        <p14:creationId xmlns:p14="http://schemas.microsoft.com/office/powerpoint/2010/main" val="35185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Two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‘Polymorphs’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in the CSD for the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ame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ompound ?</a:t>
            </a:r>
            <a:endParaRPr lang="en-GB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PAPCAK: Organometallics: 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Fdd2 </a:t>
            </a:r>
            <a:endParaRPr lang="en-US" dirty="0" smtClean="0">
              <a:solidFill>
                <a:srgbClr val="FF0066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dirty="0" smtClean="0">
                <a:latin typeface="Arial"/>
                <a:cs typeface="+mn-cs"/>
              </a:rPr>
              <a:t>‘</a:t>
            </a:r>
            <a:r>
              <a:rPr lang="en-US" dirty="0" smtClean="0">
                <a:cs typeface="+mn-cs"/>
              </a:rPr>
              <a:t>Orthorhombic Polymorph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: </a:t>
            </a:r>
            <a:r>
              <a:rPr lang="en-US" dirty="0" smtClean="0">
                <a:cs typeface="+mn-cs"/>
              </a:rPr>
              <a:t>PAPCAK</a:t>
            </a: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PAPKAK01: Private </a:t>
            </a:r>
            <a:r>
              <a:rPr lang="en-US" dirty="0" err="1" smtClean="0">
                <a:solidFill>
                  <a:srgbClr val="FF0066"/>
                </a:solidFill>
                <a:cs typeface="+mn-cs"/>
              </a:rPr>
              <a:t>Commun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. to the CSD: I-42d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Tetragonal Polymorph:        PAPCAK01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None/>
              <a:defRPr/>
            </a:pPr>
            <a:r>
              <a:rPr lang="en-US" dirty="0" smtClean="0">
                <a:cs typeface="+mn-cs"/>
              </a:rPr>
              <a:t>ADDSYM for PAPCAK: </a:t>
            </a:r>
            <a:r>
              <a:rPr lang="en-US" dirty="0" smtClean="0">
                <a:solidFill>
                  <a:srgbClr val="FF0066"/>
                </a:solidFill>
              </a:rPr>
              <a:t>Fdd2 </a:t>
            </a:r>
            <a:r>
              <a:rPr lang="en-US" dirty="0">
                <a:solidFill>
                  <a:srgbClr val="FF0066"/>
                </a:solidFill>
                <a:sym typeface="Wingdings" charset="0"/>
              </a:rPr>
              <a:t> I-</a:t>
            </a:r>
            <a:r>
              <a:rPr lang="en-US" dirty="0" smtClean="0">
                <a:solidFill>
                  <a:srgbClr val="FF0066"/>
                </a:solidFill>
                <a:sym typeface="Wingdings" charset="0"/>
              </a:rPr>
              <a:t>42d</a:t>
            </a: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Identical </a:t>
            </a:r>
            <a:r>
              <a:rPr lang="en-US" dirty="0" smtClean="0">
                <a:cs typeface="+mn-cs"/>
              </a:rPr>
              <a:t>Simulated Powder Patterns !!</a:t>
            </a:r>
            <a:endParaRPr lang="en-GB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20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spea\My Documents\fig_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614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0" y="3962400"/>
            <a:ext cx="2514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Orthorhombic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96000" y="76200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Tetragonal</a:t>
            </a:r>
          </a:p>
        </p:txBody>
      </p:sp>
    </p:spTree>
    <p:extLst>
      <p:ext uri="{BB962C8B-B14F-4D97-AF65-F5344CB8AC3E}">
        <p14:creationId xmlns:p14="http://schemas.microsoft.com/office/powerpoint/2010/main" val="290748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09600"/>
            <a:ext cx="7847012" cy="658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Residual Problems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3987" cy="4611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Chemists Perception: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Space Group Terror</a:t>
            </a:r>
            <a:r>
              <a:rPr lang="en-US" sz="2800" dirty="0" smtClean="0">
                <a:cs typeface="+mn-cs"/>
              </a:rPr>
              <a:t> 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Crystallographic data </a:t>
            </a:r>
            <a:r>
              <a:rPr lang="ja-JP" altLang="en-US" sz="2800" dirty="0" smtClean="0">
                <a:latin typeface="Arial"/>
                <a:cs typeface="+mn-cs"/>
              </a:rPr>
              <a:t>‘</a:t>
            </a:r>
            <a:r>
              <a:rPr lang="en-US" sz="2800" dirty="0" smtClean="0">
                <a:cs typeface="+mn-cs"/>
              </a:rPr>
              <a:t>hidden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 in </a:t>
            </a:r>
            <a:r>
              <a:rPr lang="en-US" sz="2800" dirty="0" err="1" smtClean="0">
                <a:cs typeface="+mn-cs"/>
              </a:rPr>
              <a:t>suppl.mat</a:t>
            </a:r>
            <a:r>
              <a:rPr lang="en-US" sz="2800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and not readily available for the referee.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Pseudo-symmetry: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	 - chiral molecules with Z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=2,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Angle close to 90 degrees but not exactly.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   e.g. </a:t>
            </a:r>
            <a:r>
              <a:rPr lang="ja-JP" altLang="en-US" sz="2800" dirty="0" smtClean="0">
                <a:latin typeface="Arial"/>
                <a:cs typeface="+mn-cs"/>
              </a:rPr>
              <a:t>‘</a:t>
            </a:r>
            <a:r>
              <a:rPr lang="en-US" sz="2800" dirty="0" smtClean="0">
                <a:cs typeface="+mn-cs"/>
              </a:rPr>
              <a:t>Orthorhombic with 90 90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89.50(1)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cs typeface="+mn-cs"/>
              </a:rPr>
              <a:t>No observed structure factors etc. available for detailed analysis. (</a:t>
            </a:r>
            <a:r>
              <a:rPr lang="en-US" sz="2800" dirty="0" smtClean="0">
                <a:solidFill>
                  <a:srgbClr val="FF0000"/>
                </a:solidFill>
                <a:cs typeface="+mn-cs"/>
              </a:rPr>
              <a:t>Needed for a final verdict!</a:t>
            </a:r>
            <a:r>
              <a:rPr lang="en-US" sz="2800" dirty="0" smtClean="0">
                <a:cs typeface="+mn-cs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97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39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Centro or Non-</a:t>
            </a:r>
            <a:r>
              <a:rPr lang="en-US" dirty="0" err="1">
                <a:solidFill>
                  <a:srgbClr val="FF0000"/>
                </a:solidFill>
              </a:rPr>
              <a:t>centrosymmetric</a:t>
            </a:r>
            <a:r>
              <a:rPr lang="en-US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Correct assignment is not always trivial.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Refinement of (close to) </a:t>
            </a:r>
            <a:r>
              <a:rPr lang="en-US" sz="2800" dirty="0" err="1"/>
              <a:t>centrosymmetric</a:t>
            </a:r>
            <a:r>
              <a:rPr lang="en-US" sz="2800" dirty="0"/>
              <a:t> structures in P1 is mathematically unstable.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err="1"/>
              <a:t>Mis</a:t>
            </a:r>
            <a:r>
              <a:rPr lang="en-US" sz="2800" dirty="0"/>
              <a:t>-assignment -&gt; geometry artifacts.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Dick Marsh</a:t>
            </a:r>
            <a:r>
              <a:rPr lang="en-US" sz="2800" dirty="0"/>
              <a:t>: Borderline cases are best treated as </a:t>
            </a:r>
            <a:r>
              <a:rPr lang="en-US" sz="2800" dirty="0" err="1"/>
              <a:t>centro</a:t>
            </a:r>
            <a:r>
              <a:rPr lang="en-US" sz="2800" dirty="0"/>
              <a:t>-symmetric (static/dynamic disorder)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Inspect </a:t>
            </a:r>
            <a:r>
              <a:rPr lang="en-US" sz="2800" dirty="0" err="1"/>
              <a:t>Fo</a:t>
            </a:r>
            <a:r>
              <a:rPr lang="en-US" sz="2800" dirty="0"/>
              <a:t>/Fc of weak reflection data.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In general: chiral molecules-&gt; non-</a:t>
            </a:r>
            <a:r>
              <a:rPr lang="en-US" sz="2800" dirty="0" err="1"/>
              <a:t>centro</a:t>
            </a:r>
            <a:r>
              <a:rPr lang="en-US" sz="2800" dirty="0"/>
              <a:t> </a:t>
            </a:r>
            <a:r>
              <a:rPr lang="en-US" sz="2800" dirty="0" err="1"/>
              <a:t>SpGr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Literature Example P1 &lt;-&gt; P-1.</a:t>
            </a:r>
          </a:p>
        </p:txBody>
      </p:sp>
    </p:spTree>
    <p:extLst>
      <p:ext uri="{BB962C8B-B14F-4D97-AF65-F5344CB8AC3E}">
        <p14:creationId xmlns:p14="http://schemas.microsoft.com/office/powerpoint/2010/main" val="269542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Shift in Interest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Clearly</a:t>
            </a:r>
            <a:r>
              <a:rPr lang="nl-NL" dirty="0" smtClean="0"/>
              <a:t>, a </a:t>
            </a:r>
            <a:r>
              <a:rPr lang="nl-NL" dirty="0" err="1" smtClean="0"/>
              <a:t>period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1979 </a:t>
            </a:r>
            <a:r>
              <a:rPr lang="nl-NL" dirty="0" err="1" smtClean="0"/>
              <a:t>and</a:t>
            </a:r>
            <a:r>
              <a:rPr lang="nl-NL" dirty="0" smtClean="0"/>
              <a:t> a </a:t>
            </a:r>
            <a:r>
              <a:rPr lang="nl-NL" dirty="0" err="1" smtClean="0"/>
              <a:t>period</a:t>
            </a:r>
            <a:r>
              <a:rPr lang="nl-NL" dirty="0" smtClean="0"/>
              <a:t> of 35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thereafter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distinguised</a:t>
            </a:r>
            <a:r>
              <a:rPr lang="nl-NL" dirty="0" smtClean="0"/>
              <a:t> in his </a:t>
            </a:r>
            <a:r>
              <a:rPr lang="nl-NL" dirty="0" err="1" smtClean="0"/>
              <a:t>work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 relevant ‘</a:t>
            </a:r>
            <a:r>
              <a:rPr lang="nl-NL" dirty="0" err="1" smtClean="0"/>
              <a:t>turning</a:t>
            </a:r>
            <a:r>
              <a:rPr lang="nl-NL" dirty="0" smtClean="0"/>
              <a:t> point’ paper in </a:t>
            </a:r>
            <a:r>
              <a:rPr lang="nl-NL" dirty="0" err="1" smtClean="0"/>
              <a:t>that</a:t>
            </a:r>
            <a:r>
              <a:rPr lang="nl-NL" dirty="0" smtClean="0"/>
              <a:t> context is: R.E</a:t>
            </a:r>
            <a:r>
              <a:rPr lang="nl-NL" dirty="0"/>
              <a:t>. </a:t>
            </a:r>
            <a:r>
              <a:rPr lang="nl-NL" dirty="0" err="1"/>
              <a:t>Marsh</a:t>
            </a:r>
            <a:r>
              <a:rPr lang="nl-NL" dirty="0"/>
              <a:t> &amp; </a:t>
            </a:r>
            <a:r>
              <a:rPr lang="nl-NL" dirty="0" err="1"/>
              <a:t>Verner</a:t>
            </a:r>
            <a:r>
              <a:rPr lang="nl-NL" dirty="0"/>
              <a:t> </a:t>
            </a:r>
            <a:r>
              <a:rPr lang="nl-NL" dirty="0" err="1"/>
              <a:t>Schomaker</a:t>
            </a:r>
            <a:r>
              <a:rPr lang="nl-NL" dirty="0"/>
              <a:t>, </a:t>
            </a:r>
            <a:r>
              <a:rPr lang="nl-NL" dirty="0" err="1"/>
              <a:t>Inorg</a:t>
            </a:r>
            <a:r>
              <a:rPr lang="nl-NL" dirty="0"/>
              <a:t>. </a:t>
            </a:r>
            <a:r>
              <a:rPr lang="nl-NL" dirty="0" err="1"/>
              <a:t>Chem</a:t>
            </a:r>
            <a:r>
              <a:rPr lang="nl-NL" dirty="0"/>
              <a:t>. (1979) 18, 2331-2336, </a:t>
            </a:r>
            <a:r>
              <a:rPr lang="nl-NL" i="1" dirty="0" err="1" smtClean="0">
                <a:solidFill>
                  <a:srgbClr val="FF0000"/>
                </a:solidFill>
              </a:rPr>
              <a:t>Some</a:t>
            </a:r>
            <a:r>
              <a:rPr lang="nl-NL" i="1" dirty="0" smtClean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Incorrect Space </a:t>
            </a:r>
            <a:r>
              <a:rPr lang="nl-NL" i="1" dirty="0" err="1">
                <a:solidFill>
                  <a:srgbClr val="FF0000"/>
                </a:solidFill>
              </a:rPr>
              <a:t>groups</a:t>
            </a:r>
            <a:r>
              <a:rPr lang="nl-NL" i="1" dirty="0">
                <a:solidFill>
                  <a:srgbClr val="FF0000"/>
                </a:solidFill>
              </a:rPr>
              <a:t> in </a:t>
            </a:r>
            <a:r>
              <a:rPr lang="nl-NL" i="1" dirty="0" err="1">
                <a:solidFill>
                  <a:srgbClr val="FF0000"/>
                </a:solidFill>
              </a:rPr>
              <a:t>Inorg</a:t>
            </a:r>
            <a:r>
              <a:rPr lang="nl-NL" i="1" dirty="0">
                <a:solidFill>
                  <a:srgbClr val="FF0000"/>
                </a:solidFill>
              </a:rPr>
              <a:t>. </a:t>
            </a:r>
            <a:r>
              <a:rPr lang="nl-NL" i="1" dirty="0" err="1">
                <a:solidFill>
                  <a:srgbClr val="FF0000"/>
                </a:solidFill>
              </a:rPr>
              <a:t>Chem</a:t>
            </a:r>
            <a:r>
              <a:rPr lang="nl-NL" i="1" dirty="0">
                <a:solidFill>
                  <a:srgbClr val="FF0000"/>
                </a:solidFill>
              </a:rPr>
              <a:t>, </a:t>
            </a:r>
            <a:r>
              <a:rPr lang="nl-NL" i="1" dirty="0" smtClean="0">
                <a:solidFill>
                  <a:srgbClr val="FF0000"/>
                </a:solidFill>
              </a:rPr>
              <a:t>Volume </a:t>
            </a:r>
            <a:r>
              <a:rPr lang="nl-NL" i="1" dirty="0">
                <a:solidFill>
                  <a:srgbClr val="FF0000"/>
                </a:solidFill>
              </a:rPr>
              <a:t>16 (1977</a:t>
            </a:r>
            <a:r>
              <a:rPr lang="nl-NL" i="1" dirty="0" smtClean="0">
                <a:solidFill>
                  <a:srgbClr val="FF0000"/>
                </a:solidFill>
              </a:rPr>
              <a:t>)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Probably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</a:t>
            </a:r>
            <a:r>
              <a:rPr lang="nl-NL" dirty="0" smtClean="0"/>
              <a:t> </a:t>
            </a:r>
            <a:r>
              <a:rPr lang="nl-NL" dirty="0" err="1"/>
              <a:t>sabbetical</a:t>
            </a:r>
            <a:r>
              <a:rPr lang="nl-NL" dirty="0"/>
              <a:t> of </a:t>
            </a:r>
            <a:r>
              <a:rPr lang="nl-NL" dirty="0" err="1" smtClean="0"/>
              <a:t>Schomaker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9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j-cs"/>
            </a:endParaRPr>
          </a:p>
        </p:txBody>
      </p:sp>
      <p:pic>
        <p:nvPicPr>
          <p:cNvPr id="31747" name="Picture 3" descr="C:\Documents and Settings\spea\My Documents\My Pictures\x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0879"/>
            <a:ext cx="8869362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52600" y="304800"/>
            <a:ext cx="6096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cs typeface="+mn-cs"/>
              </a:rPr>
              <a:t>Praseodymium complex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19200" y="6400800"/>
            <a:ext cx="701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cs typeface="+mn-cs"/>
              </a:rPr>
              <a:t>J.A.C.S. (2000),122,3413 – P1, </a:t>
            </a:r>
            <a:r>
              <a:rPr lang="en-US" sz="3200" dirty="0" smtClean="0">
                <a:cs typeface="+mn-cs"/>
              </a:rPr>
              <a:t>Z’ </a:t>
            </a:r>
            <a:r>
              <a:rPr lang="en-US" sz="3200" dirty="0">
                <a:cs typeface="+mn-cs"/>
              </a:rPr>
              <a:t>= 2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2390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j-cs"/>
            </a:endParaRPr>
          </a:p>
        </p:txBody>
      </p:sp>
      <p:pic>
        <p:nvPicPr>
          <p:cNvPr id="36866" name="Picture 3" descr="C:\Documents and Settings\spea\My Documents\My Pictures\x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43200" y="5638800"/>
            <a:ext cx="2133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cs typeface="+mn-cs"/>
              </a:rPr>
              <a:t>P-1, </a:t>
            </a:r>
            <a:r>
              <a:rPr lang="en-US" sz="3200" dirty="0" smtClean="0">
                <a:solidFill>
                  <a:srgbClr val="FFFF00"/>
                </a:solidFill>
                <a:cs typeface="+mn-cs"/>
              </a:rPr>
              <a:t>Z’=</a:t>
            </a:r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904942" y="4865240"/>
            <a:ext cx="21833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QIMRIN02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3405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Follow-up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Sometimes</a:t>
            </a:r>
            <a:r>
              <a:rPr lang="nl-NL" dirty="0" smtClean="0"/>
              <a:t> I contact </a:t>
            </a:r>
            <a:r>
              <a:rPr lang="nl-NL" dirty="0" err="1" smtClean="0"/>
              <a:t>authors</a:t>
            </a:r>
            <a:r>
              <a:rPr lang="nl-NL" dirty="0" smtClean="0"/>
              <a:t> on issues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as </a:t>
            </a:r>
            <a:r>
              <a:rPr lang="nl-NL" dirty="0" err="1" smtClean="0"/>
              <a:t>an</a:t>
            </a:r>
            <a:r>
              <a:rPr lang="nl-NL" dirty="0" smtClean="0"/>
              <a:t> opportunity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correct the </a:t>
            </a:r>
            <a:r>
              <a:rPr lang="nl-NL" dirty="0" err="1" smtClean="0"/>
              <a:t>literature</a:t>
            </a:r>
            <a:r>
              <a:rPr lang="nl-NL" dirty="0" smtClean="0"/>
              <a:t>. </a:t>
            </a:r>
          </a:p>
          <a:p>
            <a:r>
              <a:rPr lang="nl-NL" dirty="0" err="1" smtClean="0"/>
              <a:t>Reactions</a:t>
            </a:r>
            <a:r>
              <a:rPr lang="nl-NL" dirty="0" smtClean="0"/>
              <a:t> </a:t>
            </a:r>
            <a:r>
              <a:rPr lang="nl-NL" dirty="0" err="1" smtClean="0"/>
              <a:t>vary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ignoring</a:t>
            </a:r>
            <a:r>
              <a:rPr lang="nl-NL" dirty="0" smtClean="0"/>
              <a:t>, </a:t>
            </a:r>
            <a:r>
              <a:rPr lang="nl-NL" dirty="0" smtClean="0"/>
              <a:t>‘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smtClean="0"/>
              <a:t>are </a:t>
            </a:r>
            <a:r>
              <a:rPr lang="nl-NL" dirty="0" smtClean="0"/>
              <a:t>wrong’ </a:t>
            </a:r>
            <a:r>
              <a:rPr lang="nl-NL" dirty="0" smtClean="0"/>
              <a:t>or </a:t>
            </a:r>
            <a:r>
              <a:rPr lang="nl-NL" dirty="0" smtClean="0"/>
              <a:t>‘</a:t>
            </a:r>
            <a:r>
              <a:rPr lang="nl-NL" dirty="0" err="1" smtClean="0"/>
              <a:t>thanks</a:t>
            </a:r>
            <a:r>
              <a:rPr lang="nl-NL" dirty="0" smtClean="0"/>
              <a:t>, I </a:t>
            </a:r>
            <a:r>
              <a:rPr lang="nl-NL" dirty="0" err="1" smtClean="0"/>
              <a:t>will</a:t>
            </a:r>
            <a:r>
              <a:rPr lang="nl-NL" dirty="0" smtClean="0"/>
              <a:t> act on </a:t>
            </a:r>
            <a:r>
              <a:rPr lang="nl-NL" dirty="0" err="1" smtClean="0"/>
              <a:t>it</a:t>
            </a:r>
            <a:r>
              <a:rPr lang="nl-NL" dirty="0" smtClean="0"/>
              <a:t>’ </a:t>
            </a:r>
            <a:r>
              <a:rPr lang="nl-NL" dirty="0" smtClean="0"/>
              <a:t>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forgetting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act)</a:t>
            </a:r>
          </a:p>
          <a:p>
            <a:r>
              <a:rPr lang="nl-NL" dirty="0" smtClean="0"/>
              <a:t>In </a:t>
            </a:r>
            <a:r>
              <a:rPr lang="nl-NL" dirty="0" smtClean="0"/>
              <a:t>t</a:t>
            </a:r>
            <a:r>
              <a:rPr lang="nl-NL" dirty="0" smtClean="0"/>
              <a:t>he J.A.C.S</a:t>
            </a:r>
            <a:r>
              <a:rPr lang="nl-NL" dirty="0" smtClean="0"/>
              <a:t>. paper case, we </a:t>
            </a:r>
            <a:r>
              <a:rPr lang="nl-NL" dirty="0" err="1" smtClean="0"/>
              <a:t>followed</a:t>
            </a:r>
            <a:r>
              <a:rPr lang="nl-NL" dirty="0" smtClean="0"/>
              <a:t> up the issue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contacting</a:t>
            </a:r>
            <a:r>
              <a:rPr lang="nl-NL" dirty="0" smtClean="0"/>
              <a:t> the editors of J.A.C.S.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approached</a:t>
            </a:r>
            <a:r>
              <a:rPr lang="nl-NL" dirty="0" smtClean="0"/>
              <a:t> the </a:t>
            </a:r>
            <a:r>
              <a:rPr lang="nl-NL" dirty="0" err="1" smtClean="0"/>
              <a:t>authors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comment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 response, a </a:t>
            </a:r>
            <a:r>
              <a:rPr lang="nl-NL" dirty="0" err="1" smtClean="0"/>
              <a:t>correction</a:t>
            </a:r>
            <a:r>
              <a:rPr lang="nl-NL" dirty="0" smtClean="0"/>
              <a:t> </a:t>
            </a:r>
            <a:r>
              <a:rPr lang="nl-NL" dirty="0" err="1" smtClean="0"/>
              <a:t>appeared</a:t>
            </a:r>
            <a:r>
              <a:rPr lang="nl-NL" dirty="0" smtClean="0"/>
              <a:t> in J.A.C.S.</a:t>
            </a:r>
          </a:p>
          <a:p>
            <a:r>
              <a:rPr lang="nl-NL" dirty="0" err="1" smtClean="0"/>
              <a:t>Its</a:t>
            </a:r>
            <a:r>
              <a:rPr lang="nl-NL" dirty="0" smtClean="0"/>
              <a:t> content is telling </a:t>
            </a:r>
            <a:r>
              <a:rPr lang="mr-IN" dirty="0" smtClean="0"/>
              <a:t>…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1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c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774700"/>
            <a:ext cx="6654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7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Interesting</a:t>
            </a:r>
            <a:r>
              <a:rPr lang="nl-NL" dirty="0" smtClean="0">
                <a:solidFill>
                  <a:srgbClr val="FF0000"/>
                </a:solidFill>
              </a:rPr>
              <a:t> Story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PLATON/ADDSYM </a:t>
            </a:r>
            <a:r>
              <a:rPr lang="nl-NL" dirty="0" err="1" smtClean="0"/>
              <a:t>can</a:t>
            </a:r>
            <a:r>
              <a:rPr lang="nl-NL" dirty="0" smtClean="0"/>
              <a:t> analyse </a:t>
            </a:r>
            <a:r>
              <a:rPr lang="nl-NL" dirty="0" err="1" smtClean="0"/>
              <a:t>automatically</a:t>
            </a:r>
            <a:r>
              <a:rPr lang="nl-NL" dirty="0"/>
              <a:t> </a:t>
            </a:r>
            <a:r>
              <a:rPr lang="nl-NL" dirty="0" smtClean="0"/>
              <a:t>a CIF file </a:t>
            </a:r>
            <a:r>
              <a:rPr lang="nl-NL" dirty="0" err="1" smtClean="0"/>
              <a:t>containing</a:t>
            </a:r>
            <a:r>
              <a:rPr lang="nl-NL" dirty="0" smtClean="0"/>
              <a:t> multiple entries </a:t>
            </a:r>
            <a:r>
              <a:rPr lang="nl-NL" dirty="0" err="1" smtClean="0"/>
              <a:t>exported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CSD. In 1999, in response </a:t>
            </a:r>
            <a:r>
              <a:rPr lang="nl-NL" dirty="0" err="1" smtClean="0"/>
              <a:t>to</a:t>
            </a:r>
            <a:r>
              <a:rPr lang="nl-NL" dirty="0" smtClean="0"/>
              <a:t> the paper  “P1 or P-1 or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else</a:t>
            </a:r>
            <a:r>
              <a:rPr lang="nl-NL" dirty="0" smtClean="0"/>
              <a:t>” I </a:t>
            </a:r>
            <a:r>
              <a:rPr lang="nl-NL" dirty="0" err="1" smtClean="0"/>
              <a:t>send</a:t>
            </a:r>
            <a:r>
              <a:rPr lang="nl-NL" dirty="0" smtClean="0"/>
              <a:t> Dick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“P1” list. He </a:t>
            </a:r>
            <a:r>
              <a:rPr lang="nl-NL" dirty="0" err="1" smtClean="0"/>
              <a:t>immediately</a:t>
            </a:r>
            <a:r>
              <a:rPr lang="nl-NL" dirty="0" smtClean="0"/>
              <a:t>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on </a:t>
            </a:r>
            <a:r>
              <a:rPr lang="nl-NL" dirty="0" err="1" smtClean="0"/>
              <a:t>that</a:t>
            </a:r>
            <a:r>
              <a:rPr lang="nl-NL" dirty="0" smtClean="0"/>
              <a:t> list </a:t>
            </a:r>
            <a:r>
              <a:rPr lang="nl-NL" dirty="0" err="1" smtClean="0"/>
              <a:t>and</a:t>
            </a:r>
            <a:r>
              <a:rPr lang="nl-NL" dirty="0" smtClean="0"/>
              <a:t> indeed found </a:t>
            </a:r>
            <a:r>
              <a:rPr lang="nl-NL" dirty="0" err="1" smtClean="0"/>
              <a:t>some</a:t>
            </a:r>
            <a:r>
              <a:rPr lang="nl-NL" dirty="0" smtClean="0"/>
              <a:t> more 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cases. </a:t>
            </a:r>
            <a:r>
              <a:rPr lang="nl-NL" dirty="0" err="1" smtClean="0"/>
              <a:t>Interestingly</a:t>
            </a:r>
            <a:r>
              <a:rPr lang="nl-NL" dirty="0" smtClean="0"/>
              <a:t>, </a:t>
            </a:r>
            <a:r>
              <a:rPr lang="nl-NL" dirty="0" err="1" smtClean="0"/>
              <a:t>one</a:t>
            </a:r>
            <a:r>
              <a:rPr lang="nl-NL" dirty="0" smtClean="0"/>
              <a:t> of the entries (NAXQAM) </a:t>
            </a:r>
            <a:r>
              <a:rPr lang="nl-NL" dirty="0" err="1" smtClean="0"/>
              <a:t>that</a:t>
            </a:r>
            <a:r>
              <a:rPr lang="nl-NL" dirty="0" smtClean="0"/>
              <a:t> he had </a:t>
            </a:r>
            <a:r>
              <a:rPr lang="nl-NL" dirty="0" err="1" smtClean="0"/>
              <a:t>previously</a:t>
            </a:r>
            <a:r>
              <a:rPr lang="nl-NL" dirty="0" smtClean="0"/>
              <a:t> </a:t>
            </a:r>
            <a:r>
              <a:rPr lang="nl-NL" dirty="0" err="1" smtClean="0"/>
              <a:t>updated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Cc was ‘</a:t>
            </a:r>
            <a:r>
              <a:rPr lang="nl-NL" dirty="0" err="1" smtClean="0"/>
              <a:t>Marshed</a:t>
            </a:r>
            <a:r>
              <a:rPr lang="nl-NL" dirty="0" smtClean="0"/>
              <a:t>’ </a:t>
            </a:r>
            <a:r>
              <a:rPr lang="nl-NL" dirty="0" err="1" smtClean="0"/>
              <a:t>again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Fdd2. I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realize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I </a:t>
            </a:r>
            <a:r>
              <a:rPr lang="nl-NL" dirty="0" err="1" smtClean="0"/>
              <a:t>supplied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list. I was </a:t>
            </a:r>
            <a:r>
              <a:rPr lang="nl-NL" dirty="0" err="1" smtClean="0"/>
              <a:t>told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he </a:t>
            </a:r>
            <a:r>
              <a:rPr lang="nl-NL" dirty="0" err="1" smtClean="0"/>
              <a:t>enjoyed</a:t>
            </a:r>
            <a:r>
              <a:rPr lang="nl-NL" dirty="0" smtClean="0"/>
              <a:t> 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Marshed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Joint Paper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As a follow-up, Dick </a:t>
            </a:r>
            <a:r>
              <a:rPr lang="nl-NL" dirty="0" err="1" smtClean="0"/>
              <a:t>asked</a:t>
            </a:r>
            <a:r>
              <a:rPr lang="nl-NL" dirty="0" smtClean="0"/>
              <a:t> 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send</a:t>
            </a:r>
            <a:r>
              <a:rPr lang="nl-NL" dirty="0" smtClean="0"/>
              <a:t> </a:t>
            </a:r>
            <a:r>
              <a:rPr lang="nl-NL" dirty="0" err="1" smtClean="0"/>
              <a:t>him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generated</a:t>
            </a:r>
            <a:r>
              <a:rPr lang="nl-NL" dirty="0" smtClean="0"/>
              <a:t> list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corrections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in C2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resulted</a:t>
            </a:r>
            <a:r>
              <a:rPr lang="nl-NL" dirty="0" smtClean="0"/>
              <a:t> in a </a:t>
            </a:r>
            <a:r>
              <a:rPr lang="nl-NL" dirty="0" err="1" smtClean="0"/>
              <a:t>one</a:t>
            </a:r>
            <a:r>
              <a:rPr lang="nl-NL" dirty="0" smtClean="0"/>
              <a:t> time long </a:t>
            </a:r>
            <a:r>
              <a:rPr lang="nl-NL" dirty="0" err="1" smtClean="0"/>
              <a:t>distance</a:t>
            </a:r>
            <a:r>
              <a:rPr lang="nl-NL" dirty="0" smtClean="0"/>
              <a:t> internet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paper:</a:t>
            </a:r>
          </a:p>
          <a:p>
            <a:r>
              <a:rPr lang="nl-NL" dirty="0" smtClean="0"/>
              <a:t>“</a:t>
            </a:r>
            <a:r>
              <a:rPr lang="nl-NL" i="1" dirty="0" err="1" smtClean="0"/>
              <a:t>Use</a:t>
            </a:r>
            <a:r>
              <a:rPr lang="nl-NL" i="1" dirty="0" smtClean="0"/>
              <a:t> of software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seach</a:t>
            </a:r>
            <a:r>
              <a:rPr lang="nl-NL" i="1" dirty="0" smtClean="0"/>
              <a:t> </a:t>
            </a:r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higher</a:t>
            </a:r>
            <a:r>
              <a:rPr lang="nl-NL" i="1" dirty="0" smtClean="0"/>
              <a:t> </a:t>
            </a:r>
            <a:r>
              <a:rPr lang="nl-NL" i="1" dirty="0" err="1" smtClean="0"/>
              <a:t>symmetry</a:t>
            </a:r>
            <a:r>
              <a:rPr lang="nl-NL" i="1" dirty="0" smtClean="0"/>
              <a:t>: </a:t>
            </a:r>
            <a:r>
              <a:rPr lang="nl-NL" i="1" dirty="0" err="1" smtClean="0"/>
              <a:t>space</a:t>
            </a:r>
            <a:r>
              <a:rPr lang="nl-NL" i="1" dirty="0" smtClean="0"/>
              <a:t> </a:t>
            </a:r>
            <a:r>
              <a:rPr lang="nl-NL" i="1" dirty="0" err="1" smtClean="0"/>
              <a:t>group</a:t>
            </a:r>
            <a:r>
              <a:rPr lang="nl-NL" i="1" dirty="0" smtClean="0"/>
              <a:t> C2</a:t>
            </a:r>
            <a:r>
              <a:rPr lang="nl-NL" dirty="0" smtClean="0"/>
              <a:t>”. Acta </a:t>
            </a:r>
            <a:r>
              <a:rPr lang="nl-NL" dirty="0" err="1" smtClean="0"/>
              <a:t>Cryst</a:t>
            </a:r>
            <a:r>
              <a:rPr lang="nl-NL" dirty="0" smtClean="0"/>
              <a:t>. (2001). B57, 800-805.</a:t>
            </a:r>
          </a:p>
          <a:p>
            <a:r>
              <a:rPr lang="nl-NL" dirty="0" smtClean="0"/>
              <a:t>It was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honor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enjoyable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ADDSYM runs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all</a:t>
            </a:r>
            <a:r>
              <a:rPr lang="nl-NL" dirty="0" smtClean="0">
                <a:solidFill>
                  <a:srgbClr val="FF0000"/>
                </a:solidFill>
              </a:rPr>
              <a:t> 2013-2017 CSD Entries: Is 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solved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48668" y="1807227"/>
            <a:ext cx="6057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rgbClr val="FF0000"/>
                </a:solidFill>
              </a:rPr>
              <a:t>Year</a:t>
            </a:r>
            <a:r>
              <a:rPr lang="nl-NL" sz="3200" dirty="0" smtClean="0">
                <a:solidFill>
                  <a:srgbClr val="FF0000"/>
                </a:solidFill>
              </a:rPr>
              <a:t>   #New ENTRIES   ‘HITS’</a:t>
            </a:r>
          </a:p>
          <a:p>
            <a:r>
              <a:rPr lang="nl-NL" sz="3200" dirty="0" smtClean="0"/>
              <a:t>2013           47233           797</a:t>
            </a:r>
          </a:p>
          <a:p>
            <a:r>
              <a:rPr lang="nl-NL" sz="3200" dirty="0" smtClean="0"/>
              <a:t>2014           49546           890</a:t>
            </a:r>
          </a:p>
          <a:p>
            <a:r>
              <a:rPr lang="nl-NL" sz="3200" dirty="0" smtClean="0"/>
              <a:t>2015           52652           860</a:t>
            </a:r>
          </a:p>
          <a:p>
            <a:r>
              <a:rPr lang="nl-NL" sz="3200" dirty="0" smtClean="0"/>
              <a:t>2016           54333           832</a:t>
            </a:r>
          </a:p>
          <a:p>
            <a:r>
              <a:rPr lang="nl-NL" sz="3200" dirty="0" smtClean="0"/>
              <a:t>2017           40496           618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54158" y="5116407"/>
            <a:ext cx="8932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‘HITS’ =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of entries </a:t>
            </a:r>
            <a:r>
              <a:rPr lang="nl-NL" sz="2800" dirty="0" err="1" smtClean="0"/>
              <a:t>satisfying</a:t>
            </a:r>
            <a:r>
              <a:rPr lang="nl-NL" sz="2800" dirty="0" smtClean="0"/>
              <a:t> default criteria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closer </a:t>
            </a:r>
            <a:r>
              <a:rPr lang="nl-NL" sz="2800" dirty="0" err="1" smtClean="0"/>
              <a:t>inspection</a:t>
            </a:r>
            <a:r>
              <a:rPr lang="nl-NL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ADDSYM Criteria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Default criteria are set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catch large </a:t>
            </a:r>
            <a:r>
              <a:rPr lang="nl-NL" dirty="0" err="1" smtClean="0"/>
              <a:t>outliers</a:t>
            </a:r>
            <a:r>
              <a:rPr lang="nl-NL" dirty="0" smtClean="0"/>
              <a:t> (in </a:t>
            </a:r>
            <a:r>
              <a:rPr lang="nl-NL" dirty="0" err="1" smtClean="0"/>
              <a:t>cell</a:t>
            </a:r>
            <a:r>
              <a:rPr lang="nl-NL" dirty="0" smtClean="0"/>
              <a:t> </a:t>
            </a:r>
            <a:r>
              <a:rPr lang="nl-NL" dirty="0" err="1" smtClean="0"/>
              <a:t>dimensions</a:t>
            </a:r>
            <a:r>
              <a:rPr lang="nl-NL" dirty="0" smtClean="0"/>
              <a:t> or </a:t>
            </a:r>
            <a:r>
              <a:rPr lang="nl-NL" dirty="0" err="1" smtClean="0"/>
              <a:t>near</a:t>
            </a:r>
            <a:r>
              <a:rPr lang="nl-NL" dirty="0" smtClean="0"/>
              <a:t> </a:t>
            </a:r>
            <a:r>
              <a:rPr lang="nl-NL" dirty="0" err="1" smtClean="0"/>
              <a:t>singular</a:t>
            </a:r>
            <a:r>
              <a:rPr lang="nl-NL" dirty="0" smtClean="0"/>
              <a:t> </a:t>
            </a:r>
            <a:r>
              <a:rPr lang="nl-NL" dirty="0" err="1" smtClean="0"/>
              <a:t>refinement</a:t>
            </a:r>
            <a:r>
              <a:rPr lang="nl-NL" dirty="0" smtClean="0"/>
              <a:t> parameters), pseudo-</a:t>
            </a:r>
            <a:r>
              <a:rPr lang="nl-NL" dirty="0" err="1" smtClean="0"/>
              <a:t>symmetry</a:t>
            </a:r>
            <a:r>
              <a:rPr lang="nl-NL" dirty="0" smtClean="0"/>
              <a:t>, </a:t>
            </a:r>
            <a:r>
              <a:rPr lang="nl-NL" dirty="0" err="1" smtClean="0"/>
              <a:t>incorrectly</a:t>
            </a:r>
            <a:r>
              <a:rPr lang="nl-NL" dirty="0" smtClean="0"/>
              <a:t> </a:t>
            </a:r>
            <a:r>
              <a:rPr lang="nl-NL" dirty="0" err="1" smtClean="0"/>
              <a:t>assigned</a:t>
            </a:r>
            <a:r>
              <a:rPr lang="nl-NL" dirty="0" smtClean="0"/>
              <a:t> </a:t>
            </a:r>
            <a:r>
              <a:rPr lang="nl-NL" dirty="0" err="1" smtClean="0"/>
              <a:t>atom</a:t>
            </a:r>
            <a:r>
              <a:rPr lang="nl-NL" dirty="0" smtClean="0"/>
              <a:t> types etc. </a:t>
            </a:r>
          </a:p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cases of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investigated</a:t>
            </a:r>
            <a:r>
              <a:rPr lang="nl-NL" dirty="0" smtClean="0"/>
              <a:t>, </a:t>
            </a:r>
            <a:r>
              <a:rPr lang="nl-NL" dirty="0" err="1" smtClean="0"/>
              <a:t>acted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, </a:t>
            </a:r>
            <a:r>
              <a:rPr lang="nl-NL" dirty="0" err="1" smtClean="0"/>
              <a:t>reported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discussed</a:t>
            </a:r>
            <a:r>
              <a:rPr lang="nl-NL" dirty="0" smtClean="0"/>
              <a:t> in a </a:t>
            </a:r>
            <a:r>
              <a:rPr lang="nl-NL" dirty="0" err="1" smtClean="0"/>
              <a:t>structure</a:t>
            </a:r>
            <a:r>
              <a:rPr lang="nl-NL" dirty="0" smtClean="0"/>
              <a:t> report.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Next: </a:t>
            </a:r>
            <a:r>
              <a:rPr lang="nl-NL" dirty="0" err="1" smtClean="0">
                <a:solidFill>
                  <a:srgbClr val="FF0000"/>
                </a:solidFill>
              </a:rPr>
              <a:t>subset</a:t>
            </a:r>
            <a:r>
              <a:rPr lang="nl-NL" dirty="0" smtClean="0">
                <a:solidFill>
                  <a:srgbClr val="FF0000"/>
                </a:solidFill>
              </a:rPr>
              <a:t>  of hits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2017 as </a:t>
            </a:r>
            <a:r>
              <a:rPr lang="nl-NL" dirty="0" err="1" smtClean="0">
                <a:solidFill>
                  <a:srgbClr val="FF0000"/>
                </a:solidFill>
              </a:rPr>
              <a:t>illustration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c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323098"/>
            <a:ext cx="8334375" cy="641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20532" y="4070916"/>
            <a:ext cx="26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083180" y="151466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1"/>
            <a:ext cx="9144000" cy="68162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5655" y="561706"/>
            <a:ext cx="424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Chem</a:t>
            </a:r>
            <a:r>
              <a:rPr lang="nl-NL" sz="2400" b="1" dirty="0" smtClean="0">
                <a:solidFill>
                  <a:srgbClr val="FF0000"/>
                </a:solidFill>
              </a:rPr>
              <a:t>. </a:t>
            </a:r>
            <a:r>
              <a:rPr lang="nl-NL" sz="2400" b="1" dirty="0" err="1" smtClean="0">
                <a:solidFill>
                  <a:srgbClr val="FF0000"/>
                </a:solidFill>
              </a:rPr>
              <a:t>Eur.J</a:t>
            </a:r>
            <a:r>
              <a:rPr lang="nl-NL" sz="2400" b="1" dirty="0" smtClean="0">
                <a:solidFill>
                  <a:srgbClr val="FF0000"/>
                </a:solidFill>
              </a:rPr>
              <a:t>. (2017) 23, 11611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 smtClean="0">
                <a:solidFill>
                  <a:srgbClr val="FF0000"/>
                </a:solidFill>
              </a:rPr>
              <a:t>Period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before</a:t>
            </a:r>
            <a:r>
              <a:rPr lang="nl-NL" dirty="0" smtClean="0">
                <a:solidFill>
                  <a:srgbClr val="FF0000"/>
                </a:solidFill>
              </a:rPr>
              <a:t> 1979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 significant </a:t>
            </a:r>
            <a:r>
              <a:rPr lang="nl-NL" dirty="0" err="1" smtClean="0"/>
              <a:t>number</a:t>
            </a:r>
            <a:r>
              <a:rPr lang="nl-NL" dirty="0" smtClean="0"/>
              <a:t> of relevant </a:t>
            </a:r>
            <a:r>
              <a:rPr lang="nl-NL" dirty="0" err="1" smtClean="0"/>
              <a:t>and</a:t>
            </a:r>
            <a:r>
              <a:rPr lang="nl-NL" dirty="0" smtClean="0"/>
              <a:t> well </a:t>
            </a:r>
            <a:r>
              <a:rPr lang="nl-NL" dirty="0" err="1" smtClean="0"/>
              <a:t>cited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in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as Cytosine (1964), Glycine (1966), </a:t>
            </a:r>
            <a:r>
              <a:rPr lang="nl-NL" dirty="0" smtClean="0"/>
              <a:t>L-Alanine </a:t>
            </a:r>
            <a:r>
              <a:rPr lang="nl-NL" dirty="0" smtClean="0"/>
              <a:t>(1966).</a:t>
            </a:r>
          </a:p>
          <a:p>
            <a:r>
              <a:rPr lang="nl-NL" dirty="0" err="1" smtClean="0"/>
              <a:t>Several</a:t>
            </a:r>
            <a:r>
              <a:rPr lang="nl-NL" dirty="0" smtClean="0"/>
              <a:t> </a:t>
            </a:r>
            <a:r>
              <a:rPr lang="nl-NL" dirty="0" err="1" smtClean="0"/>
              <a:t>hundred</a:t>
            </a:r>
            <a:r>
              <a:rPr lang="nl-NL" dirty="0" smtClean="0"/>
              <a:t> </a:t>
            </a:r>
            <a:r>
              <a:rPr lang="nl-NL" dirty="0" err="1" smtClean="0"/>
              <a:t>citations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smtClean="0"/>
              <a:t>single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smtClean="0"/>
              <a:t>report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uncommon</a:t>
            </a:r>
            <a:r>
              <a:rPr lang="nl-NL" dirty="0" smtClean="0"/>
              <a:t>. </a:t>
            </a:r>
          </a:p>
          <a:p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determination</a:t>
            </a:r>
            <a:r>
              <a:rPr lang="nl-NL" dirty="0" smtClean="0"/>
              <a:t> was </a:t>
            </a:r>
            <a:r>
              <a:rPr lang="nl-NL" dirty="0" err="1" smtClean="0"/>
              <a:t>still</a:t>
            </a:r>
            <a:r>
              <a:rPr lang="nl-NL" dirty="0" smtClean="0"/>
              <a:t> non-</a:t>
            </a:r>
            <a:r>
              <a:rPr lang="nl-NL" dirty="0" err="1" smtClean="0"/>
              <a:t>trivial</a:t>
            </a:r>
            <a:r>
              <a:rPr lang="nl-NL" dirty="0" smtClean="0"/>
              <a:t> (in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of </a:t>
            </a:r>
            <a:r>
              <a:rPr lang="nl-NL" dirty="0" err="1" smtClean="0"/>
              <a:t>organic</a:t>
            </a:r>
            <a:r>
              <a:rPr lang="nl-NL" dirty="0" smtClean="0"/>
              <a:t> </a:t>
            </a:r>
            <a:r>
              <a:rPr lang="nl-NL" dirty="0" err="1" smtClean="0"/>
              <a:t>compounds</a:t>
            </a:r>
            <a:r>
              <a:rPr lang="nl-NL" dirty="0" smtClean="0"/>
              <a:t>). [pre-MULTAN </a:t>
            </a:r>
            <a:r>
              <a:rPr lang="nl-NL" dirty="0" err="1" smtClean="0"/>
              <a:t>times</a:t>
            </a:r>
            <a:r>
              <a:rPr lang="nl-NL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r>
              <a:rPr lang="nl-NL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7546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36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99818" y="683816"/>
            <a:ext cx="672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Change of LAUE class:  Low </a:t>
            </a:r>
            <a:r>
              <a:rPr lang="nl-NL" dirty="0" err="1" smtClean="0"/>
              <a:t>to</a:t>
            </a:r>
            <a:r>
              <a:rPr lang="nl-NL" dirty="0" smtClean="0"/>
              <a:t> high </a:t>
            </a:r>
            <a:r>
              <a:rPr lang="nl-NL" dirty="0" err="1" smtClean="0"/>
              <a:t>trigonal</a:t>
            </a:r>
            <a:r>
              <a:rPr lang="nl-NL" smtClean="0"/>
              <a:t> -3 </a:t>
            </a:r>
            <a:r>
              <a:rPr lang="nl-NL" smtClean="0">
                <a:sym typeface="Wingdings"/>
              </a:rPr>
              <a:t> -3m1 ,</a:t>
            </a:r>
            <a:r>
              <a:rPr lang="nl-NL" smtClean="0"/>
              <a:t>   </a:t>
            </a:r>
            <a:r>
              <a:rPr lang="nl-NL" dirty="0" smtClean="0"/>
              <a:t>P-3 </a:t>
            </a:r>
            <a:r>
              <a:rPr lang="nl-NL" dirty="0" smtClean="0">
                <a:sym typeface="Wingdings"/>
              </a:rPr>
              <a:t> P-3c1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89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47542" y="413086"/>
            <a:ext cx="601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MAQHEU: </a:t>
            </a:r>
            <a:r>
              <a:rPr lang="nl-NL" sz="2800" dirty="0" err="1" smtClean="0"/>
              <a:t>J.Mol.Struc</a:t>
            </a:r>
            <a:r>
              <a:rPr lang="nl-NL" sz="2800" dirty="0" smtClean="0"/>
              <a:t>. (2017) 1142, 293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2004374" y="563021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 smtClean="0"/>
              <a:t>P-1</a:t>
            </a:r>
            <a:endParaRPr lang="nl-NL" dirty="0" smtClean="0"/>
          </a:p>
        </p:txBody>
      </p:sp>
      <p:pic>
        <p:nvPicPr>
          <p:cNvPr id="5" name="Afbeelding 4" descr="pic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8" y="1065390"/>
            <a:ext cx="8797824" cy="52912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44264" y="5907214"/>
            <a:ext cx="715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P-1, </a:t>
            </a:r>
            <a:r>
              <a:rPr lang="nl-NL" sz="2400" dirty="0" err="1" smtClean="0"/>
              <a:t>Z</a:t>
            </a:r>
            <a:r>
              <a:rPr lang="nl-NL" sz="2400" dirty="0" smtClean="0"/>
              <a:t>’ = 2, R=0.10,wR2=0.33,S=1.070,rho(max)=2.5eA-3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670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3824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2250" y="428386"/>
            <a:ext cx="993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Cell</a:t>
            </a:r>
            <a:r>
              <a:rPr lang="nl-NL" sz="2400" dirty="0" smtClean="0"/>
              <a:t> </a:t>
            </a:r>
            <a:r>
              <a:rPr lang="nl-NL" sz="2400" dirty="0" err="1" smtClean="0"/>
              <a:t>halved</a:t>
            </a:r>
            <a:r>
              <a:rPr lang="nl-NL" sz="2400" dirty="0" smtClean="0"/>
              <a:t>. </a:t>
            </a:r>
            <a:r>
              <a:rPr lang="nl-NL" sz="2400" dirty="0" err="1" smtClean="0"/>
              <a:t>Based</a:t>
            </a:r>
            <a:r>
              <a:rPr lang="nl-NL" sz="2400" dirty="0" smtClean="0"/>
              <a:t> on ADDSYM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supported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hkl,l</a:t>
            </a:r>
            <a:r>
              <a:rPr lang="nl-NL" sz="2400" dirty="0" smtClean="0"/>
              <a:t>=2n:1 </a:t>
            </a:r>
            <a:r>
              <a:rPr lang="nl-NL" sz="2400" dirty="0" err="1" smtClean="0"/>
              <a:t>very</a:t>
            </a:r>
            <a:r>
              <a:rPr lang="nl-NL" sz="2400" dirty="0" smtClean="0"/>
              <a:t> </a:t>
            </a:r>
            <a:r>
              <a:rPr lang="nl-NL" sz="2400" dirty="0" err="1" smtClean="0"/>
              <a:t>weak</a:t>
            </a:r>
            <a:endParaRPr lang="nl-NL" sz="2400" dirty="0" smtClean="0"/>
          </a:p>
          <a:p>
            <a:r>
              <a:rPr lang="nl-NL" sz="2400" dirty="0" smtClean="0"/>
              <a:t>P-1, R = 0.10, wR2 = 0.27, S = 1.12, </a:t>
            </a:r>
            <a:r>
              <a:rPr lang="nl-NL" sz="2400" dirty="0" err="1" smtClean="0"/>
              <a:t>rho</a:t>
            </a:r>
            <a:r>
              <a:rPr lang="nl-NL" sz="2400" dirty="0" smtClean="0"/>
              <a:t>(max) = 2.5 e/A</a:t>
            </a:r>
            <a:r>
              <a:rPr lang="nl-NL" sz="2400" baseline="30000" dirty="0" smtClean="0"/>
              <a:t>3</a:t>
            </a:r>
            <a:endParaRPr lang="nl-NL" sz="2400" baseline="30000" dirty="0"/>
          </a:p>
        </p:txBody>
      </p:sp>
      <p:sp>
        <p:nvSpPr>
          <p:cNvPr id="4" name="Tekstvak 3"/>
          <p:cNvSpPr txBox="1"/>
          <p:nvPr/>
        </p:nvSpPr>
        <p:spPr>
          <a:xfrm>
            <a:off x="1444625" y="5413375"/>
            <a:ext cx="7350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Strange</a:t>
            </a:r>
            <a:r>
              <a:rPr lang="nl-NL" sz="2800" dirty="0" smtClean="0"/>
              <a:t> </a:t>
            </a:r>
            <a:r>
              <a:rPr lang="nl-NL" sz="2800" dirty="0" err="1" smtClean="0"/>
              <a:t>residual</a:t>
            </a:r>
            <a:r>
              <a:rPr lang="nl-NL" sz="2800" dirty="0" smtClean="0"/>
              <a:t> </a:t>
            </a:r>
            <a:r>
              <a:rPr lang="nl-NL" sz="2800" dirty="0" err="1" smtClean="0"/>
              <a:t>density</a:t>
            </a:r>
            <a:r>
              <a:rPr lang="nl-NL" sz="2800" dirty="0" smtClean="0"/>
              <a:t> </a:t>
            </a:r>
            <a:r>
              <a:rPr lang="nl-NL" sz="2800" dirty="0" err="1" smtClean="0"/>
              <a:t>between</a:t>
            </a:r>
            <a:r>
              <a:rPr lang="nl-NL" sz="2800" dirty="0" smtClean="0"/>
              <a:t> </a:t>
            </a:r>
            <a:r>
              <a:rPr lang="nl-NL" sz="2800" dirty="0" err="1" smtClean="0"/>
              <a:t>molecules</a:t>
            </a:r>
            <a:r>
              <a:rPr lang="nl-NL" sz="2800" dirty="0" smtClean="0"/>
              <a:t> in </a:t>
            </a:r>
          </a:p>
          <a:p>
            <a:r>
              <a:rPr lang="nl-NL" sz="2800" dirty="0" smtClean="0"/>
              <a:t>The a-</a:t>
            </a:r>
            <a:r>
              <a:rPr lang="nl-NL" sz="2800" dirty="0" err="1" smtClean="0"/>
              <a:t>axis</a:t>
            </a:r>
            <a:r>
              <a:rPr lang="nl-NL" sz="2800" dirty="0" smtClean="0"/>
              <a:t> </a:t>
            </a:r>
            <a:r>
              <a:rPr lang="nl-NL" sz="2800" dirty="0" err="1" smtClean="0"/>
              <a:t>diection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742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-30598"/>
            <a:ext cx="889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Residual Problems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Chemists Perception: </a:t>
            </a:r>
            <a:r>
              <a:rPr lang="en-US" sz="2800" dirty="0">
                <a:solidFill>
                  <a:srgbClr val="FF0066"/>
                </a:solidFill>
              </a:rPr>
              <a:t>Space Group Terror</a:t>
            </a:r>
            <a:r>
              <a:rPr lang="en-US" sz="2800" dirty="0"/>
              <a:t> ….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Crystallographic data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hidden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in </a:t>
            </a:r>
            <a:r>
              <a:rPr lang="en-US" sz="2800" dirty="0" err="1"/>
              <a:t>suppl.mat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and not readily available for the referee.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Pseudo-symmetry: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 - chiral molecules with Z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=2,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- Angle close to 90 degrees but not exactly.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e.g.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Orthorhombic with 90 90 </a:t>
            </a:r>
            <a:r>
              <a:rPr lang="en-US" sz="2800" dirty="0">
                <a:solidFill>
                  <a:srgbClr val="FF0066"/>
                </a:solidFill>
              </a:rPr>
              <a:t>89.50(1)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/>
              <a:t>No observed structure factors etc. available for detailed analysis. 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dirty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67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too</a:t>
            </a:r>
            <a:r>
              <a:rPr lang="nl-NL" dirty="0" smtClean="0">
                <a:solidFill>
                  <a:srgbClr val="FF0000"/>
                </a:solidFill>
              </a:rPr>
              <a:t> High </a:t>
            </a:r>
            <a:r>
              <a:rPr lang="nl-NL" dirty="0" err="1" smtClean="0">
                <a:solidFill>
                  <a:srgbClr val="FF0000"/>
                </a:solidFill>
              </a:rPr>
              <a:t>Symmetr</a:t>
            </a:r>
            <a:r>
              <a:rPr lang="nl-NL" dirty="0" err="1" smtClean="0"/>
              <a:t>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point detector data, </a:t>
            </a:r>
            <a:r>
              <a:rPr lang="nl-NL" dirty="0" err="1" smtClean="0"/>
              <a:t>it</a:t>
            </a:r>
            <a:r>
              <a:rPr lang="nl-NL" dirty="0" smtClean="0"/>
              <a:t> was easy </a:t>
            </a:r>
            <a:r>
              <a:rPr lang="nl-NL" dirty="0" err="1" smtClean="0"/>
              <a:t>to</a:t>
            </a:r>
            <a:r>
              <a:rPr lang="nl-NL" dirty="0" smtClean="0"/>
              <a:t> miss </a:t>
            </a:r>
            <a:r>
              <a:rPr lang="nl-NL" dirty="0" err="1" smtClean="0"/>
              <a:t>weak</a:t>
            </a:r>
            <a:r>
              <a:rPr lang="nl-NL" dirty="0" smtClean="0"/>
              <a:t> </a:t>
            </a:r>
            <a:r>
              <a:rPr lang="nl-NL" dirty="0" err="1" smtClean="0"/>
              <a:t>diffraction</a:t>
            </a:r>
            <a:r>
              <a:rPr lang="nl-NL" dirty="0" smtClean="0"/>
              <a:t> spots, </a:t>
            </a:r>
            <a:r>
              <a:rPr lang="nl-NL" dirty="0" err="1" smtClean="0"/>
              <a:t>resulting</a:t>
            </a:r>
            <a:r>
              <a:rPr lang="nl-NL" dirty="0" smtClean="0"/>
              <a:t> in </a:t>
            </a:r>
            <a:r>
              <a:rPr lang="nl-NL" dirty="0" err="1" smtClean="0"/>
              <a:t>artificial</a:t>
            </a:r>
            <a:r>
              <a:rPr lang="nl-NL" dirty="0" smtClean="0"/>
              <a:t> disorder (i.e. </a:t>
            </a:r>
            <a:r>
              <a:rPr lang="nl-NL" dirty="0" err="1" smtClean="0"/>
              <a:t>Averaged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r>
              <a:rPr lang="nl-NL" dirty="0" smtClean="0"/>
              <a:t>)</a:t>
            </a:r>
          </a:p>
          <a:p>
            <a:r>
              <a:rPr lang="nl-NL" dirty="0" smtClean="0"/>
              <a:t>Pseudo-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 in </a:t>
            </a:r>
            <a:r>
              <a:rPr lang="nl-NL" dirty="0" err="1" smtClean="0"/>
              <a:t>too</a:t>
            </a:r>
            <a:r>
              <a:rPr lang="nl-NL" dirty="0" smtClean="0"/>
              <a:t> high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artificial</a:t>
            </a:r>
            <a:r>
              <a:rPr lang="nl-NL" dirty="0" smtClean="0"/>
              <a:t> disorder.</a:t>
            </a:r>
          </a:p>
          <a:p>
            <a:r>
              <a:rPr lang="nl-NL" dirty="0" err="1" smtClean="0"/>
              <a:t>Twinning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smtClean="0"/>
              <a:t>issues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Some</a:t>
            </a:r>
            <a:r>
              <a:rPr lang="nl-NL" dirty="0" smtClean="0">
                <a:solidFill>
                  <a:srgbClr val="FF0000"/>
                </a:solidFill>
              </a:rPr>
              <a:t> pseudo-</a:t>
            </a:r>
            <a:r>
              <a:rPr lang="nl-NL" dirty="0" err="1" smtClean="0">
                <a:solidFill>
                  <a:srgbClr val="FF0000"/>
                </a:solidFill>
              </a:rPr>
              <a:t>symmetry</a:t>
            </a:r>
            <a:r>
              <a:rPr lang="nl-NL" dirty="0" smtClean="0">
                <a:solidFill>
                  <a:srgbClr val="FF0000"/>
                </a:solidFill>
              </a:rPr>
              <a:t> cases next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6082" name="Picture 3" descr="C:\Documents and Settings\spea\My Documents\My Pictures\x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09588"/>
            <a:ext cx="7534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7400" y="9906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Pseudo Symmetry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ADDSYM Analysis of Co-Crystal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7106" name="Picture 3" descr="C:\Documents and Settings\spea\My Documents\My Pictures\x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109709" cy="523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P1 to P-1 average ‘structure’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8130" name="Picture 3" descr="C:\Documents and Settings\spea\My Documents\My Pictures\xx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64" y="1417638"/>
            <a:ext cx="7037461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spea\My Documents\My Pictures\xx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3908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 </a:t>
            </a:r>
            <a:r>
              <a:rPr lang="nl-NL" dirty="0" err="1" smtClean="0">
                <a:solidFill>
                  <a:srgbClr val="FF0000"/>
                </a:solidFill>
              </a:rPr>
              <a:t>Structure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Master </a:t>
            </a:r>
            <a:r>
              <a:rPr lang="nl-NL" dirty="0" smtClean="0">
                <a:solidFill>
                  <a:srgbClr val="FF0000"/>
                </a:solidFill>
              </a:rPr>
              <a:t>Piece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 smtClean="0"/>
              <a:t>A master piece was the </a:t>
            </a:r>
            <a:r>
              <a:rPr lang="nl-NL" sz="3600" dirty="0" err="1" smtClean="0"/>
              <a:t>structure</a:t>
            </a:r>
            <a:r>
              <a:rPr lang="nl-NL" sz="3600" dirty="0" smtClean="0"/>
              <a:t> </a:t>
            </a:r>
            <a:r>
              <a:rPr lang="nl-NL" sz="3600" dirty="0" err="1" smtClean="0"/>
              <a:t>determination</a:t>
            </a:r>
            <a:r>
              <a:rPr lang="nl-NL" sz="3600" dirty="0" smtClean="0"/>
              <a:t> of </a:t>
            </a:r>
            <a:r>
              <a:rPr lang="nl-NL" sz="3600" dirty="0" err="1" smtClean="0"/>
              <a:t>trimesic</a:t>
            </a:r>
            <a:r>
              <a:rPr lang="nl-NL" sz="3600" dirty="0" smtClean="0"/>
              <a:t> acid, C</a:t>
            </a:r>
            <a:r>
              <a:rPr lang="nl-NL" sz="3600" baseline="-25000" dirty="0" smtClean="0"/>
              <a:t>9</a:t>
            </a:r>
            <a:r>
              <a:rPr lang="nl-NL" sz="3600" dirty="0" smtClean="0"/>
              <a:t>H</a:t>
            </a:r>
            <a:r>
              <a:rPr lang="nl-NL" sz="3600" baseline="-25000" dirty="0" smtClean="0"/>
              <a:t>6</a:t>
            </a:r>
            <a:r>
              <a:rPr lang="nl-NL" sz="3600" dirty="0" smtClean="0"/>
              <a:t>O</a:t>
            </a:r>
            <a:r>
              <a:rPr lang="nl-NL" sz="3600" baseline="-25000" dirty="0" smtClean="0"/>
              <a:t>6</a:t>
            </a:r>
            <a:r>
              <a:rPr lang="nl-NL" sz="3600" dirty="0" smtClean="0"/>
              <a:t>, </a:t>
            </a:r>
            <a:r>
              <a:rPr lang="nl-NL" sz="3600" dirty="0" err="1" smtClean="0"/>
              <a:t>with</a:t>
            </a:r>
            <a:r>
              <a:rPr lang="nl-NL" sz="3600" dirty="0" smtClean="0"/>
              <a:t> </a:t>
            </a:r>
            <a:r>
              <a:rPr lang="nl-NL" sz="3600" dirty="0" err="1" smtClean="0">
                <a:solidFill>
                  <a:srgbClr val="FF0000"/>
                </a:solidFill>
              </a:rPr>
              <a:t>Z</a:t>
            </a:r>
            <a:r>
              <a:rPr lang="nl-NL" sz="3600" dirty="0" smtClean="0">
                <a:solidFill>
                  <a:srgbClr val="FF0000"/>
                </a:solidFill>
              </a:rPr>
              <a:t>’ = 6 </a:t>
            </a:r>
            <a:r>
              <a:rPr lang="nl-NL" sz="3600" dirty="0" smtClean="0"/>
              <a:t>in C2/c, </a:t>
            </a:r>
            <a:r>
              <a:rPr lang="nl-NL" sz="3600" dirty="0" err="1" smtClean="0"/>
              <a:t>together</a:t>
            </a:r>
            <a:r>
              <a:rPr lang="nl-NL" sz="3600" dirty="0" smtClean="0"/>
              <a:t> </a:t>
            </a:r>
            <a:r>
              <a:rPr lang="nl-NL" sz="3600" dirty="0" err="1" smtClean="0"/>
              <a:t>with</a:t>
            </a:r>
            <a:r>
              <a:rPr lang="nl-NL" sz="3600" dirty="0" smtClean="0"/>
              <a:t> David. J. </a:t>
            </a:r>
            <a:r>
              <a:rPr lang="nl-NL" sz="3600" dirty="0" err="1" smtClean="0"/>
              <a:t>Duchamp</a:t>
            </a:r>
            <a:r>
              <a:rPr lang="nl-NL" sz="3600" dirty="0"/>
              <a:t>. (Acta </a:t>
            </a:r>
            <a:r>
              <a:rPr lang="nl-NL" sz="3600" dirty="0" err="1"/>
              <a:t>Cryst</a:t>
            </a:r>
            <a:r>
              <a:rPr lang="nl-NL" sz="3600" dirty="0"/>
              <a:t>. (1969), B25, 5-8</a:t>
            </a:r>
            <a:r>
              <a:rPr lang="nl-NL" sz="3600" dirty="0" smtClean="0"/>
              <a:t>).</a:t>
            </a:r>
          </a:p>
          <a:p>
            <a:r>
              <a:rPr lang="nl-NL" sz="3600" dirty="0" smtClean="0"/>
              <a:t>The </a:t>
            </a:r>
            <a:r>
              <a:rPr lang="nl-NL" sz="3600" dirty="0" err="1" smtClean="0"/>
              <a:t>stucture</a:t>
            </a:r>
            <a:r>
              <a:rPr lang="nl-NL" sz="3600" dirty="0" smtClean="0"/>
              <a:t> </a:t>
            </a:r>
            <a:r>
              <a:rPr lang="nl-NL" sz="3600" dirty="0" err="1" smtClean="0"/>
              <a:t>consists</a:t>
            </a:r>
            <a:r>
              <a:rPr lang="nl-NL" sz="3600" dirty="0" smtClean="0"/>
              <a:t> of </a:t>
            </a:r>
            <a:r>
              <a:rPr lang="nl-NL" sz="3600" dirty="0" err="1" smtClean="0"/>
              <a:t>heavily</a:t>
            </a:r>
            <a:r>
              <a:rPr lang="nl-NL" sz="3600" dirty="0" smtClean="0"/>
              <a:t> </a:t>
            </a:r>
            <a:r>
              <a:rPr lang="nl-NL" sz="3600" dirty="0" err="1" smtClean="0"/>
              <a:t>intertwined</a:t>
            </a:r>
            <a:r>
              <a:rPr lang="nl-NL" sz="3600" dirty="0" smtClean="0"/>
              <a:t> </a:t>
            </a:r>
            <a:r>
              <a:rPr lang="nl-NL" sz="3600" dirty="0" err="1" smtClean="0"/>
              <a:t>chickenwire</a:t>
            </a:r>
            <a:r>
              <a:rPr lang="nl-NL" sz="3600" dirty="0" smtClean="0"/>
              <a:t> </a:t>
            </a:r>
            <a:r>
              <a:rPr lang="nl-NL" sz="3600" dirty="0" err="1" smtClean="0"/>
              <a:t>hydrogen-</a:t>
            </a:r>
            <a:r>
              <a:rPr lang="nl-NL" sz="3600" dirty="0" err="1" smtClean="0"/>
              <a:t>bonded</a:t>
            </a:r>
            <a:r>
              <a:rPr lang="nl-NL" sz="3600" dirty="0" smtClean="0"/>
              <a:t> </a:t>
            </a:r>
            <a:r>
              <a:rPr lang="nl-NL" sz="3600" dirty="0" err="1" smtClean="0"/>
              <a:t>networks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158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7493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Comments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5712"/>
            <a:ext cx="8229600" cy="5802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Hydrogen atoms and </a:t>
            </a:r>
            <a:r>
              <a:rPr lang="en-US" dirty="0" smtClean="0"/>
              <a:t>disordered </a:t>
            </a:r>
            <a:r>
              <a:rPr lang="en-US" dirty="0"/>
              <a:t>atoms are not included in the </a:t>
            </a:r>
            <a:r>
              <a:rPr lang="en-US" dirty="0" smtClean="0"/>
              <a:t>ADDSYM analysis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Pseudo-symmetry can be both problematic and/or interesting (Inorganic Structures)</a:t>
            </a:r>
          </a:p>
          <a:p>
            <a:pPr>
              <a:defRPr/>
            </a:pPr>
            <a:r>
              <a:rPr lang="en-US" dirty="0" smtClean="0"/>
              <a:t>Missed symmetry claims should always be supported with the primary reflection data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In the past, those data were deposited (and some retyped in support of Dick’s early symmetry corrections).</a:t>
            </a:r>
          </a:p>
          <a:p>
            <a:pPr>
              <a:defRPr/>
            </a:pPr>
            <a:r>
              <a:rPr lang="en-US" dirty="0" smtClean="0"/>
              <a:t>Currently embedded in SHELXL </a:t>
            </a:r>
            <a:r>
              <a:rPr lang="en-US" dirty="0" err="1" smtClean="0"/>
              <a:t>cif’s</a:t>
            </a:r>
            <a:r>
              <a:rPr lang="en-US" dirty="0" smtClean="0"/>
              <a:t> (should not be deleted)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8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440" y="267224"/>
            <a:ext cx="7771680" cy="14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US" sz="3600" dirty="0" smtClean="0">
                <a:solidFill>
                  <a:srgbClr val="CC0000"/>
                </a:solidFill>
              </a:rPr>
              <a:t>Past Archival </a:t>
            </a:r>
            <a:r>
              <a:rPr lang="en-US" sz="3600" dirty="0">
                <a:solidFill>
                  <a:srgbClr val="CC0000"/>
                </a:solidFill>
              </a:rPr>
              <a:t>of Reflection Data in</a:t>
            </a:r>
            <a:br>
              <a:rPr lang="en-US" sz="3600" dirty="0">
                <a:solidFill>
                  <a:srgbClr val="CC0000"/>
                </a:solidFill>
              </a:rPr>
            </a:br>
            <a:r>
              <a:rPr lang="en-US" sz="3600" dirty="0">
                <a:solidFill>
                  <a:srgbClr val="CC0000"/>
                </a:solidFill>
              </a:rPr>
              <a:t>a Publication (</a:t>
            </a:r>
            <a:r>
              <a:rPr lang="en-US" sz="3600" dirty="0" err="1">
                <a:solidFill>
                  <a:srgbClr val="CC0000"/>
                </a:solidFill>
              </a:rPr>
              <a:t>Acta</a:t>
            </a:r>
            <a:r>
              <a:rPr lang="en-US" sz="3600" dirty="0">
                <a:solidFill>
                  <a:srgbClr val="CC0000"/>
                </a:solidFill>
              </a:rPr>
              <a:t> </a:t>
            </a:r>
            <a:r>
              <a:rPr lang="en-US" sz="3600" dirty="0" err="1">
                <a:solidFill>
                  <a:srgbClr val="CC0000"/>
                </a:solidFill>
              </a:rPr>
              <a:t>Cryst</a:t>
            </a:r>
            <a:r>
              <a:rPr lang="en-US" sz="3600" dirty="0">
                <a:solidFill>
                  <a:srgbClr val="CC0000"/>
                </a:solidFill>
              </a:rPr>
              <a:t>.)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1828992"/>
            <a:ext cx="7695360" cy="46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24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Software Availability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Software to check for missed/pseudo symmetry is now readily available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	e.g. </a:t>
            </a:r>
            <a:r>
              <a:rPr lang="en-US" dirty="0" err="1" smtClean="0">
                <a:solidFill>
                  <a:srgbClr val="FF0000"/>
                </a:solidFill>
              </a:rPr>
              <a:t>www.platonsoft.nl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platon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ADDSYM </a:t>
            </a:r>
            <a:r>
              <a:rPr lang="en-US" dirty="0" smtClean="0"/>
              <a:t>is included </a:t>
            </a:r>
            <a:r>
              <a:rPr lang="en-US" dirty="0"/>
              <a:t>in IUCR/CHECKCIF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Proposed higher symmetry should either be implemented or convincingly discussed as pseudo-symmetry in a structure report.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Years of </a:t>
            </a:r>
            <a:r>
              <a:rPr lang="en-US" dirty="0" err="1" smtClean="0">
                <a:solidFill>
                  <a:srgbClr val="FF0000"/>
                </a:solidFill>
                <a:cs typeface="+mj-cs"/>
              </a:rPr>
              <a:t>Marshing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Obvious Question</a:t>
            </a:r>
            <a:r>
              <a:rPr lang="en-US" dirty="0" smtClean="0">
                <a:cs typeface="+mn-cs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cs typeface="+mn-cs"/>
              </a:rPr>
              <a:t>    Is the Missed Symmetry Issue now Solved after 38 years ?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Answer</a:t>
            </a:r>
            <a:r>
              <a:rPr lang="en-US" dirty="0" smtClean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   -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Yes</a:t>
            </a:r>
            <a:r>
              <a:rPr lang="en-US" dirty="0" smtClean="0">
                <a:cs typeface="+mn-cs"/>
              </a:rPr>
              <a:t>: For Publications in the </a:t>
            </a:r>
            <a:r>
              <a:rPr lang="en-US" dirty="0" err="1" smtClean="0">
                <a:cs typeface="+mn-cs"/>
              </a:rPr>
              <a:t>IUCr</a:t>
            </a:r>
            <a:r>
              <a:rPr lang="en-US" dirty="0" smtClean="0">
                <a:cs typeface="+mn-cs"/>
              </a:rPr>
              <a:t>  Journals.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   - 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No</a:t>
            </a:r>
            <a:r>
              <a:rPr lang="en-US" dirty="0" smtClean="0">
                <a:cs typeface="+mn-cs"/>
              </a:rPr>
              <a:t>: For Publications in Chemical Journals.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It is amazing that, given the availability of tools like </a:t>
            </a:r>
            <a:r>
              <a:rPr lang="en-US" dirty="0" err="1" smtClean="0"/>
              <a:t>IUCr</a:t>
            </a:r>
            <a:r>
              <a:rPr lang="en-US" dirty="0" smtClean="0"/>
              <a:t>/</a:t>
            </a:r>
            <a:r>
              <a:rPr lang="en-US" dirty="0" err="1" smtClean="0"/>
              <a:t>checkCIF</a:t>
            </a:r>
            <a:r>
              <a:rPr lang="en-US" dirty="0" smtClean="0"/>
              <a:t>, the issue is </a:t>
            </a:r>
            <a:r>
              <a:rPr lang="en-US" dirty="0" smtClean="0"/>
              <a:t>still often ignored </a:t>
            </a:r>
            <a:r>
              <a:rPr lang="en-US" dirty="0" smtClean="0"/>
              <a:t>by authors, editors and referees 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6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4376"/>
            <a:ext cx="8229600" cy="1912436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Thanks</a:t>
            </a:r>
            <a:r>
              <a:rPr lang="nl-NL" dirty="0" smtClean="0">
                <a:solidFill>
                  <a:srgbClr val="FF0000"/>
                </a:solidFill>
              </a:rPr>
              <a:t> Dick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K</a:t>
            </a:r>
            <a:r>
              <a:rPr lang="nl-NL" dirty="0" err="1" smtClean="0">
                <a:solidFill>
                  <a:srgbClr val="FF0000"/>
                </a:solidFill>
              </a:rPr>
              <a:t>eeping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our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cience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to</a:t>
            </a:r>
            <a:r>
              <a:rPr lang="nl-NL" dirty="0" smtClean="0">
                <a:solidFill>
                  <a:srgbClr val="FF0000"/>
                </a:solidFill>
              </a:rPr>
              <a:t> Standards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listening</a:t>
            </a:r>
            <a:r>
              <a:rPr lang="nl-NL" dirty="0" smtClean="0">
                <a:solidFill>
                  <a:srgbClr val="FF0000"/>
                </a:solidFill>
              </a:rPr>
              <a:t> 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809" y="3090499"/>
            <a:ext cx="8441991" cy="3035664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http://www.cryst.chem.uu.nl/spek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http://www.platonsoft.nl/spek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Email: </a:t>
            </a:r>
            <a:r>
              <a:rPr lang="nl-NL" dirty="0" err="1" smtClean="0"/>
              <a:t>a.l.spek@uu.nl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4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6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83593"/>
            <a:ext cx="8229600" cy="425751"/>
          </a:xfrm>
        </p:spPr>
        <p:txBody>
          <a:bodyPr>
            <a:noAutofit/>
          </a:bodyPr>
          <a:lstStyle/>
          <a:p>
            <a:r>
              <a:rPr lang="nl-NL" sz="3200" dirty="0" err="1" smtClean="0">
                <a:solidFill>
                  <a:srgbClr val="FF0000"/>
                </a:solidFill>
              </a:rPr>
              <a:t>One</a:t>
            </a:r>
            <a:r>
              <a:rPr lang="nl-NL" sz="3200" dirty="0" smtClean="0">
                <a:solidFill>
                  <a:srgbClr val="FF0000"/>
                </a:solidFill>
              </a:rPr>
              <a:t> of the </a:t>
            </a:r>
            <a:r>
              <a:rPr lang="nl-NL" sz="3200" dirty="0" err="1" smtClean="0">
                <a:solidFill>
                  <a:srgbClr val="FF0000"/>
                </a:solidFill>
              </a:rPr>
              <a:t>intertwined</a:t>
            </a:r>
            <a:r>
              <a:rPr lang="nl-NL" sz="3200" dirty="0" smtClean="0">
                <a:solidFill>
                  <a:srgbClr val="FF0000"/>
                </a:solidFill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</a:rPr>
              <a:t>trimesic</a:t>
            </a:r>
            <a:r>
              <a:rPr lang="nl-NL" sz="3200" dirty="0" smtClean="0">
                <a:solidFill>
                  <a:srgbClr val="FF0000"/>
                </a:solidFill>
              </a:rPr>
              <a:t> acid nets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5" name="Afbeelding 4" descr="pic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6" y="781600"/>
            <a:ext cx="8488628" cy="60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 smtClean="0">
                <a:solidFill>
                  <a:srgbClr val="FF0000"/>
                </a:solidFill>
              </a:rPr>
              <a:t>period</a:t>
            </a:r>
            <a:r>
              <a:rPr lang="nl-NL" dirty="0" smtClean="0">
                <a:solidFill>
                  <a:srgbClr val="FF0000"/>
                </a:solidFill>
              </a:rPr>
              <a:t> 1979-2014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err="1" smtClean="0"/>
              <a:t>By</a:t>
            </a:r>
            <a:r>
              <a:rPr lang="nl-NL" dirty="0" smtClean="0"/>
              <a:t> 1979, </a:t>
            </a:r>
            <a:r>
              <a:rPr lang="nl-NL" dirty="0" err="1"/>
              <a:t>s</a:t>
            </a:r>
            <a:r>
              <a:rPr lang="nl-NL" dirty="0" err="1" smtClean="0"/>
              <a:t>tructure</a:t>
            </a:r>
            <a:r>
              <a:rPr lang="nl-NL" dirty="0" smtClean="0"/>
              <a:t> </a:t>
            </a:r>
            <a:r>
              <a:rPr lang="nl-NL" dirty="0" err="1" smtClean="0"/>
              <a:t>determination</a:t>
            </a:r>
            <a:r>
              <a:rPr lang="nl-NL" dirty="0" smtClean="0"/>
              <a:t> starts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routine. (Direct </a:t>
            </a:r>
            <a:r>
              <a:rPr lang="nl-NL" dirty="0" err="1" smtClean="0"/>
              <a:t>Methods</a:t>
            </a:r>
            <a:r>
              <a:rPr lang="nl-NL" dirty="0" smtClean="0"/>
              <a:t>)</a:t>
            </a:r>
            <a:r>
              <a:rPr lang="nl-NL" dirty="0" smtClean="0"/>
              <a:t>. </a:t>
            </a:r>
          </a:p>
          <a:p>
            <a:r>
              <a:rPr lang="nl-NL" dirty="0" err="1" smtClean="0"/>
              <a:t>Erroneous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,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inexperience</a:t>
            </a:r>
            <a:r>
              <a:rPr lang="nl-NL" dirty="0" smtClean="0"/>
              <a:t>,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appear</a:t>
            </a:r>
            <a:r>
              <a:rPr lang="nl-NL" dirty="0" smtClean="0"/>
              <a:t>, in </a:t>
            </a:r>
            <a:r>
              <a:rPr lang="nl-NL" dirty="0" err="1" smtClean="0"/>
              <a:t>particular</a:t>
            </a:r>
            <a:r>
              <a:rPr lang="nl-NL" dirty="0" smtClean="0"/>
              <a:t> in non-</a:t>
            </a:r>
            <a:r>
              <a:rPr lang="nl-NL" dirty="0" err="1" smtClean="0"/>
              <a:t>crystallographic</a:t>
            </a:r>
            <a:r>
              <a:rPr lang="nl-NL" dirty="0" smtClean="0"/>
              <a:t> </a:t>
            </a:r>
            <a:r>
              <a:rPr lang="nl-NL" dirty="0" err="1" smtClean="0"/>
              <a:t>Journals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</a:t>
            </a:r>
            <a:r>
              <a:rPr lang="nl-NL" dirty="0"/>
              <a:t> </a:t>
            </a:r>
            <a:r>
              <a:rPr lang="nl-NL" dirty="0" smtClean="0"/>
              <a:t>1979 ‘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’ paper was the first </a:t>
            </a:r>
            <a:r>
              <a:rPr lang="nl-NL" dirty="0" smtClean="0"/>
              <a:t>in</a:t>
            </a:r>
            <a:r>
              <a:rPr lang="nl-NL" dirty="0" smtClean="0"/>
              <a:t> </a:t>
            </a:r>
            <a:r>
              <a:rPr lang="nl-NL" dirty="0" smtClean="0"/>
              <a:t>a series of </a:t>
            </a:r>
            <a:r>
              <a:rPr lang="nl-NL" dirty="0" err="1" smtClean="0"/>
              <a:t>similar</a:t>
            </a:r>
            <a:r>
              <a:rPr lang="nl-NL" dirty="0" smtClean="0"/>
              <a:t> papers, </a:t>
            </a:r>
            <a:r>
              <a:rPr lang="nl-NL" dirty="0" err="1" smtClean="0"/>
              <a:t>often</a:t>
            </a:r>
            <a:r>
              <a:rPr lang="nl-NL" dirty="0" smtClean="0"/>
              <a:t> in </a:t>
            </a:r>
            <a:r>
              <a:rPr lang="nl-NL" dirty="0" err="1" smtClean="0"/>
              <a:t>collaboration</a:t>
            </a:r>
            <a:r>
              <a:rPr lang="nl-NL" dirty="0" smtClean="0"/>
              <a:t> 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‘</a:t>
            </a:r>
            <a:r>
              <a:rPr lang="nl-NL" dirty="0" err="1" smtClean="0"/>
              <a:t>older</a:t>
            </a:r>
            <a:r>
              <a:rPr lang="nl-NL" dirty="0" smtClean="0"/>
              <a:t>’ </a:t>
            </a:r>
            <a:r>
              <a:rPr lang="nl-NL" dirty="0" err="1" smtClean="0"/>
              <a:t>scientists</a:t>
            </a:r>
            <a:r>
              <a:rPr lang="nl-NL" dirty="0" smtClean="0"/>
              <a:t>.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authors</a:t>
            </a:r>
            <a:r>
              <a:rPr lang="nl-NL" dirty="0" smtClean="0"/>
              <a:t> </a:t>
            </a:r>
            <a:r>
              <a:rPr lang="nl-NL" dirty="0" err="1" smtClean="0"/>
              <a:t>picked</a:t>
            </a:r>
            <a:r>
              <a:rPr lang="nl-NL" dirty="0" smtClean="0"/>
              <a:t> up the </a:t>
            </a:r>
            <a:r>
              <a:rPr lang="nl-NL" dirty="0" err="1" smtClean="0"/>
              <a:t>same</a:t>
            </a:r>
            <a:r>
              <a:rPr lang="nl-NL" dirty="0" smtClean="0"/>
              <a:t> subject as well.</a:t>
            </a:r>
          </a:p>
        </p:txBody>
      </p:sp>
    </p:spTree>
    <p:extLst>
      <p:ext uri="{BB962C8B-B14F-4D97-AF65-F5344CB8AC3E}">
        <p14:creationId xmlns:p14="http://schemas.microsoft.com/office/powerpoint/2010/main" val="188159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Missed Symmetry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Correct space group assignment to a crystal structure is not always </a:t>
            </a:r>
            <a:r>
              <a:rPr lang="en-US" dirty="0" smtClean="0"/>
              <a:t>trivial (in particular </a:t>
            </a:r>
            <a:r>
              <a:rPr lang="en-US" dirty="0" smtClean="0"/>
              <a:t>concerning </a:t>
            </a:r>
            <a:r>
              <a:rPr lang="en-US" dirty="0" smtClean="0"/>
              <a:t>the </a:t>
            </a:r>
            <a:r>
              <a:rPr lang="en-US" dirty="0" err="1" smtClean="0"/>
              <a:t>centro</a:t>
            </a:r>
            <a:r>
              <a:rPr lang="en-US" dirty="0" smtClean="0"/>
              <a:t>/non-</a:t>
            </a:r>
            <a:r>
              <a:rPr lang="en-US" dirty="0" err="1" smtClean="0"/>
              <a:t>centro</a:t>
            </a:r>
            <a:r>
              <a:rPr lang="en-US" dirty="0" smtClean="0"/>
              <a:t> choice case).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As a result, many </a:t>
            </a:r>
            <a:r>
              <a:rPr lang="en-US" dirty="0" smtClean="0"/>
              <a:t>(still uncorrected</a:t>
            </a:r>
            <a:r>
              <a:rPr lang="en-US" dirty="0"/>
              <a:t>) errors </a:t>
            </a:r>
            <a:r>
              <a:rPr lang="en-US" dirty="0" smtClean="0"/>
              <a:t>can </a:t>
            </a:r>
            <a:r>
              <a:rPr lang="en-US" dirty="0"/>
              <a:t>be found in the literature and databases.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Some errors are </a:t>
            </a:r>
            <a:r>
              <a:rPr lang="en-US" dirty="0" smtClean="0"/>
              <a:t>harmful, </a:t>
            </a:r>
            <a:r>
              <a:rPr lang="en-US" dirty="0"/>
              <a:t>others are of a more esthetic nature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Pseudo-symmetry, disorder, poor data and twinning may confuse the issue.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How Large is 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An </a:t>
            </a:r>
            <a:r>
              <a:rPr lang="nl-NL" dirty="0" err="1" smtClean="0"/>
              <a:t>under</a:t>
            </a:r>
            <a:r>
              <a:rPr lang="nl-NL" dirty="0" err="1"/>
              <a:t>-</a:t>
            </a:r>
            <a:r>
              <a:rPr lang="nl-NL" dirty="0" err="1" smtClean="0"/>
              <a:t>bound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gleaned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searchable</a:t>
            </a:r>
            <a:r>
              <a:rPr lang="nl-NL" dirty="0" smtClean="0"/>
              <a:t> information </a:t>
            </a:r>
            <a:r>
              <a:rPr lang="nl-NL" dirty="0" err="1" smtClean="0"/>
              <a:t>available</a:t>
            </a:r>
            <a:r>
              <a:rPr lang="nl-NL" dirty="0" smtClean="0"/>
              <a:t> in the CSD</a:t>
            </a:r>
          </a:p>
          <a:p>
            <a:r>
              <a:rPr lang="nl-NL" dirty="0" err="1" smtClean="0"/>
              <a:t>Searching</a:t>
            </a:r>
            <a:r>
              <a:rPr lang="nl-NL" dirty="0" smtClean="0"/>
              <a:t> the CSD </a:t>
            </a:r>
            <a:r>
              <a:rPr lang="nl-NL" dirty="0" err="1" smtClean="0"/>
              <a:t>for</a:t>
            </a:r>
            <a:r>
              <a:rPr lang="nl-NL" dirty="0" smtClean="0"/>
              <a:t> the tekst ‘REINT_OF’, </a:t>
            </a:r>
            <a:r>
              <a:rPr lang="nl-NL" dirty="0" err="1" smtClean="0"/>
              <a:t>that</a:t>
            </a:r>
            <a:r>
              <a:rPr lang="nl-NL" dirty="0" smtClean="0"/>
              <a:t> stands </a:t>
            </a:r>
            <a:r>
              <a:rPr lang="nl-NL" dirty="0" err="1" smtClean="0"/>
              <a:t>for</a:t>
            </a:r>
            <a:r>
              <a:rPr lang="nl-NL" dirty="0" smtClean="0"/>
              <a:t> ‘</a:t>
            </a:r>
            <a:r>
              <a:rPr lang="nl-NL" dirty="0" err="1" smtClean="0"/>
              <a:t>reinterpretation</a:t>
            </a:r>
            <a:r>
              <a:rPr lang="nl-NL" dirty="0" smtClean="0"/>
              <a:t>’,  </a:t>
            </a:r>
            <a:r>
              <a:rPr lang="nl-NL" dirty="0" err="1" smtClean="0"/>
              <a:t>reports</a:t>
            </a:r>
            <a:r>
              <a:rPr lang="nl-NL" dirty="0" smtClean="0"/>
              <a:t> 1800 entries (89 </a:t>
            </a:r>
            <a:r>
              <a:rPr lang="nl-NL" dirty="0" err="1" smtClean="0"/>
              <a:t>between</a:t>
            </a:r>
            <a:r>
              <a:rPr lang="nl-NL" dirty="0" smtClean="0"/>
              <a:t> 2013-2017)</a:t>
            </a:r>
          </a:p>
          <a:p>
            <a:r>
              <a:rPr lang="nl-NL" dirty="0" smtClean="0"/>
              <a:t>1061 of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smtClean="0"/>
              <a:t>of the </a:t>
            </a:r>
            <a:r>
              <a:rPr lang="nl-NL" dirty="0" err="1" smtClean="0"/>
              <a:t>indicated</a:t>
            </a:r>
            <a:r>
              <a:rPr lang="nl-NL" dirty="0" smtClean="0"/>
              <a:t> re</a:t>
            </a:r>
            <a:r>
              <a:rPr lang="nl-NL" dirty="0" smtClean="0"/>
              <a:t>-</a:t>
            </a:r>
            <a:r>
              <a:rPr lang="nl-NL" dirty="0" err="1" smtClean="0"/>
              <a:t>interpretations</a:t>
            </a:r>
            <a:r>
              <a:rPr lang="nl-NL" dirty="0" smtClean="0"/>
              <a:t> are (co)</a:t>
            </a:r>
            <a:r>
              <a:rPr lang="nl-NL" dirty="0" err="1" smtClean="0"/>
              <a:t>authored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Dick </a:t>
            </a:r>
            <a:r>
              <a:rPr lang="nl-NL" dirty="0" err="1" smtClean="0"/>
              <a:t>Marsh</a:t>
            </a:r>
            <a:endParaRPr lang="nl-NL" dirty="0" smtClean="0"/>
          </a:p>
          <a:p>
            <a:r>
              <a:rPr lang="nl-NL" dirty="0" err="1" smtClean="0"/>
              <a:t>However</a:t>
            </a:r>
            <a:r>
              <a:rPr lang="nl-NL" dirty="0" smtClean="0"/>
              <a:t>, </a:t>
            </a:r>
            <a:r>
              <a:rPr lang="nl-NL" dirty="0" err="1"/>
              <a:t>t</a:t>
            </a:r>
            <a:r>
              <a:rPr lang="nl-NL" dirty="0" err="1" smtClean="0"/>
              <a:t>here</a:t>
            </a:r>
            <a:r>
              <a:rPr lang="nl-NL" dirty="0" smtClean="0"/>
              <a:t> are </a:t>
            </a:r>
            <a:r>
              <a:rPr lang="nl-NL" dirty="0" err="1" smtClean="0"/>
              <a:t>many</a:t>
            </a:r>
            <a:r>
              <a:rPr lang="nl-NL" dirty="0" smtClean="0"/>
              <a:t> more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marked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corrected</a:t>
            </a:r>
            <a:r>
              <a:rPr lang="nl-NL" dirty="0" smtClean="0"/>
              <a:t>) in the CSD (e.g. </a:t>
            </a:r>
            <a:r>
              <a:rPr lang="nl-NL" dirty="0" err="1"/>
              <a:t>t</a:t>
            </a:r>
            <a:r>
              <a:rPr lang="nl-NL" dirty="0" err="1" smtClean="0"/>
              <a:t>hose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in </a:t>
            </a:r>
            <a:r>
              <a:rPr lang="nl-NL" dirty="0" err="1" smtClean="0"/>
              <a:t>Dick’s</a:t>
            </a:r>
            <a:r>
              <a:rPr lang="nl-NL" dirty="0" smtClean="0"/>
              <a:t> </a:t>
            </a:r>
            <a:r>
              <a:rPr lang="nl-NL" dirty="0" smtClean="0"/>
              <a:t>last </a:t>
            </a:r>
            <a:r>
              <a:rPr lang="nl-NL" dirty="0" smtClean="0"/>
              <a:t>Acta </a:t>
            </a:r>
            <a:r>
              <a:rPr lang="nl-NL" dirty="0" err="1" smtClean="0"/>
              <a:t>Cryst</a:t>
            </a:r>
            <a:r>
              <a:rPr lang="nl-NL" dirty="0" smtClean="0"/>
              <a:t>. (2014). C70, 834 paper).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28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2446</Words>
  <Application>Microsoft Macintosh PowerPoint</Application>
  <PresentationFormat>Diavoorstelling (4:3)</PresentationFormat>
  <Paragraphs>234</Paragraphs>
  <Slides>55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56" baseType="lpstr">
      <vt:lpstr>Office-thema</vt:lpstr>
      <vt:lpstr>Fourty Years of Marshing: A name turned into a verb </vt:lpstr>
      <vt:lpstr>Publications</vt:lpstr>
      <vt:lpstr>Shift in Interest</vt:lpstr>
      <vt:lpstr>The Period before 1979</vt:lpstr>
      <vt:lpstr>A Structure Master Piece</vt:lpstr>
      <vt:lpstr>One of the intertwined trimesic acid nets</vt:lpstr>
      <vt:lpstr>The period 1979-2014</vt:lpstr>
      <vt:lpstr>The Missed Symmetry Problem</vt:lpstr>
      <vt:lpstr>How Large is the Problem ?</vt:lpstr>
      <vt:lpstr>PowerPoint-presentatie</vt:lpstr>
      <vt:lpstr>Why Bother ?</vt:lpstr>
      <vt:lpstr>Space Group Corrections</vt:lpstr>
      <vt:lpstr>The Problem</vt:lpstr>
      <vt:lpstr>Post Space Group Assignment</vt:lpstr>
      <vt:lpstr>Sources of the Problem</vt:lpstr>
      <vt:lpstr>New Computer Algorithms</vt:lpstr>
      <vt:lpstr>The MISSYM Algorithm</vt:lpstr>
      <vt:lpstr>MISSYM Implementation</vt:lpstr>
      <vt:lpstr>PLATON/ADDSYM Extensions</vt:lpstr>
      <vt:lpstr>Retro Inspection of my own early Publications with the ADDSYM tool  </vt:lpstr>
      <vt:lpstr> Refinement Result with the Proper Space Group Assignment </vt:lpstr>
      <vt:lpstr>Change of Crystal System Example proposed by ADDSYM</vt:lpstr>
      <vt:lpstr>PowerPoint-presentatie</vt:lpstr>
      <vt:lpstr>Orthorhombic Pbca  Cubic Pa-3</vt:lpstr>
      <vt:lpstr>Survey’s of the Issue</vt:lpstr>
      <vt:lpstr>Two ‘Polymorphs’ in the CSD for the Same Compound ?</vt:lpstr>
      <vt:lpstr>PowerPoint-presentatie</vt:lpstr>
      <vt:lpstr>Residual Problems</vt:lpstr>
      <vt:lpstr>Centro or Non-centrosymmetric ?</vt:lpstr>
      <vt:lpstr>PowerPoint-presentatie</vt:lpstr>
      <vt:lpstr>PowerPoint-presentatie</vt:lpstr>
      <vt:lpstr>Follow-up</vt:lpstr>
      <vt:lpstr>PowerPoint-presentatie</vt:lpstr>
      <vt:lpstr>Interesting Story</vt:lpstr>
      <vt:lpstr>Joint Paper</vt:lpstr>
      <vt:lpstr>ADDSYM runs for all 2013-2017 CSD Entries: Is the problem solved ?</vt:lpstr>
      <vt:lpstr>ADDSYM Criteria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Residual Problems</vt:lpstr>
      <vt:lpstr>The Problem of too High Symmetry</vt:lpstr>
      <vt:lpstr>PowerPoint-presentatie</vt:lpstr>
      <vt:lpstr>ADDSYM Analysis of Co-Crystal</vt:lpstr>
      <vt:lpstr>P1 to P-1 average ‘structure’</vt:lpstr>
      <vt:lpstr>PowerPoint-presentatie</vt:lpstr>
      <vt:lpstr>Comments</vt:lpstr>
      <vt:lpstr>PowerPoint-presentatie</vt:lpstr>
      <vt:lpstr>Software Availability</vt:lpstr>
      <vt:lpstr>40 Years of Marshing</vt:lpstr>
      <vt:lpstr>Thanks Dick  for Keeping our Science to Standards and  You for listening !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Fourty Years of Marshing: A name turned into a verb </dc:title>
  <dc:creator>ton spek</dc:creator>
  <cp:lastModifiedBy>Anthony L. Spek</cp:lastModifiedBy>
  <cp:revision>125</cp:revision>
  <cp:lastPrinted>2018-02-21T23:54:48Z</cp:lastPrinted>
  <dcterms:created xsi:type="dcterms:W3CDTF">2018-02-20T19:35:43Z</dcterms:created>
  <dcterms:modified xsi:type="dcterms:W3CDTF">2018-02-24T10:29:06Z</dcterms:modified>
</cp:coreProperties>
</file>