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417" r:id="rId3"/>
    <p:sldId id="414" r:id="rId4"/>
    <p:sldId id="371" r:id="rId5"/>
    <p:sldId id="374" r:id="rId6"/>
    <p:sldId id="380" r:id="rId7"/>
    <p:sldId id="419" r:id="rId8"/>
    <p:sldId id="394" r:id="rId9"/>
    <p:sldId id="393" r:id="rId10"/>
    <p:sldId id="392" r:id="rId11"/>
    <p:sldId id="391" r:id="rId12"/>
    <p:sldId id="390" r:id="rId13"/>
    <p:sldId id="388" r:id="rId14"/>
    <p:sldId id="386" r:id="rId15"/>
    <p:sldId id="421" r:id="rId16"/>
    <p:sldId id="258" r:id="rId17"/>
    <p:sldId id="259" r:id="rId18"/>
    <p:sldId id="260" r:id="rId19"/>
    <p:sldId id="420" r:id="rId20"/>
    <p:sldId id="404" r:id="rId21"/>
    <p:sldId id="405" r:id="rId22"/>
    <p:sldId id="418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E86FD-40E2-7342-9EE6-1CBA9305F2B3}" v="17" dt="2023-10-06T11:08:16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3"/>
    <p:restoredTop sz="94692"/>
  </p:normalViewPr>
  <p:slideViewPr>
    <p:cSldViewPr snapToGrid="0">
      <p:cViewPr varScale="1">
        <p:scale>
          <a:sx n="137" d="100"/>
          <a:sy n="137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62C33-FAFD-B943-8D99-9CBB43ECD420}" type="datetimeFigureOut">
              <a:rPr lang="nl-NL" smtClean="0"/>
              <a:t>16-10-2023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E7D9E-A0F8-724D-B8FB-21648DC70D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21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17A92E2-724B-734C-A7F2-102A22F082CC}" type="slidenum">
              <a:rPr lang="nl-NL" sz="1200"/>
              <a:pPr eaLnBrk="1" hangingPunct="1"/>
              <a:t>4</a:t>
            </a:fld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168877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0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2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7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0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onsoft.nl/xraysoft" TargetMode="External"/><Relationship Id="rId2" Type="http://schemas.openxmlformats.org/officeDocument/2006/relationships/hyperlink" Target="http://www.platonsoft.nl/PLATON_HOW_TO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227" y="274165"/>
            <a:ext cx="7403773" cy="171036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ea typeface="Calibri Light"/>
                <a:cs typeface="Calibri Light"/>
              </a:rPr>
              <a:t>How and when to use the SQUEEZE tool in PLATON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060" y="5148665"/>
            <a:ext cx="6943940" cy="657431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lang="en-US">
                <a:ea typeface="Calibri"/>
                <a:cs typeface="Calibri"/>
              </a:rPr>
              <a:t>Ton Spek, Utrecht University, Utrecht, NL</a:t>
            </a:r>
          </a:p>
          <a:p>
            <a:r>
              <a:rPr lang="en-US">
                <a:ea typeface="Calibri"/>
                <a:cs typeface="Calibri"/>
              </a:rPr>
              <a:t>Bruker Karlsruhe users meeting, 11-10-2023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9FA19-4DC5-13CF-11E4-FFE8024A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89" y="2403783"/>
            <a:ext cx="3443747" cy="2523817"/>
          </a:xfrm>
          <a:prstGeom prst="rect">
            <a:avLst/>
          </a:prstGeom>
        </p:spPr>
      </p:pic>
      <p:pic>
        <p:nvPicPr>
          <p:cNvPr id="5" name="Picture 4" descr="A hand holding a sponge&#10;&#10;Description automatically generated">
            <a:extLst>
              <a:ext uri="{FF2B5EF4-FFF2-40B4-BE49-F238E27FC236}">
                <a16:creationId xmlns:a16="http://schemas.microsoft.com/office/drawing/2014/main" id="{70CD0879-8E96-7B12-FEDA-45762B150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98" y="2403248"/>
            <a:ext cx="4066441" cy="25479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204D94A-4947-E480-8C4A-54F0EF092C71}"/>
              </a:ext>
            </a:extLst>
          </p:cNvPr>
          <p:cNvSpPr/>
          <p:nvPr/>
        </p:nvSpPr>
        <p:spPr>
          <a:xfrm>
            <a:off x="4325816" y="3327889"/>
            <a:ext cx="1191357" cy="4440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60"/>
            <a:ext cx="9144000" cy="6086316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238300" y="2447109"/>
            <a:ext cx="677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>
                <a:latin typeface="Wingdings"/>
                <a:ea typeface="Wingdings"/>
                <a:cs typeface="Wingdings"/>
              </a:rPr>
              <a:t>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230913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313"/>
            <a:ext cx="9144000" cy="1854200"/>
          </a:xfrm>
          <a:prstGeom prst="rect">
            <a:avLst/>
          </a:prstGeom>
        </p:spPr>
      </p:pic>
      <p:pic>
        <p:nvPicPr>
          <p:cNvPr id="3" name="Afbeelding 2" descr="fig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9" y="4076426"/>
            <a:ext cx="9144000" cy="2686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2" y="2060109"/>
            <a:ext cx="2625750" cy="226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75134" y="2172659"/>
            <a:ext cx="593372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Definition of VOIDS (white area): roll sphere with radius 1.2 A</a:t>
            </a:r>
          </a:p>
          <a:p>
            <a:r>
              <a:rPr lang="en-GB"/>
              <a:t>In this case there are two solvent accessible voids with </a:t>
            </a:r>
          </a:p>
          <a:p>
            <a:r>
              <a:rPr lang="en-GB"/>
              <a:t>Volume 177 A**3 in the unit cell</a:t>
            </a:r>
          </a:p>
          <a:p>
            <a:r>
              <a:rPr lang="en-GB"/>
              <a:t>SQUEEZE uses this area as a mask to recover the density</a:t>
            </a:r>
          </a:p>
          <a:p>
            <a:r>
              <a:rPr lang="en-GB"/>
              <a:t>In the white area from the difference density map by </a:t>
            </a:r>
          </a:p>
          <a:p>
            <a:r>
              <a:rPr lang="en-GB"/>
              <a:t>Iterative back-Fourier transformation into F</a:t>
            </a:r>
            <a:r>
              <a:rPr lang="en-GB" baseline="-25000"/>
              <a:t>h</a:t>
            </a:r>
            <a:r>
              <a:rPr lang="en-GB"/>
              <a:t>2 (.fab)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ECB6E-8522-7434-67F6-D129416A6F37}"/>
              </a:ext>
            </a:extLst>
          </p:cNvPr>
          <p:cNvSpPr txBox="1"/>
          <p:nvPr/>
        </p:nvSpPr>
        <p:spPr>
          <a:xfrm>
            <a:off x="3227871" y="206034"/>
            <a:ext cx="2743200" cy="36576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SQUEEZE SUMMARY</a:t>
            </a:r>
          </a:p>
        </p:txBody>
      </p:sp>
    </p:spTree>
    <p:extLst>
      <p:ext uri="{BB962C8B-B14F-4D97-AF65-F5344CB8AC3E}">
        <p14:creationId xmlns:p14="http://schemas.microsoft.com/office/powerpoint/2010/main" val="112704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i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" y="126124"/>
            <a:ext cx="8919781" cy="661100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53859" y="2724399"/>
            <a:ext cx="29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Without Solvent </a:t>
            </a:r>
            <a:r>
              <a:rPr lang="nl-NL" err="1">
                <a:solidFill>
                  <a:srgbClr val="FF0000"/>
                </a:solidFill>
              </a:rPr>
              <a:t>Contribution</a:t>
            </a:r>
            <a:endParaRPr lang="nl-NL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10191" y="5335080"/>
            <a:ext cx="263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err="1">
                <a:solidFill>
                  <a:srgbClr val="008000"/>
                </a:solidFill>
              </a:rPr>
              <a:t>With</a:t>
            </a:r>
            <a:r>
              <a:rPr lang="nl-NL">
                <a:solidFill>
                  <a:srgbClr val="008000"/>
                </a:solidFill>
              </a:rPr>
              <a:t> Solvent </a:t>
            </a:r>
            <a:r>
              <a:rPr lang="nl-NL" err="1">
                <a:solidFill>
                  <a:srgbClr val="008000"/>
                </a:solidFill>
              </a:rPr>
              <a:t>Contribution</a:t>
            </a:r>
            <a:endParaRPr lang="nl-NL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999" y="1647885"/>
            <a:ext cx="4825848" cy="4333257"/>
          </a:xfrm>
          <a:prstGeom prst="rect">
            <a:avLst/>
          </a:prstGeom>
        </p:spPr>
      </p:pic>
      <p:pic>
        <p:nvPicPr>
          <p:cNvPr id="3" name="Afbeelding 2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50" y="1647885"/>
            <a:ext cx="4365984" cy="421798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23482" y="6033495"/>
            <a:ext cx="400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Disorder Model  Diethyl Ether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887518" y="6033495"/>
            <a:ext cx="388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Squeeze Model </a:t>
            </a:r>
            <a:r>
              <a:rPr lang="en-GB" sz="2400" err="1"/>
              <a:t>DiethylEther</a:t>
            </a:r>
            <a:endParaRPr lang="en-GB" sz="2400"/>
          </a:p>
        </p:txBody>
      </p:sp>
      <p:sp>
        <p:nvSpPr>
          <p:cNvPr id="6" name="Tekstvak 5"/>
          <p:cNvSpPr txBox="1"/>
          <p:nvPr/>
        </p:nvSpPr>
        <p:spPr>
          <a:xfrm>
            <a:off x="255987" y="840710"/>
            <a:ext cx="3327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</a:t>
            </a:r>
            <a:r>
              <a:rPr lang="en-GB" baseline="-25000"/>
              <a:t>1</a:t>
            </a:r>
            <a:r>
              <a:rPr lang="en-GB"/>
              <a:t> = 0.0386, wR</a:t>
            </a:r>
            <a:r>
              <a:rPr lang="en-GB" baseline="-25000"/>
              <a:t>2</a:t>
            </a:r>
            <a:r>
              <a:rPr lang="en-GB"/>
              <a:t> = 0.0966</a:t>
            </a:r>
          </a:p>
          <a:p>
            <a:r>
              <a:rPr lang="en-GB"/>
              <a:t>S   = 1.037, 42  electrons</a:t>
            </a:r>
          </a:p>
          <a:p>
            <a:r>
              <a:rPr lang="en-GB"/>
              <a:t>C-C BP = 0.0036 Angstrom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845230" y="872954"/>
            <a:ext cx="292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</a:t>
            </a:r>
            <a:r>
              <a:rPr lang="en-GB" baseline="-25000"/>
              <a:t>1</a:t>
            </a:r>
            <a:r>
              <a:rPr lang="en-GB"/>
              <a:t> = 0.0383, wR</a:t>
            </a:r>
            <a:r>
              <a:rPr lang="en-GB" baseline="-25000"/>
              <a:t>2</a:t>
            </a:r>
            <a:r>
              <a:rPr lang="en-GB"/>
              <a:t> = 0.0960</a:t>
            </a:r>
          </a:p>
          <a:p>
            <a:r>
              <a:rPr lang="en-GB"/>
              <a:t>S   = 1.044, 41 electrons</a:t>
            </a:r>
          </a:p>
          <a:p>
            <a:r>
              <a:rPr lang="en-GB"/>
              <a:t>C-C BP = 0.0035 Angstrom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998571" y="243305"/>
            <a:ext cx="6675438" cy="579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Main Molecule Comparison</a:t>
            </a:r>
          </a:p>
        </p:txBody>
      </p:sp>
    </p:spTree>
    <p:extLst>
      <p:ext uri="{BB962C8B-B14F-4D97-AF65-F5344CB8AC3E}">
        <p14:creationId xmlns:p14="http://schemas.microsoft.com/office/powerpoint/2010/main" val="253636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97840" y="0"/>
            <a:ext cx="8188960" cy="1131888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FF0000"/>
                </a:solidFill>
                <a:latin typeface="Calibri" charset="0"/>
              </a:rPr>
              <a:t>SQUEEZE + SHELXL201n Refinement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>
          <a:xfrm>
            <a:off x="345440" y="953253"/>
            <a:ext cx="8483600" cy="56301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GB" dirty="0">
                <a:latin typeface="Calibri"/>
                <a:ea typeface="Calibri"/>
                <a:cs typeface="Calibri"/>
              </a:rPr>
              <a:t>Refine a non-solvent model with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name.ins</a:t>
            </a:r>
            <a:r>
              <a:rPr lang="en-GB" dirty="0">
                <a:latin typeface="Calibri"/>
                <a:ea typeface="Calibri"/>
                <a:cs typeface="Calibri"/>
              </a:rPr>
              <a:t> &amp;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name.hkl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dirty="0">
                <a:latin typeface="Calibri"/>
                <a:ea typeface="Calibri"/>
                <a:cs typeface="Calibri"/>
              </a:rPr>
              <a:t>(Include ACTA record to create .</a:t>
            </a:r>
            <a:r>
              <a:rPr lang="en-GB" dirty="0" err="1">
                <a:latin typeface="Calibri"/>
                <a:ea typeface="Calibri"/>
                <a:cs typeface="Calibri"/>
              </a:rPr>
              <a:t>fcf</a:t>
            </a:r>
            <a:r>
              <a:rPr lang="en-GB" dirty="0">
                <a:latin typeface="Calibri"/>
                <a:ea typeface="Calibri"/>
                <a:cs typeface="Calibri"/>
              </a:rPr>
              <a:t> LIST 4 or 8, 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NO LIST 6</a:t>
            </a:r>
            <a:r>
              <a:rPr lang="en-GB" dirty="0">
                <a:latin typeface="Calibri"/>
                <a:ea typeface="Calibri"/>
                <a:cs typeface="Calibri"/>
              </a:rPr>
              <a:t>) and no EXTI record) . </a:t>
            </a:r>
            <a:endParaRPr lang="en-GB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GB" dirty="0">
                <a:latin typeface="Calibri"/>
                <a:ea typeface="Calibri"/>
                <a:cs typeface="Calibri"/>
              </a:rPr>
              <a:t>Run PLATON/SQUEEZE, based on</a:t>
            </a:r>
            <a:r>
              <a:rPr lang="en-GB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name.cif</a:t>
            </a:r>
            <a:r>
              <a:rPr lang="en-GB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&amp;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name</a:t>
            </a:r>
            <a:r>
              <a:rPr lang="en-GB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.fcf</a:t>
            </a:r>
            <a:r>
              <a:rPr lang="en-GB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dirty="0">
                <a:latin typeface="Calibri"/>
                <a:ea typeface="Calibri"/>
                <a:cs typeface="Calibri"/>
              </a:rPr>
              <a:t>from </a:t>
            </a:r>
            <a:r>
              <a:rPr lang="en-GB" b="1" dirty="0">
                <a:latin typeface="Calibri"/>
                <a:ea typeface="Calibri"/>
                <a:cs typeface="Calibri"/>
              </a:rPr>
              <a:t>1</a:t>
            </a:r>
            <a:r>
              <a:rPr lang="en-GB" dirty="0">
                <a:latin typeface="Calibri"/>
                <a:ea typeface="Calibri"/>
                <a:cs typeface="Calibri"/>
              </a:rPr>
              <a:t>, either via the PLATON GUI or as the terminal instruction  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‘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platon</a:t>
            </a:r>
            <a:r>
              <a:rPr lang="en-GB" altLang="ja-JP" dirty="0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 –q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name.cif</a:t>
            </a:r>
            <a:r>
              <a:rPr lang="en-GB" dirty="0">
                <a:latin typeface="Calibri"/>
                <a:ea typeface="Calibri"/>
                <a:cs typeface="Calibri"/>
              </a:rPr>
              <a:t>’</a:t>
            </a:r>
            <a:r>
              <a:rPr lang="en-GB" altLang="ja-JP" dirty="0">
                <a:latin typeface="Calibri"/>
                <a:ea typeface="游ゴシック"/>
                <a:cs typeface="Calibri"/>
              </a:rPr>
              <a:t>.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GB" dirty="0">
                <a:latin typeface="Calibri"/>
                <a:ea typeface="Calibri"/>
                <a:cs typeface="Calibri"/>
              </a:rPr>
              <a:t>Continue SHELXL refinement with the files </a:t>
            </a:r>
            <a:r>
              <a:rPr lang="en-GB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name_sq.ins</a:t>
            </a:r>
            <a:r>
              <a:rPr lang="en-GB" i="1" dirty="0">
                <a:latin typeface="Calibri"/>
                <a:ea typeface="Calibri"/>
                <a:cs typeface="Calibri"/>
              </a:rPr>
              <a:t>,</a:t>
            </a:r>
            <a:r>
              <a:rPr lang="en-GB" dirty="0">
                <a:latin typeface="Calibri"/>
                <a:ea typeface="Calibri"/>
                <a:cs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name_sq.hkl</a:t>
            </a:r>
            <a:r>
              <a:rPr lang="en-GB" dirty="0">
                <a:latin typeface="Calibri"/>
                <a:ea typeface="Calibri"/>
                <a:cs typeface="Calibri"/>
              </a:rPr>
              <a:t> &amp; </a:t>
            </a:r>
            <a:r>
              <a:rPr lang="en-GB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name_sq.fab</a:t>
            </a:r>
            <a:r>
              <a:rPr lang="en-GB" dirty="0">
                <a:latin typeface="Calibri"/>
                <a:ea typeface="Calibri"/>
                <a:cs typeface="Calibri"/>
              </a:rPr>
              <a:t> from </a:t>
            </a:r>
            <a:r>
              <a:rPr lang="en-GB" b="1" dirty="0">
                <a:latin typeface="Calibri"/>
                <a:ea typeface="Calibri"/>
                <a:cs typeface="Calibri"/>
              </a:rPr>
              <a:t>2</a:t>
            </a:r>
            <a:r>
              <a:rPr lang="en-GB" dirty="0">
                <a:latin typeface="Calibri"/>
                <a:ea typeface="Calibri"/>
                <a:cs typeface="Calibri"/>
              </a:rPr>
              <a:t> as ‘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shelxl</a:t>
            </a:r>
            <a:r>
              <a:rPr lang="en-GB" altLang="ja-JP" dirty="0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name_sq</a:t>
            </a:r>
            <a:r>
              <a:rPr lang="en-GB" dirty="0">
                <a:latin typeface="Calibri"/>
                <a:ea typeface="Calibri"/>
                <a:cs typeface="Calibri"/>
              </a:rPr>
              <a:t>’</a:t>
            </a:r>
            <a:endParaRPr lang="en-GB" altLang="ja-JP" dirty="0">
              <a:latin typeface="Calibri"/>
              <a:ea typeface="Calibri"/>
              <a:cs typeface="Calibri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GB" dirty="0">
                <a:latin typeface="Calibri"/>
                <a:ea typeface="Calibri"/>
                <a:cs typeface="Calibri"/>
              </a:rPr>
              <a:t>Inspect the 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lis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, .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ps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and .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lst</a:t>
            </a:r>
            <a:r>
              <a:rPr lang="en-GB" dirty="0">
                <a:latin typeface="Calibri"/>
                <a:ea typeface="Calibri"/>
                <a:cs typeface="Calibri"/>
              </a:rPr>
              <a:t> files and Validate the structure.</a:t>
            </a:r>
          </a:p>
          <a:p>
            <a:pPr marL="0" indent="0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Note: All details about the SQUEEZE job are appended automatically at the end of the .fab file and used by </a:t>
            </a:r>
            <a:r>
              <a:rPr lang="en-GB" dirty="0" err="1">
                <a:latin typeface="Calibri"/>
                <a:ea typeface="Calibri"/>
                <a:cs typeface="Calibri"/>
              </a:rPr>
              <a:t>checkCIF</a:t>
            </a:r>
            <a:r>
              <a:rPr lang="en-GB" dirty="0"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The original .</a:t>
            </a:r>
            <a:r>
              <a:rPr lang="en-GB" dirty="0" err="1">
                <a:latin typeface="Calibri"/>
                <a:ea typeface="Calibri"/>
                <a:cs typeface="Calibri"/>
              </a:rPr>
              <a:t>hkl</a:t>
            </a:r>
            <a:r>
              <a:rPr lang="en-GB" dirty="0">
                <a:latin typeface="Calibri"/>
                <a:ea typeface="Calibri"/>
                <a:cs typeface="Calibri"/>
              </a:rPr>
              <a:t> data are retained in the CIF for alternative refinement attempts or recycling with the now optimized 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name 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.res.</a:t>
            </a:r>
          </a:p>
          <a:p>
            <a:pPr marL="0" indent="0">
              <a:buNone/>
            </a:pPr>
            <a:endParaRPr lang="en-GB">
              <a:latin typeface="Calibri" charset="0"/>
            </a:endParaRPr>
          </a:p>
          <a:p>
            <a:pPr marL="0" indent="0">
              <a:buNone/>
            </a:pPr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457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2753-C399-50C8-6486-20E46865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Calibri Light"/>
                <a:cs typeface="Calibri Light"/>
              </a:rPr>
              <a:t>Next: Host – Guest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12C9-B392-673E-2B35-A1851E79B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A literature example of an interesting host molecule along with a supposedly disordered 18-crown-6 guest.</a:t>
            </a:r>
          </a:p>
          <a:p>
            <a:r>
              <a:rPr lang="en-US" dirty="0">
                <a:ea typeface="Calibri"/>
                <a:cs typeface="Calibri"/>
              </a:rPr>
              <a:t>CSD: AFYCOX – reported as containing unknown solvent</a:t>
            </a:r>
          </a:p>
          <a:p>
            <a:r>
              <a:rPr lang="en-US" dirty="0">
                <a:ea typeface="Calibri"/>
                <a:cs typeface="Calibri"/>
              </a:rPr>
              <a:t>OLEX2/</a:t>
            </a:r>
            <a:r>
              <a:rPr lang="en-US" dirty="0" err="1">
                <a:ea typeface="Calibri"/>
                <a:cs typeface="Calibri"/>
              </a:rPr>
              <a:t>MASKed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75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1D59-483B-04C4-6E74-6AA7D13D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09" y="199698"/>
            <a:ext cx="8635084" cy="5990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ea typeface="Calibri Light"/>
                <a:cs typeface="Calibri Light"/>
              </a:rPr>
              <a:t>Structure with Interesting </a:t>
            </a:r>
            <a:r>
              <a:rPr lang="en-US" dirty="0">
                <a:solidFill>
                  <a:srgbClr val="FF0000"/>
                </a:solidFill>
                <a:ea typeface="Calibri Light"/>
                <a:cs typeface="Calibri Light"/>
              </a:rPr>
              <a:t>Host </a:t>
            </a:r>
            <a:r>
              <a:rPr lang="en-US">
                <a:solidFill>
                  <a:srgbClr val="FF0000"/>
                </a:solidFill>
                <a:ea typeface="Calibri Light"/>
                <a:cs typeface="Calibri Light"/>
              </a:rPr>
              <a:t>Molecule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CF60C-FFE6-7FBA-B4EB-27C76468E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21" y="714703"/>
            <a:ext cx="7735800" cy="6143297"/>
          </a:xfrm>
        </p:spPr>
      </p:pic>
    </p:spTree>
    <p:extLst>
      <p:ext uri="{BB962C8B-B14F-4D97-AF65-F5344CB8AC3E}">
        <p14:creationId xmlns:p14="http://schemas.microsoft.com/office/powerpoint/2010/main" val="79414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4585-A4E2-4598-96FD-2DE3304D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82" y="0"/>
            <a:ext cx="6989379" cy="64113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libri Light"/>
                <a:cs typeface="Calibri Light"/>
              </a:rPr>
              <a:t>Unit cell Packing in </a:t>
            </a:r>
            <a:r>
              <a:rPr lang="en-US" sz="2800" b="1" dirty="0" err="1">
                <a:solidFill>
                  <a:srgbClr val="FF0000"/>
                </a:solidFill>
                <a:ea typeface="Calibri Light"/>
                <a:cs typeface="Calibri Light"/>
              </a:rPr>
              <a:t>Pbca</a:t>
            </a:r>
            <a:r>
              <a:rPr lang="en-US" sz="2800" b="1" dirty="0">
                <a:solidFill>
                  <a:srgbClr val="FF0000"/>
                </a:solidFill>
                <a:ea typeface="Calibri Light"/>
                <a:cs typeface="Calibri Light"/>
              </a:rPr>
              <a:t> with Wide Pore Channels</a:t>
            </a:r>
          </a:p>
        </p:txBody>
      </p:sp>
      <p:pic>
        <p:nvPicPr>
          <p:cNvPr id="4" name="Content Placeholder 3" descr="A group of colorful circles&#10;&#10;Description automatically generated">
            <a:extLst>
              <a:ext uri="{FF2B5EF4-FFF2-40B4-BE49-F238E27FC236}">
                <a16:creationId xmlns:a16="http://schemas.microsoft.com/office/drawing/2014/main" id="{3B5D888C-90EB-8AA6-4139-D80B4AC82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86" y="641130"/>
            <a:ext cx="7388773" cy="6073607"/>
          </a:xfrm>
        </p:spPr>
      </p:pic>
    </p:spTree>
    <p:extLst>
      <p:ext uri="{BB962C8B-B14F-4D97-AF65-F5344CB8AC3E}">
        <p14:creationId xmlns:p14="http://schemas.microsoft.com/office/powerpoint/2010/main" val="106646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A4CD-269D-0BDB-0B27-63EBAAE4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78828"/>
            <a:ext cx="8483950" cy="825412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0000"/>
                </a:solidFill>
                <a:ea typeface="Calibri Light"/>
                <a:cs typeface="Calibri Light"/>
              </a:rPr>
              <a:t>Difference density map with supposedly disordered 18-crown-6 ether </a:t>
            </a:r>
            <a:br>
              <a:rPr lang="en-US" sz="2400" b="1" dirty="0">
                <a:ea typeface="Calibri Light"/>
                <a:cs typeface="Calibri Light"/>
              </a:rPr>
            </a:br>
            <a:endParaRPr lang="en-US" sz="2400"/>
          </a:p>
        </p:txBody>
      </p:sp>
      <p:pic>
        <p:nvPicPr>
          <p:cNvPr id="4" name="Content Placeholder 3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4ED69A9C-21CC-6DA6-FC78-1D7C7D990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90" y="599091"/>
            <a:ext cx="8398748" cy="6180081"/>
          </a:xfrm>
        </p:spPr>
      </p:pic>
    </p:spTree>
    <p:extLst>
      <p:ext uri="{BB962C8B-B14F-4D97-AF65-F5344CB8AC3E}">
        <p14:creationId xmlns:p14="http://schemas.microsoft.com/office/powerpoint/2010/main" val="700854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9AEAE-4D4E-FFAF-07D8-785B4D78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365126"/>
            <a:ext cx="8068310" cy="1325563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Is </a:t>
            </a:r>
            <a:r>
              <a:rPr lang="nl-NL" sz="3200" err="1">
                <a:solidFill>
                  <a:srgbClr val="FF0000"/>
                </a:solidFill>
              </a:rPr>
              <a:t>the</a:t>
            </a:r>
            <a:r>
              <a:rPr lang="nl-NL" sz="3200">
                <a:solidFill>
                  <a:srgbClr val="FF0000"/>
                </a:solidFill>
              </a:rPr>
              <a:t> </a:t>
            </a:r>
            <a:r>
              <a:rPr lang="nl-NL" sz="3200" err="1">
                <a:solidFill>
                  <a:srgbClr val="FF0000"/>
                </a:solidFill>
              </a:rPr>
              <a:t>Use</a:t>
            </a:r>
            <a:r>
              <a:rPr lang="nl-NL" sz="3200">
                <a:solidFill>
                  <a:srgbClr val="FF0000"/>
                </a:solidFill>
              </a:rPr>
              <a:t> of SQUEEZE/MASK </a:t>
            </a:r>
            <a:r>
              <a:rPr lang="nl-NL" sz="3200" dirty="0" err="1">
                <a:solidFill>
                  <a:srgbClr val="FF0000"/>
                </a:solidFill>
              </a:rPr>
              <a:t>useful</a:t>
            </a:r>
            <a:r>
              <a:rPr lang="nl-NL" sz="3200">
                <a:solidFill>
                  <a:srgbClr val="FF0000"/>
                </a:solidFill>
              </a:rPr>
              <a:t> in </a:t>
            </a:r>
            <a:r>
              <a:rPr lang="nl-NL" sz="3200" err="1">
                <a:solidFill>
                  <a:srgbClr val="FF0000"/>
                </a:solidFill>
              </a:rPr>
              <a:t>this</a:t>
            </a:r>
            <a:r>
              <a:rPr lang="nl-NL" sz="3200">
                <a:solidFill>
                  <a:srgbClr val="FF0000"/>
                </a:solidFill>
              </a:rPr>
              <a:t>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8CE32-C9E8-16A0-4774-03BC4534F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45" y="1815465"/>
            <a:ext cx="78867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/>
              <a:t>Yes, in </a:t>
            </a:r>
            <a:r>
              <a:rPr lang="nl-NL" err="1"/>
              <a:t>showing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there</a:t>
            </a:r>
            <a:r>
              <a:rPr lang="nl-NL"/>
              <a:t> are </a:t>
            </a:r>
            <a:r>
              <a:rPr lang="nl-NL" err="1"/>
              <a:t>two</a:t>
            </a:r>
            <a:r>
              <a:rPr lang="nl-NL"/>
              <a:t> </a:t>
            </a:r>
            <a:r>
              <a:rPr lang="nl-NL" err="1"/>
              <a:t>differently</a:t>
            </a:r>
            <a:r>
              <a:rPr lang="nl-NL"/>
              <a:t> </a:t>
            </a:r>
            <a:r>
              <a:rPr lang="nl-NL" err="1"/>
              <a:t>sized</a:t>
            </a:r>
            <a:r>
              <a:rPr lang="nl-NL"/>
              <a:t> (</a:t>
            </a:r>
            <a:r>
              <a:rPr lang="nl-NL" err="1"/>
              <a:t>disordered</a:t>
            </a:r>
            <a:r>
              <a:rPr lang="nl-NL"/>
              <a:t>) solvent </a:t>
            </a:r>
            <a:r>
              <a:rPr lang="nl-NL" err="1"/>
              <a:t>voids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significant </a:t>
            </a:r>
            <a:r>
              <a:rPr lang="nl-NL" err="1"/>
              <a:t>residual</a:t>
            </a:r>
            <a:r>
              <a:rPr lang="nl-NL"/>
              <a:t> </a:t>
            </a:r>
            <a:r>
              <a:rPr lang="nl-NL" err="1"/>
              <a:t>density</a:t>
            </a:r>
            <a:r>
              <a:rPr lang="nl-NL"/>
              <a:t> </a:t>
            </a:r>
            <a:r>
              <a:rPr lang="nl-NL" err="1"/>
              <a:t>not</a:t>
            </a:r>
            <a:r>
              <a:rPr lang="nl-NL"/>
              <a:t> </a:t>
            </a:r>
            <a:r>
              <a:rPr lang="nl-NL" dirty="0"/>
              <a:t>found/</a:t>
            </a:r>
            <a:r>
              <a:rPr lang="nl-NL" err="1"/>
              <a:t>interpreted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brute-force SHELXT.</a:t>
            </a:r>
          </a:p>
          <a:p>
            <a:r>
              <a:rPr lang="nl-NL"/>
              <a:t>Yes, in </a:t>
            </a:r>
            <a:r>
              <a:rPr lang="nl-NL" err="1"/>
              <a:t>bringing</a:t>
            </a:r>
            <a:r>
              <a:rPr lang="nl-NL"/>
              <a:t> R1 </a:t>
            </a:r>
            <a:r>
              <a:rPr lang="nl-NL" err="1"/>
              <a:t>sufficiently</a:t>
            </a:r>
            <a:r>
              <a:rPr lang="nl-NL"/>
              <a:t> down </a:t>
            </a:r>
            <a:r>
              <a:rPr lang="nl-NL" err="1"/>
              <a:t>for</a:t>
            </a:r>
            <a:r>
              <a:rPr lang="nl-NL"/>
              <a:t> a </a:t>
            </a:r>
            <a:r>
              <a:rPr lang="nl-NL" err="1"/>
              <a:t>publishable</a:t>
            </a:r>
            <a:r>
              <a:rPr lang="nl-NL"/>
              <a:t> host </a:t>
            </a:r>
            <a:r>
              <a:rPr lang="nl-NL" err="1"/>
              <a:t>structure</a:t>
            </a:r>
            <a:r>
              <a:rPr lang="nl-NL"/>
              <a:t>,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is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main</a:t>
            </a:r>
            <a:r>
              <a:rPr lang="nl-NL"/>
              <a:t> interest of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study</a:t>
            </a:r>
            <a:r>
              <a:rPr lang="nl-NL"/>
              <a:t>.</a:t>
            </a:r>
            <a:endParaRPr lang="nl-NL" dirty="0">
              <a:ea typeface="Calibri"/>
              <a:cs typeface="Calibri"/>
            </a:endParaRPr>
          </a:p>
          <a:p>
            <a:r>
              <a:rPr lang="nl-NL"/>
              <a:t>No,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dirty="0" err="1"/>
              <a:t>the</a:t>
            </a:r>
            <a:r>
              <a:rPr lang="nl-NL" dirty="0"/>
              <a:t> </a:t>
            </a:r>
            <a:r>
              <a:rPr lang="nl-NL" dirty="0" err="1"/>
              <a:t>main</a:t>
            </a:r>
            <a:r>
              <a:rPr lang="nl-NL" dirty="0"/>
              <a:t> interest is </a:t>
            </a:r>
            <a:r>
              <a:rPr lang="nl-NL"/>
              <a:t>in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interesting</a:t>
            </a:r>
            <a:r>
              <a:rPr lang="nl-NL"/>
              <a:t> host/</a:t>
            </a:r>
            <a:r>
              <a:rPr lang="nl-NL" err="1"/>
              <a:t>guest</a:t>
            </a:r>
            <a:r>
              <a:rPr lang="nl-NL"/>
              <a:t> </a:t>
            </a:r>
            <a:r>
              <a:rPr lang="nl-NL" err="1"/>
              <a:t>interaction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two</a:t>
            </a:r>
            <a:r>
              <a:rPr lang="nl-NL"/>
              <a:t> </a:t>
            </a:r>
            <a:r>
              <a:rPr lang="nl-NL" err="1"/>
              <a:t>circular</a:t>
            </a:r>
            <a:r>
              <a:rPr lang="nl-NL"/>
              <a:t> </a:t>
            </a:r>
            <a:r>
              <a:rPr lang="nl-NL" err="1"/>
              <a:t>molecules</a:t>
            </a:r>
            <a:r>
              <a:rPr lang="nl-NL"/>
              <a:t>.</a:t>
            </a:r>
            <a:endParaRPr lang="nl-NL" dirty="0">
              <a:ea typeface="Calibri"/>
              <a:cs typeface="Calibri"/>
            </a:endParaRPr>
          </a:p>
          <a:p>
            <a:r>
              <a:rPr lang="nl-NL"/>
              <a:t>No, </a:t>
            </a:r>
            <a:r>
              <a:rPr lang="nl-NL" err="1"/>
              <a:t>the</a:t>
            </a:r>
            <a:r>
              <a:rPr lang="nl-NL"/>
              <a:t> dataset is </a:t>
            </a:r>
            <a:r>
              <a:rPr lang="nl-NL" err="1"/>
              <a:t>poor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lots</a:t>
            </a:r>
            <a:r>
              <a:rPr lang="nl-NL"/>
              <a:t> of missing/</a:t>
            </a:r>
            <a:r>
              <a:rPr lang="nl-NL" err="1"/>
              <a:t>omitted</a:t>
            </a:r>
            <a:r>
              <a:rPr lang="nl-NL"/>
              <a:t> </a:t>
            </a:r>
            <a:r>
              <a:rPr lang="nl-NL" err="1"/>
              <a:t>reflections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unreliable</a:t>
            </a:r>
            <a:r>
              <a:rPr lang="nl-NL"/>
              <a:t> </a:t>
            </a:r>
            <a:r>
              <a:rPr lang="nl-NL" err="1"/>
              <a:t>electron</a:t>
            </a:r>
            <a:r>
              <a:rPr lang="nl-NL"/>
              <a:t> </a:t>
            </a:r>
            <a:r>
              <a:rPr lang="nl-NL" err="1"/>
              <a:t>count</a:t>
            </a:r>
            <a:r>
              <a:rPr lang="nl-NL"/>
              <a:t> </a:t>
            </a:r>
            <a:r>
              <a:rPr lang="nl-NL" dirty="0" err="1"/>
              <a:t>recovered</a:t>
            </a:r>
            <a:r>
              <a:rPr lang="nl-NL"/>
              <a:t> over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squeezed</a:t>
            </a:r>
            <a:r>
              <a:rPr lang="nl-NL"/>
              <a:t>/</a:t>
            </a:r>
            <a:r>
              <a:rPr lang="nl-NL" err="1"/>
              <a:t>maskd</a:t>
            </a:r>
            <a:r>
              <a:rPr lang="nl-NL"/>
              <a:t> volume </a:t>
            </a:r>
            <a:r>
              <a:rPr lang="nl-NL" err="1"/>
              <a:t>and</a:t>
            </a:r>
            <a:r>
              <a:rPr lang="nl-NL"/>
              <a:t> R-</a:t>
            </a:r>
            <a:r>
              <a:rPr lang="nl-NL" err="1"/>
              <a:t>values</a:t>
            </a:r>
            <a:r>
              <a:rPr lang="nl-NL"/>
              <a:t>.</a:t>
            </a:r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7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 descr="squeeze-sta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4" y="715667"/>
            <a:ext cx="5723366" cy="37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450528" y="1582897"/>
            <a:ext cx="22533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Reported SQUEEZE</a:t>
            </a:r>
          </a:p>
          <a:p>
            <a:r>
              <a:rPr lang="en-GB"/>
              <a:t>Usage Statistics as</a:t>
            </a:r>
          </a:p>
          <a:p>
            <a:r>
              <a:rPr lang="en-GB"/>
              <a:t>Prepared by the CCDC</a:t>
            </a:r>
          </a:p>
          <a:p>
            <a:endParaRPr lang="en-GB"/>
          </a:p>
          <a:p>
            <a:r>
              <a:rPr lang="en-GB"/>
              <a:t>CSD2017: 26000 </a:t>
            </a:r>
          </a:p>
          <a:p>
            <a:endParaRPr lang="en-GB"/>
          </a:p>
          <a:p>
            <a:r>
              <a:rPr lang="en-GB"/>
              <a:t>Note: % per year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23239" y="4359533"/>
            <a:ext cx="809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  current 2023 CSD release reports (out of 1270465 entries):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 54546  PLATON/</a:t>
            </a:r>
            <a:r>
              <a:rPr lang="en-GB" sz="2400" dirty="0" err="1">
                <a:solidFill>
                  <a:srgbClr val="FF0000"/>
                </a:solidFill>
              </a:rPr>
              <a:t>SQUEEZEd</a:t>
            </a:r>
            <a:r>
              <a:rPr lang="en-GB" sz="2400" dirty="0">
                <a:solidFill>
                  <a:srgbClr val="FF0000"/>
                </a:solidFill>
              </a:rPr>
              <a:t> and 14252 OLEX2/</a:t>
            </a:r>
            <a:r>
              <a:rPr lang="en-GB" sz="2400" dirty="0" err="1">
                <a:solidFill>
                  <a:srgbClr val="FF0000"/>
                </a:solidFill>
              </a:rPr>
              <a:t>MASKd</a:t>
            </a:r>
            <a:r>
              <a:rPr lang="en-GB" sz="2400" dirty="0">
                <a:solidFill>
                  <a:srgbClr val="FF0000"/>
                </a:solidFill>
              </a:rPr>
              <a:t> Structure Reports. (for current 2023</a:t>
            </a:r>
            <a:r>
              <a:rPr lang="en-GB" sz="2400">
                <a:solidFill>
                  <a:srgbClr val="FF0000"/>
                </a:solidFill>
              </a:rPr>
              <a:t>/partial: </a:t>
            </a:r>
            <a:r>
              <a:rPr lang="en-GB" sz="2400" dirty="0">
                <a:solidFill>
                  <a:srgbClr val="FF0000"/>
                </a:solidFill>
              </a:rPr>
              <a:t>2094 &amp; 2073 respectively)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E68C0F-82FE-7500-5CFE-FB5E7645835E}"/>
              </a:ext>
            </a:extLst>
          </p:cNvPr>
          <p:cNvSpPr txBox="1"/>
          <p:nvPr/>
        </p:nvSpPr>
        <p:spPr>
          <a:xfrm>
            <a:off x="1757680" y="254001"/>
            <a:ext cx="63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</a:rPr>
              <a:t>The SQUEEZE </a:t>
            </a:r>
            <a:r>
              <a:rPr lang="nl-NL" sz="2400" err="1">
                <a:solidFill>
                  <a:srgbClr val="FF0000"/>
                </a:solidFill>
              </a:rPr>
              <a:t>Refinement</a:t>
            </a:r>
            <a:r>
              <a:rPr lang="nl-NL" sz="2400">
                <a:solidFill>
                  <a:srgbClr val="FF0000"/>
                </a:solidFill>
              </a:rPr>
              <a:t> Model </a:t>
            </a:r>
            <a:r>
              <a:rPr lang="nl-NL" sz="2400" err="1">
                <a:solidFill>
                  <a:srgbClr val="FF0000"/>
                </a:solidFill>
              </a:rPr>
              <a:t>Usage</a:t>
            </a:r>
            <a:r>
              <a:rPr lang="nl-NL" sz="2400">
                <a:solidFill>
                  <a:srgbClr val="FF0000"/>
                </a:solidFill>
              </a:rPr>
              <a:t> </a:t>
            </a:r>
            <a:r>
              <a:rPr lang="nl-NL" sz="2400" err="1">
                <a:solidFill>
                  <a:srgbClr val="FF0000"/>
                </a:solidFill>
              </a:rPr>
              <a:t>Statistics</a:t>
            </a: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FCBD25-917E-4332-611B-899E0FFA3B25}"/>
              </a:ext>
            </a:extLst>
          </p:cNvPr>
          <p:cNvSpPr txBox="1"/>
          <p:nvPr/>
        </p:nvSpPr>
        <p:spPr>
          <a:xfrm>
            <a:off x="839096" y="5559862"/>
            <a:ext cx="784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err="1"/>
              <a:t>Questions</a:t>
            </a:r>
            <a:r>
              <a:rPr lang="nl-NL" sz="3200"/>
              <a:t>: </a:t>
            </a:r>
            <a:r>
              <a:rPr lang="nl-NL" sz="3200" err="1"/>
              <a:t>Why</a:t>
            </a:r>
            <a:r>
              <a:rPr lang="nl-NL" sz="3200"/>
              <a:t> is </a:t>
            </a:r>
            <a:r>
              <a:rPr lang="nl-NL" sz="3200" err="1"/>
              <a:t>it</a:t>
            </a:r>
            <a:r>
              <a:rPr lang="nl-NL" sz="3200"/>
              <a:t> </a:t>
            </a:r>
            <a:r>
              <a:rPr lang="nl-NL" sz="3200" err="1"/>
              <a:t>so</a:t>
            </a:r>
            <a:r>
              <a:rPr lang="nl-NL" sz="3200"/>
              <a:t> </a:t>
            </a:r>
            <a:r>
              <a:rPr lang="nl-NL" sz="3200" err="1"/>
              <a:t>popular</a:t>
            </a:r>
            <a:r>
              <a:rPr lang="nl-NL" sz="3200"/>
              <a:t>, </a:t>
            </a:r>
            <a:r>
              <a:rPr lang="nl-NL" sz="3200" err="1"/>
              <a:t>when</a:t>
            </a:r>
            <a:r>
              <a:rPr lang="nl-NL" sz="3200"/>
              <a:t> </a:t>
            </a:r>
            <a:r>
              <a:rPr lang="nl-NL" sz="3200" err="1"/>
              <a:t>to</a:t>
            </a:r>
            <a:r>
              <a:rPr lang="nl-NL" sz="3200"/>
              <a:t> </a:t>
            </a:r>
            <a:r>
              <a:rPr lang="nl-NL" sz="3200" err="1"/>
              <a:t>use</a:t>
            </a:r>
            <a:r>
              <a:rPr lang="nl-NL" sz="3200"/>
              <a:t> </a:t>
            </a:r>
            <a:r>
              <a:rPr lang="nl-NL" sz="3200" err="1"/>
              <a:t>it</a:t>
            </a:r>
            <a:r>
              <a:rPr lang="nl-NL" sz="3200"/>
              <a:t> </a:t>
            </a:r>
            <a:r>
              <a:rPr lang="nl-NL" sz="3200" err="1"/>
              <a:t>and</a:t>
            </a:r>
            <a:r>
              <a:rPr lang="nl-NL" sz="3200"/>
              <a:t> does is </a:t>
            </a:r>
            <a:r>
              <a:rPr lang="nl-NL" sz="3200" err="1"/>
              <a:t>solve</a:t>
            </a:r>
            <a:r>
              <a:rPr lang="nl-NL" sz="3200"/>
              <a:t> </a:t>
            </a:r>
            <a:r>
              <a:rPr lang="nl-NL" sz="3200" err="1"/>
              <a:t>all</a:t>
            </a:r>
            <a:r>
              <a:rPr lang="nl-NL" sz="3200"/>
              <a:t> </a:t>
            </a:r>
            <a:r>
              <a:rPr lang="nl-NL" sz="3200" err="1"/>
              <a:t>problems</a:t>
            </a:r>
            <a:r>
              <a:rPr lang="nl-NL" sz="3200"/>
              <a:t> </a:t>
            </a:r>
            <a:r>
              <a:rPr lang="nl-NL" sz="3200" err="1"/>
              <a:t>meaningfully</a:t>
            </a:r>
            <a:r>
              <a:rPr lang="nl-NL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995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6121"/>
          </a:xfrm>
        </p:spPr>
        <p:txBody>
          <a:bodyPr/>
          <a:lstStyle/>
          <a:p>
            <a:r>
              <a:rPr lang="nl-NL" err="1">
                <a:solidFill>
                  <a:srgbClr val="FF0000"/>
                </a:solidFill>
                <a:latin typeface="Calibri" charset="0"/>
              </a:rPr>
              <a:t>Requirements</a:t>
            </a:r>
            <a:endParaRPr lang="nl-NL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5325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466138" cy="52038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nl-NL" sz="2800" dirty="0" err="1">
                <a:latin typeface="Calibri"/>
                <a:ea typeface="Calibri"/>
                <a:cs typeface="Calibri"/>
              </a:rPr>
              <a:t>There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should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be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no </a:t>
            </a:r>
            <a:r>
              <a:rPr lang="nl-NL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residual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unresolved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density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dirty="0">
                <a:latin typeface="Calibri"/>
                <a:ea typeface="Calibri"/>
                <a:cs typeface="Calibri"/>
              </a:rPr>
              <a:t>in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latin typeface="Calibri"/>
                <a:ea typeface="Calibri"/>
                <a:cs typeface="Calibri"/>
              </a:rPr>
              <a:t> discrete model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region</a:t>
            </a:r>
            <a:r>
              <a:rPr lang="nl-NL" sz="2800" dirty="0">
                <a:latin typeface="Calibri"/>
                <a:ea typeface="Calibri"/>
                <a:cs typeface="Calibri"/>
              </a:rPr>
              <a:t> of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structure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because</a:t>
            </a:r>
            <a:r>
              <a:rPr lang="nl-NL" sz="2800" dirty="0">
                <a:latin typeface="Calibri"/>
                <a:ea typeface="Calibri"/>
                <a:cs typeface="Calibri"/>
              </a:rPr>
              <a:t> of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its</a:t>
            </a:r>
            <a:r>
              <a:rPr lang="nl-NL" sz="2800" dirty="0">
                <a:latin typeface="Calibri"/>
                <a:ea typeface="Calibri"/>
                <a:cs typeface="Calibri"/>
              </a:rPr>
              <a:t> impact on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difference</a:t>
            </a:r>
            <a:r>
              <a:rPr lang="nl-NL" sz="2800" dirty="0">
                <a:latin typeface="Calibri"/>
                <a:ea typeface="Calibri"/>
                <a:cs typeface="Calibri"/>
              </a:rPr>
              <a:t> map in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latin typeface="Calibri"/>
                <a:ea typeface="Calibri"/>
                <a:cs typeface="Calibri"/>
              </a:rPr>
              <a:t> solvent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region</a:t>
            </a:r>
            <a:r>
              <a:rPr lang="nl-NL" sz="2800" dirty="0">
                <a:latin typeface="Calibri"/>
                <a:ea typeface="Calibri"/>
                <a:cs typeface="Calibri"/>
              </a:rPr>
              <a:t>.</a:t>
            </a:r>
          </a:p>
          <a:p>
            <a:pPr>
              <a:defRPr/>
            </a:pPr>
            <a:r>
              <a:rPr lang="nl-NL" sz="2800">
                <a:latin typeface="Calibri"/>
                <a:ea typeface="Calibri"/>
                <a:cs typeface="Calibri"/>
              </a:rPr>
              <a:t>The data set </a:t>
            </a:r>
            <a:r>
              <a:rPr lang="nl-NL" sz="2800" err="1">
                <a:latin typeface="Calibri"/>
                <a:ea typeface="Calibri"/>
                <a:cs typeface="Calibri"/>
              </a:rPr>
              <a:t>should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be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reasonably</a:t>
            </a:r>
            <a:r>
              <a:rPr lang="nl-NL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complete </a:t>
            </a:r>
            <a:r>
              <a:rPr lang="nl-NL" sz="2800" err="1">
                <a:latin typeface="Calibri"/>
                <a:ea typeface="Calibri"/>
                <a:cs typeface="Calibri"/>
              </a:rPr>
              <a:t>and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with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sufficient</a:t>
            </a:r>
            <a:r>
              <a:rPr lang="nl-NL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resolution</a:t>
            </a:r>
            <a:r>
              <a:rPr lang="nl-NL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>
                <a:latin typeface="Calibri"/>
                <a:ea typeface="Calibri"/>
                <a:cs typeface="Calibri"/>
              </a:rPr>
              <a:t>[i.e. </a:t>
            </a:r>
            <a:r>
              <a:rPr lang="nl-NL" sz="2800" err="1">
                <a:latin typeface="Calibri"/>
                <a:ea typeface="Calibri"/>
                <a:cs typeface="Calibri"/>
              </a:rPr>
              <a:t>sin</a:t>
            </a:r>
            <a:r>
              <a:rPr lang="nl-NL" sz="2800">
                <a:latin typeface="Calibri"/>
                <a:ea typeface="Calibri"/>
                <a:cs typeface="Calibri"/>
              </a:rPr>
              <a:t>(</a:t>
            </a:r>
            <a:r>
              <a:rPr lang="nl-NL" sz="2800" err="1">
                <a:latin typeface="Calibri"/>
                <a:ea typeface="Calibri"/>
                <a:cs typeface="Calibri"/>
              </a:rPr>
              <a:t>theta</a:t>
            </a:r>
            <a:r>
              <a:rPr lang="nl-NL" sz="2800">
                <a:latin typeface="Calibri"/>
                <a:ea typeface="Calibri"/>
                <a:cs typeface="Calibri"/>
              </a:rPr>
              <a:t>)/</a:t>
            </a:r>
            <a:r>
              <a:rPr lang="nl-NL" sz="2800" err="1">
                <a:latin typeface="Calibri"/>
                <a:ea typeface="Calibri"/>
                <a:cs typeface="Calibri"/>
              </a:rPr>
              <a:t>lambda</a:t>
            </a:r>
            <a:r>
              <a:rPr lang="nl-NL" sz="2800">
                <a:latin typeface="Calibri"/>
                <a:ea typeface="Calibri"/>
                <a:cs typeface="Calibri"/>
              </a:rPr>
              <a:t> &gt;</a:t>
            </a:r>
            <a:r>
              <a:rPr lang="nl-NL">
                <a:latin typeface="Calibri"/>
                <a:ea typeface="Calibri"/>
                <a:cs typeface="Calibri"/>
              </a:rPr>
              <a:t> </a:t>
            </a:r>
            <a:r>
              <a:rPr lang="nl-NL" sz="2800">
                <a:latin typeface="Calibri"/>
                <a:ea typeface="Calibri"/>
                <a:cs typeface="Calibri"/>
              </a:rPr>
              <a:t>0.6].</a:t>
            </a:r>
            <a:r>
              <a:rPr lang="nl-NL">
                <a:latin typeface="Calibri"/>
                <a:ea typeface="Calibri"/>
                <a:cs typeface="Calibri"/>
              </a:rPr>
              <a:t> </a:t>
            </a:r>
            <a:endParaRPr lang="nl-NL" sz="2800">
              <a:latin typeface="Calibri" charset="0"/>
              <a:ea typeface="Calibri"/>
              <a:cs typeface="Calibri"/>
            </a:endParaRPr>
          </a:p>
          <a:p>
            <a:pPr>
              <a:defRPr/>
            </a:pPr>
            <a:r>
              <a:rPr lang="nl-NL" dirty="0">
                <a:latin typeface="Calibri"/>
                <a:ea typeface="Calibri"/>
                <a:cs typeface="Calibri"/>
              </a:rPr>
              <a:t> </a:t>
            </a:r>
            <a:r>
              <a:rPr lang="nl-NL" sz="2800" dirty="0">
                <a:latin typeface="Calibri"/>
                <a:ea typeface="Calibri"/>
                <a:cs typeface="Calibri"/>
              </a:rPr>
              <a:t>Low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temperature</a:t>
            </a:r>
            <a:r>
              <a:rPr lang="nl-NL" sz="2800" dirty="0">
                <a:latin typeface="Calibri"/>
                <a:ea typeface="Calibri"/>
                <a:cs typeface="Calibri"/>
              </a:rPr>
              <a:t> data </a:t>
            </a:r>
            <a:r>
              <a:rPr lang="nl-NL" dirty="0" err="1">
                <a:latin typeface="Calibri"/>
                <a:ea typeface="Calibri"/>
                <a:cs typeface="Calibri"/>
              </a:rPr>
              <a:t>may</a:t>
            </a:r>
            <a:r>
              <a:rPr lang="nl-NL" dirty="0">
                <a:latin typeface="Calibri"/>
                <a:ea typeface="Calibri"/>
                <a:cs typeface="Calibri"/>
              </a:rPr>
              <a:t> help</a:t>
            </a:r>
            <a:r>
              <a:rPr lang="nl-NL" sz="2800" dirty="0">
                <a:latin typeface="Calibri"/>
                <a:ea typeface="Calibri"/>
                <a:cs typeface="Calibri"/>
              </a:rPr>
              <a:t> a lot.</a:t>
            </a:r>
            <a:endParaRPr lang="nl-NL" dirty="0">
              <a:ea typeface="Calibri"/>
              <a:cs typeface="Calibri"/>
            </a:endParaRPr>
          </a:p>
          <a:p>
            <a:pPr>
              <a:defRPr/>
            </a:pPr>
            <a:r>
              <a:rPr lang="nl-NL" sz="2800" dirty="0" err="1">
                <a:latin typeface="Calibri"/>
                <a:ea typeface="Calibri"/>
                <a:cs typeface="Calibri"/>
              </a:rPr>
              <a:t>There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should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be</a:t>
            </a:r>
            <a:r>
              <a:rPr lang="nl-NL" sz="2800" dirty="0">
                <a:latin typeface="Calibri"/>
                <a:ea typeface="Calibri"/>
                <a:cs typeface="Calibri"/>
              </a:rPr>
              <a:t> no </a:t>
            </a:r>
            <a:r>
              <a:rPr lang="nl-NL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unresolved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charge </a:t>
            </a:r>
            <a:r>
              <a:rPr lang="nl-NL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balance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dirty="0">
                <a:latin typeface="Calibri"/>
                <a:ea typeface="Calibri"/>
                <a:cs typeface="Calibri"/>
              </a:rPr>
              <a:t>issues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that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might</a:t>
            </a:r>
            <a:r>
              <a:rPr lang="nl-NL" sz="2800" dirty="0">
                <a:latin typeface="Calibri"/>
                <a:ea typeface="Calibri"/>
                <a:cs typeface="Calibri"/>
              </a:rPr>
              <a:t> effect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chemistry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involved</a:t>
            </a:r>
            <a:r>
              <a:rPr lang="nl-NL" sz="2800" dirty="0">
                <a:latin typeface="Calibri"/>
                <a:ea typeface="Calibri"/>
                <a:cs typeface="Calibri"/>
              </a:rPr>
              <a:t> (e.g. The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valency</a:t>
            </a:r>
            <a:r>
              <a:rPr lang="nl-NL" sz="2800" dirty="0">
                <a:latin typeface="Calibri"/>
                <a:ea typeface="Calibri"/>
                <a:cs typeface="Calibri"/>
              </a:rPr>
              <a:t> of a metal in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modelled</a:t>
            </a:r>
            <a:r>
              <a:rPr lang="nl-NL" sz="2800" dirty="0">
                <a:latin typeface="Calibri"/>
                <a:ea typeface="Calibri"/>
                <a:cs typeface="Calibri"/>
              </a:rPr>
              <a:t> part of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structure</a:t>
            </a:r>
            <a:r>
              <a:rPr lang="nl-NL" sz="2800" dirty="0">
                <a:latin typeface="Calibri"/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95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FF0000"/>
                </a:solidFill>
                <a:latin typeface="Calibri" charset="0"/>
              </a:rPr>
              <a:t>Limitations</a:t>
            </a:r>
          </a:p>
        </p:txBody>
      </p:sp>
      <p:sp>
        <p:nvSpPr>
          <p:cNvPr id="34818" name="Tijdelijke aanduiding voor inhoud 2"/>
          <p:cNvSpPr>
            <a:spLocks noGrp="1"/>
          </p:cNvSpPr>
          <p:nvPr>
            <p:ph idx="1"/>
          </p:nvPr>
        </p:nvSpPr>
        <p:spPr>
          <a:xfrm>
            <a:off x="682856" y="1463954"/>
            <a:ext cx="8003944" cy="47454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800">
                <a:latin typeface="Calibri"/>
                <a:ea typeface="Calibri"/>
                <a:cs typeface="Calibri"/>
              </a:rPr>
              <a:t>The </a:t>
            </a:r>
            <a:r>
              <a:rPr lang="nl-NL" sz="2800" err="1">
                <a:latin typeface="Calibri"/>
                <a:ea typeface="Calibri"/>
                <a:cs typeface="Calibri"/>
              </a:rPr>
              <a:t>reported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nl-NL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count</a:t>
            </a:r>
            <a:r>
              <a:rPr lang="nl-NL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>
                <a:latin typeface="Calibri"/>
                <a:ea typeface="Calibri"/>
                <a:cs typeface="Calibri"/>
              </a:rPr>
              <a:t>in </a:t>
            </a:r>
            <a:r>
              <a:rPr lang="nl-NL" sz="2800" err="1">
                <a:latin typeface="Calibri"/>
                <a:ea typeface="Calibri"/>
                <a:cs typeface="Calibri"/>
              </a:rPr>
              <a:t>the</a:t>
            </a:r>
            <a:r>
              <a:rPr lang="nl-NL" sz="2800">
                <a:latin typeface="Calibri"/>
                <a:ea typeface="Calibri"/>
                <a:cs typeface="Calibri"/>
              </a:rPr>
              <a:t> solvent </a:t>
            </a:r>
            <a:r>
              <a:rPr lang="nl-NL" sz="2800" err="1">
                <a:latin typeface="Calibri"/>
                <a:ea typeface="Calibri"/>
                <a:cs typeface="Calibri"/>
              </a:rPr>
              <a:t>region</a:t>
            </a:r>
            <a:r>
              <a:rPr lang="nl-NL" sz="2800">
                <a:latin typeface="Calibri"/>
                <a:ea typeface="Calibri"/>
                <a:cs typeface="Calibri"/>
              </a:rPr>
              <a:t> is </a:t>
            </a:r>
            <a:r>
              <a:rPr lang="nl-NL" sz="2800" err="1">
                <a:latin typeface="Calibri"/>
                <a:ea typeface="Calibri"/>
                <a:cs typeface="Calibri"/>
              </a:rPr>
              <a:t>meaningful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only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with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the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supply</a:t>
            </a:r>
            <a:r>
              <a:rPr lang="nl-NL" sz="2800">
                <a:latin typeface="Calibri"/>
                <a:ea typeface="Calibri"/>
                <a:cs typeface="Calibri"/>
              </a:rPr>
              <a:t> of a complete </a:t>
            </a:r>
            <a:r>
              <a:rPr lang="nl-NL" sz="2800" err="1">
                <a:latin typeface="Calibri"/>
                <a:ea typeface="Calibri"/>
                <a:cs typeface="Calibri"/>
              </a:rPr>
              <a:t>and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reliable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reflection</a:t>
            </a:r>
            <a:r>
              <a:rPr lang="nl-NL" sz="2800">
                <a:latin typeface="Calibri"/>
                <a:ea typeface="Calibri"/>
                <a:cs typeface="Calibri"/>
              </a:rPr>
              <a:t> data set</a:t>
            </a:r>
            <a:r>
              <a:rPr lang="nl-NL">
                <a:latin typeface="Calibri"/>
                <a:ea typeface="Calibri"/>
                <a:cs typeface="Calibri"/>
              </a:rPr>
              <a:t>.</a:t>
            </a:r>
            <a:endParaRPr lang="nl-NL" sz="2800">
              <a:latin typeface="Calibri" charset="0"/>
            </a:endParaRPr>
          </a:p>
          <a:p>
            <a:r>
              <a:rPr lang="nl-NL" sz="2800">
                <a:latin typeface="Calibri"/>
                <a:ea typeface="Calibri"/>
                <a:cs typeface="Calibri"/>
              </a:rPr>
              <a:t>The SQUEEZE </a:t>
            </a:r>
            <a:r>
              <a:rPr lang="nl-NL" sz="2800" err="1">
                <a:latin typeface="Calibri"/>
                <a:ea typeface="Calibri"/>
                <a:cs typeface="Calibri"/>
              </a:rPr>
              <a:t>technique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can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not</a:t>
            </a:r>
            <a:r>
              <a:rPr lang="nl-NL" sz="2800">
                <a:latin typeface="Calibri"/>
                <a:ea typeface="Calibri"/>
                <a:cs typeface="Calibri"/>
              </a:rPr>
              <a:t> handle </a:t>
            </a:r>
            <a:r>
              <a:rPr lang="nl-NL" sz="2800" err="1">
                <a:latin typeface="Calibri"/>
                <a:ea typeface="Calibri"/>
                <a:cs typeface="Calibri"/>
              </a:rPr>
              <a:t>properly</a:t>
            </a:r>
            <a:r>
              <a:rPr lang="nl-NL" sz="2800">
                <a:latin typeface="Calibri"/>
                <a:ea typeface="Calibri"/>
                <a:cs typeface="Calibri"/>
              </a:rPr>
              <a:t> cases of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coupled</a:t>
            </a:r>
            <a:r>
              <a:rPr lang="nl-NL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disorder </a:t>
            </a:r>
            <a:r>
              <a:rPr lang="nl-NL" sz="2800" err="1">
                <a:latin typeface="Calibri"/>
                <a:ea typeface="Calibri"/>
                <a:cs typeface="Calibri"/>
              </a:rPr>
              <a:t>effecting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both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the</a:t>
            </a:r>
            <a:r>
              <a:rPr lang="nl-NL" sz="2800">
                <a:latin typeface="Calibri"/>
                <a:ea typeface="Calibri"/>
                <a:cs typeface="Calibri"/>
              </a:rPr>
              <a:t> model </a:t>
            </a:r>
            <a:r>
              <a:rPr lang="nl-NL" sz="2800" err="1">
                <a:latin typeface="Calibri"/>
                <a:ea typeface="Calibri"/>
                <a:cs typeface="Calibri"/>
              </a:rPr>
              <a:t>and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the</a:t>
            </a:r>
            <a:r>
              <a:rPr lang="nl-NL" sz="2800">
                <a:latin typeface="Calibri"/>
                <a:ea typeface="Calibri"/>
                <a:cs typeface="Calibri"/>
              </a:rPr>
              <a:t> solvent </a:t>
            </a:r>
            <a:r>
              <a:rPr lang="nl-NL" sz="2800" err="1">
                <a:latin typeface="Calibri"/>
                <a:ea typeface="Calibri"/>
                <a:cs typeface="Calibri"/>
              </a:rPr>
              <a:t>region</a:t>
            </a:r>
            <a:r>
              <a:rPr lang="nl-NL" sz="2800">
                <a:latin typeface="Calibri"/>
                <a:ea typeface="Calibri"/>
                <a:cs typeface="Calibri"/>
              </a:rPr>
              <a:t>.</a:t>
            </a:r>
            <a:r>
              <a:rPr lang="nl-NL">
                <a:latin typeface="Calibri"/>
                <a:ea typeface="Calibri"/>
                <a:cs typeface="Calibri"/>
              </a:rPr>
              <a:t> </a:t>
            </a:r>
            <a:endParaRPr lang="nl-NL" sz="2800">
              <a:latin typeface="Calibri" charset="0"/>
              <a:ea typeface="Calibri"/>
              <a:cs typeface="Calibri"/>
            </a:endParaRPr>
          </a:p>
          <a:p>
            <a:r>
              <a:rPr lang="nl-NL" sz="2800">
                <a:latin typeface="Calibri"/>
                <a:ea typeface="Calibri"/>
                <a:cs typeface="Calibri"/>
              </a:rPr>
              <a:t>The solvent </a:t>
            </a:r>
            <a:r>
              <a:rPr lang="nl-NL" sz="2800" err="1">
                <a:latin typeface="Calibri"/>
                <a:ea typeface="Calibri"/>
                <a:cs typeface="Calibri"/>
              </a:rPr>
              <a:t>region</a:t>
            </a:r>
            <a:r>
              <a:rPr lang="nl-NL" sz="2800">
                <a:latin typeface="Calibri"/>
                <a:ea typeface="Calibri"/>
                <a:cs typeface="Calibri"/>
              </a:rPr>
              <a:t> is </a:t>
            </a:r>
            <a:r>
              <a:rPr lang="nl-NL" sz="2800" err="1">
                <a:latin typeface="Calibri"/>
                <a:ea typeface="Calibri"/>
                <a:cs typeface="Calibri"/>
              </a:rPr>
              <a:t>assumed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not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to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contain</a:t>
            </a:r>
            <a:r>
              <a:rPr lang="nl-NL" sz="2800">
                <a:latin typeface="Calibri"/>
                <a:ea typeface="Calibri"/>
                <a:cs typeface="Calibri"/>
              </a:rPr>
              <a:t> significant </a:t>
            </a:r>
            <a:r>
              <a:rPr lang="nl-NL" sz="2800" err="1">
                <a:latin typeface="Calibri"/>
                <a:ea typeface="Calibri"/>
                <a:cs typeface="Calibri"/>
              </a:rPr>
              <a:t>anomalous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scatterers</a:t>
            </a:r>
            <a:r>
              <a:rPr lang="nl-NL">
                <a:latin typeface="Calibri"/>
                <a:ea typeface="Calibri"/>
                <a:cs typeface="Calibri"/>
              </a:rPr>
              <a:t> </a:t>
            </a:r>
            <a:r>
              <a:rPr lang="nl-NL" sz="2800">
                <a:latin typeface="Calibri"/>
                <a:ea typeface="Calibri"/>
                <a:cs typeface="Calibri"/>
              </a:rPr>
              <a:t> (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Friedels</a:t>
            </a:r>
            <a:r>
              <a:rPr lang="nl-NL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averaged</a:t>
            </a:r>
            <a:r>
              <a:rPr lang="nl-NL" sz="2800">
                <a:latin typeface="Calibri"/>
                <a:ea typeface="Calibri"/>
                <a:cs typeface="Calibri"/>
              </a:rPr>
              <a:t>)</a:t>
            </a:r>
          </a:p>
          <a:p>
            <a:r>
              <a:rPr lang="nl-NL" sz="2800" err="1">
                <a:latin typeface="Calibri"/>
                <a:ea typeface="Calibri"/>
                <a:cs typeface="Calibri"/>
              </a:rPr>
              <a:t>Designed</a:t>
            </a:r>
            <a:r>
              <a:rPr lang="nl-NL" sz="280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for</a:t>
            </a:r>
            <a:r>
              <a:rPr lang="nl-NL" sz="2800">
                <a:latin typeface="Calibri"/>
                <a:ea typeface="Calibri"/>
                <a:cs typeface="Calibri"/>
              </a:rPr>
              <a:t> ‘small molecule </a:t>
            </a:r>
            <a:r>
              <a:rPr lang="nl-NL" sz="2800" err="1">
                <a:latin typeface="Calibri"/>
                <a:ea typeface="Calibri"/>
                <a:cs typeface="Calibri"/>
              </a:rPr>
              <a:t>structures</a:t>
            </a:r>
            <a:r>
              <a:rPr lang="nl-NL">
                <a:latin typeface="Calibri"/>
                <a:ea typeface="Calibri"/>
                <a:cs typeface="Calibri"/>
              </a:rPr>
              <a:t>’.</a:t>
            </a:r>
            <a:endParaRPr lang="nl-NL" sz="2800">
              <a:latin typeface="Calibri"/>
              <a:ea typeface="Calibri"/>
              <a:cs typeface="Calibri"/>
            </a:endParaRPr>
          </a:p>
          <a:p>
            <a:r>
              <a:rPr lang="nl-NL" dirty="0" err="1">
                <a:latin typeface="Calibri"/>
                <a:ea typeface="Calibri"/>
                <a:cs typeface="Calibri"/>
              </a:rPr>
              <a:t>Note</a:t>
            </a:r>
            <a:r>
              <a:rPr lang="nl-NL" dirty="0">
                <a:latin typeface="Calibri"/>
                <a:ea typeface="Calibri"/>
                <a:cs typeface="Calibri"/>
              </a:rPr>
              <a:t>: SQUEEZE </a:t>
            </a:r>
            <a:r>
              <a:rPr lang="nl-NL" dirty="0" err="1">
                <a:latin typeface="Calibri"/>
                <a:ea typeface="Calibri"/>
                <a:cs typeface="Calibri"/>
              </a:rPr>
              <a:t>can</a:t>
            </a:r>
            <a:r>
              <a:rPr lang="nl-NL" dirty="0">
                <a:latin typeface="Calibri"/>
                <a:ea typeface="Calibri"/>
                <a:cs typeface="Calibri"/>
              </a:rPr>
              <a:t> handle </a:t>
            </a:r>
            <a:r>
              <a:rPr lang="nl-NL" dirty="0" err="1">
                <a:latin typeface="Calibri"/>
                <a:ea typeface="Calibri"/>
                <a:cs typeface="Calibri"/>
              </a:rPr>
              <a:t>twinned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structures</a:t>
            </a:r>
            <a:r>
              <a:rPr lang="nl-NL" dirty="0">
                <a:latin typeface="Calibri"/>
                <a:ea typeface="Calibri"/>
                <a:cs typeface="Calibri"/>
              </a:rPr>
              <a:t> via LIST 8 (</a:t>
            </a:r>
            <a:r>
              <a:rPr lang="nl-NL" dirty="0" err="1">
                <a:latin typeface="Calibri"/>
                <a:ea typeface="Calibri"/>
                <a:cs typeface="Calibri"/>
              </a:rPr>
              <a:t>temporary</a:t>
            </a:r>
            <a:r>
              <a:rPr lang="nl-NL" dirty="0">
                <a:latin typeface="Calibri"/>
                <a:ea typeface="Calibri"/>
                <a:cs typeface="Calibri"/>
              </a:rPr>
              <a:t> </a:t>
            </a:r>
            <a:r>
              <a:rPr lang="nl-NL" dirty="0" err="1">
                <a:latin typeface="Calibri"/>
                <a:ea typeface="Calibri"/>
                <a:cs typeface="Calibri"/>
              </a:rPr>
              <a:t>detwinned</a:t>
            </a:r>
            <a:r>
              <a:rPr lang="nl-NL" dirty="0">
                <a:latin typeface="Calibri"/>
                <a:ea typeface="Calibri"/>
                <a:cs typeface="Calibri"/>
              </a:rPr>
              <a:t> </a:t>
            </a:r>
            <a:r>
              <a:rPr lang="nl-NL" dirty="0" err="1">
                <a:latin typeface="Calibri"/>
                <a:ea typeface="Calibri"/>
                <a:cs typeface="Calibri"/>
              </a:rPr>
              <a:t>reflection</a:t>
            </a:r>
            <a:r>
              <a:rPr lang="nl-NL" dirty="0">
                <a:latin typeface="Calibri"/>
                <a:ea typeface="Calibri"/>
                <a:cs typeface="Calibri"/>
              </a:rPr>
              <a:t> data)</a:t>
            </a:r>
          </a:p>
        </p:txBody>
      </p:sp>
    </p:spTree>
    <p:extLst>
      <p:ext uri="{BB962C8B-B14F-4D97-AF65-F5344CB8AC3E}">
        <p14:creationId xmlns:p14="http://schemas.microsoft.com/office/powerpoint/2010/main" val="395393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9A32C-4364-2226-64BB-1A74A775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err="1">
                <a:solidFill>
                  <a:srgbClr val="FF0000"/>
                </a:solidFill>
              </a:rPr>
              <a:t>Thanks</a:t>
            </a:r>
            <a:r>
              <a:rPr lang="nl-NL"/>
              <a:t> 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C2C34F-8530-7E36-9915-0002993A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/>
              <a:t>PLATON/SQUEEZE paper:</a:t>
            </a:r>
          </a:p>
          <a:p>
            <a:pPr marL="0" indent="0">
              <a:buNone/>
            </a:pPr>
            <a:r>
              <a:rPr lang="nl-NL" sz="2400"/>
              <a:t> </a:t>
            </a:r>
            <a:r>
              <a:rPr lang="nl-NL" sz="2400" err="1"/>
              <a:t>A.L.spek</a:t>
            </a:r>
            <a:r>
              <a:rPr lang="nl-NL" sz="2400"/>
              <a:t> (2018) Acta </a:t>
            </a:r>
            <a:r>
              <a:rPr lang="nl-NL" sz="2400" err="1"/>
              <a:t>Cryst</a:t>
            </a:r>
            <a:r>
              <a:rPr lang="nl-NL" sz="2400"/>
              <a:t>. C71, 9-18</a:t>
            </a:r>
            <a:r>
              <a:rPr lang="nl-NL"/>
              <a:t>.</a:t>
            </a:r>
          </a:p>
          <a:p>
            <a:r>
              <a:rPr lang="nl-NL" sz="2800">
                <a:latin typeface="Calibri" charset="0"/>
                <a:hlinkClick r:id="rId2"/>
              </a:rPr>
              <a:t>http://www.platonsoft.nl/PLATON_HOW_TO.pdf</a:t>
            </a:r>
            <a:endParaRPr lang="nl-NL" sz="2800">
              <a:latin typeface="Calibri" charset="0"/>
            </a:endParaRPr>
          </a:p>
          <a:p>
            <a:r>
              <a:rPr lang="nl-NL"/>
              <a:t>Unix Source Code: </a:t>
            </a:r>
            <a:r>
              <a:rPr lang="nl-NL">
                <a:hlinkClick r:id="rId3"/>
              </a:rPr>
              <a:t>http://www.platonsoft.nl/xraysoft</a:t>
            </a:r>
            <a:endParaRPr lang="nl-NL"/>
          </a:p>
          <a:p>
            <a:r>
              <a:rPr lang="nl-NL"/>
              <a:t>Most recent MS-Windows PLATON </a:t>
            </a:r>
            <a:r>
              <a:rPr lang="nl-NL" err="1"/>
              <a:t>executable</a:t>
            </a:r>
            <a:r>
              <a:rPr lang="nl-NL"/>
              <a:t>:</a:t>
            </a:r>
          </a:p>
          <a:p>
            <a:pPr marL="0" indent="0">
              <a:buNone/>
            </a:pPr>
            <a:r>
              <a:rPr lang="nl-NL" err="1"/>
              <a:t>https</a:t>
            </a:r>
            <a:r>
              <a:rPr lang="nl-NL"/>
              <a:t>://</a:t>
            </a:r>
            <a:r>
              <a:rPr lang="nl-NL" err="1"/>
              <a:t>www.chem.gla.ac.uk</a:t>
            </a:r>
            <a:r>
              <a:rPr lang="nl-NL"/>
              <a:t>/~louis/software/</a:t>
            </a:r>
            <a:r>
              <a:rPr lang="nl-NL" err="1"/>
              <a:t>platon</a:t>
            </a:r>
            <a:r>
              <a:rPr lang="nl-NL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5871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65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76855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FF0000"/>
                </a:solidFill>
                <a:latin typeface="Calibri" charset="0"/>
              </a:rPr>
              <a:t>The SQUEEZE tool as </a:t>
            </a:r>
            <a:r>
              <a:rPr lang="nl-NL" sz="3200" err="1">
                <a:solidFill>
                  <a:srgbClr val="FF0000"/>
                </a:solidFill>
                <a:latin typeface="Calibri" charset="0"/>
              </a:rPr>
              <a:t>an</a:t>
            </a:r>
            <a:r>
              <a:rPr lang="nl-NL" sz="3200">
                <a:solidFill>
                  <a:srgbClr val="FF0000"/>
                </a:solidFill>
                <a:latin typeface="Calibri" charset="0"/>
              </a:rPr>
              <a:t> Option </a:t>
            </a:r>
            <a:r>
              <a:rPr lang="nl-NL" sz="3200" err="1">
                <a:solidFill>
                  <a:srgbClr val="FF0000"/>
                </a:solidFill>
                <a:latin typeface="Calibri" charset="0"/>
              </a:rPr>
              <a:t>to</a:t>
            </a:r>
            <a:r>
              <a:rPr lang="nl-NL" sz="3200">
                <a:solidFill>
                  <a:srgbClr val="FF0000"/>
                </a:solidFill>
                <a:latin typeface="Calibri" charset="0"/>
              </a:rPr>
              <a:t> Handle </a:t>
            </a:r>
            <a:r>
              <a:rPr lang="nl-NL" sz="3200" err="1">
                <a:solidFill>
                  <a:srgbClr val="FF0000"/>
                </a:solidFill>
                <a:latin typeface="Calibri" charset="0"/>
              </a:rPr>
              <a:t>the</a:t>
            </a:r>
            <a:r>
              <a:rPr lang="nl-NL" sz="320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3200" err="1">
                <a:solidFill>
                  <a:srgbClr val="FF0000"/>
                </a:solidFill>
                <a:latin typeface="Calibri" charset="0"/>
              </a:rPr>
              <a:t>Disordered</a:t>
            </a:r>
            <a:r>
              <a:rPr lang="nl-NL" sz="3200">
                <a:solidFill>
                  <a:srgbClr val="FF0000"/>
                </a:solidFill>
                <a:latin typeface="Calibri" charset="0"/>
              </a:rPr>
              <a:t> Solvent </a:t>
            </a:r>
            <a:r>
              <a:rPr lang="nl-NL" sz="3200" err="1">
                <a:solidFill>
                  <a:srgbClr val="FF0000"/>
                </a:solidFill>
                <a:latin typeface="Calibri" charset="0"/>
              </a:rPr>
              <a:t>Refinement</a:t>
            </a:r>
            <a:r>
              <a:rPr lang="nl-NL" sz="320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3200" err="1">
                <a:solidFill>
                  <a:srgbClr val="FF0000"/>
                </a:solidFill>
                <a:latin typeface="Calibri" charset="0"/>
              </a:rPr>
              <a:t>Problem</a:t>
            </a:r>
            <a:endParaRPr lang="nl-NL" sz="32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578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92469"/>
            <a:ext cx="8423909" cy="48873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>
                <a:latin typeface="Calibri"/>
                <a:ea typeface="Calibri"/>
                <a:cs typeface="Calibri"/>
              </a:rPr>
              <a:t>SHELXL offers </a:t>
            </a:r>
            <a:r>
              <a:rPr lang="nl-NL" err="1">
                <a:latin typeface="Calibri"/>
                <a:ea typeface="Calibri"/>
                <a:cs typeface="Calibri"/>
              </a:rPr>
              <a:t>an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extensive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set of options </a:t>
            </a:r>
            <a:r>
              <a:rPr lang="nl-NL" err="1">
                <a:latin typeface="Calibri"/>
                <a:ea typeface="Calibri"/>
                <a:cs typeface="Calibri"/>
              </a:rPr>
              <a:t>to</a:t>
            </a:r>
            <a:r>
              <a:rPr lang="nl-NL" dirty="0">
                <a:latin typeface="Calibri"/>
                <a:ea typeface="Calibri"/>
                <a:cs typeface="Calibri"/>
              </a:rPr>
              <a:t> model </a:t>
            </a:r>
            <a:r>
              <a:rPr lang="nl-NL" err="1">
                <a:latin typeface="Calibri"/>
                <a:ea typeface="Calibri"/>
                <a:cs typeface="Calibri"/>
              </a:rPr>
              <a:t>and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refine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disordered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solvent parameters</a:t>
            </a:r>
            <a:r>
              <a:rPr lang="nl-NL" dirty="0">
                <a:latin typeface="Calibri"/>
                <a:ea typeface="Calibri"/>
                <a:cs typeface="Calibri"/>
              </a:rPr>
              <a:t>. </a:t>
            </a:r>
            <a:r>
              <a:rPr lang="nl-NL" err="1">
                <a:latin typeface="Calibri"/>
                <a:ea typeface="Calibri"/>
                <a:cs typeface="Calibri"/>
              </a:rPr>
              <a:t>That</a:t>
            </a:r>
            <a:r>
              <a:rPr lang="nl-NL" dirty="0">
                <a:latin typeface="Calibri"/>
                <a:ea typeface="Calibri"/>
                <a:cs typeface="Calibri"/>
              </a:rPr>
              <a:t> is </a:t>
            </a:r>
            <a:r>
              <a:rPr lang="nl-NL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preferred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approach </a:t>
            </a:r>
            <a:r>
              <a:rPr lang="nl-NL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handling </a:t>
            </a:r>
            <a:r>
              <a:rPr lang="nl-NL" dirty="0">
                <a:latin typeface="Calibri"/>
                <a:ea typeface="Calibri"/>
                <a:cs typeface="Calibri"/>
              </a:rPr>
              <a:t>cases of single solvent disorder </a:t>
            </a:r>
            <a:r>
              <a:rPr lang="nl-NL" err="1">
                <a:latin typeface="Calibri"/>
                <a:ea typeface="Calibri"/>
                <a:cs typeface="Calibri"/>
              </a:rPr>
              <a:t>with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known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composition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and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anions</a:t>
            </a:r>
            <a:r>
              <a:rPr lang="nl-NL" dirty="0">
                <a:latin typeface="Calibri"/>
                <a:ea typeface="Calibri"/>
                <a:cs typeface="Calibri"/>
              </a:rPr>
              <a:t>/</a:t>
            </a:r>
            <a:r>
              <a:rPr lang="nl-NL" err="1">
                <a:latin typeface="Calibri"/>
                <a:ea typeface="Calibri"/>
                <a:cs typeface="Calibri"/>
              </a:rPr>
              <a:t>cations</a:t>
            </a:r>
            <a:r>
              <a:rPr lang="nl-NL" dirty="0">
                <a:latin typeface="Calibri"/>
                <a:ea typeface="Calibri"/>
                <a:cs typeface="Calibri"/>
              </a:rPr>
              <a:t> (Charge Balance). </a:t>
            </a:r>
            <a:endParaRPr lang="nl-NL">
              <a:latin typeface="Calibri" charset="0"/>
            </a:endParaRPr>
          </a:p>
          <a:p>
            <a:r>
              <a:rPr lang="nl-NL" dirty="0">
                <a:latin typeface="Calibri"/>
                <a:ea typeface="Calibri"/>
                <a:cs typeface="Calibri"/>
              </a:rPr>
              <a:t>In cases of multiple </a:t>
            </a:r>
            <a:r>
              <a:rPr lang="nl-NL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unknown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solvent mixtures </a:t>
            </a:r>
            <a:r>
              <a:rPr lang="nl-NL" dirty="0" err="1">
                <a:latin typeface="Calibri"/>
                <a:ea typeface="Calibri"/>
                <a:cs typeface="Calibri"/>
              </a:rPr>
              <a:t>and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smeared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density</a:t>
            </a:r>
            <a:r>
              <a:rPr lang="nl-NL" dirty="0">
                <a:latin typeface="Calibri"/>
                <a:ea typeface="Calibri"/>
                <a:cs typeface="Calibri"/>
              </a:rPr>
              <a:t>, </a:t>
            </a:r>
            <a:r>
              <a:rPr lang="nl-NL" dirty="0" err="1">
                <a:latin typeface="Calibri"/>
                <a:ea typeface="Calibri"/>
                <a:cs typeface="Calibri"/>
              </a:rPr>
              <a:t>refinement</a:t>
            </a:r>
            <a:r>
              <a:rPr lang="nl-NL" dirty="0">
                <a:latin typeface="Calibri"/>
                <a:ea typeface="Calibri"/>
                <a:cs typeface="Calibri"/>
              </a:rPr>
              <a:t> of </a:t>
            </a:r>
            <a:r>
              <a:rPr lang="nl-NL" dirty="0" err="1">
                <a:latin typeface="Calibri"/>
                <a:ea typeface="Calibri"/>
                <a:cs typeface="Calibri"/>
              </a:rPr>
              <a:t>an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elaborate</a:t>
            </a:r>
            <a:r>
              <a:rPr lang="nl-NL" dirty="0">
                <a:latin typeface="Calibri"/>
                <a:ea typeface="Calibri"/>
                <a:cs typeface="Calibri"/>
              </a:rPr>
              <a:t> disorder model </a:t>
            </a:r>
            <a:r>
              <a:rPr lang="nl-NL" dirty="0" err="1">
                <a:latin typeface="Calibri"/>
                <a:ea typeface="Calibri"/>
                <a:cs typeface="Calibri"/>
              </a:rPr>
              <a:t>might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not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work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satisfactorily</a:t>
            </a:r>
            <a:r>
              <a:rPr lang="nl-NL" dirty="0">
                <a:latin typeface="Calibri"/>
                <a:ea typeface="Calibri"/>
                <a:cs typeface="Calibri"/>
              </a:rPr>
              <a:t> or even </a:t>
            </a:r>
            <a:r>
              <a:rPr lang="nl-NL" dirty="0" err="1">
                <a:latin typeface="Calibri"/>
                <a:ea typeface="Calibri"/>
                <a:cs typeface="Calibri"/>
              </a:rPr>
              <a:t>impossible</a:t>
            </a:r>
            <a:r>
              <a:rPr lang="nl-NL" dirty="0">
                <a:latin typeface="Calibri"/>
                <a:ea typeface="Calibri"/>
                <a:cs typeface="Calibri"/>
              </a:rPr>
              <a:t>.</a:t>
            </a:r>
          </a:p>
          <a:p>
            <a:r>
              <a:rPr lang="nl-NL" dirty="0">
                <a:latin typeface="Calibri"/>
                <a:ea typeface="Calibri"/>
                <a:cs typeface="Calibri"/>
              </a:rPr>
              <a:t> The SHELXL + SQUEEZE </a:t>
            </a:r>
            <a:r>
              <a:rPr lang="nl-NL" dirty="0" err="1">
                <a:latin typeface="Calibri"/>
                <a:ea typeface="Calibri"/>
                <a:cs typeface="Calibri"/>
              </a:rPr>
              <a:t>refinement</a:t>
            </a:r>
            <a:r>
              <a:rPr lang="nl-NL" dirty="0">
                <a:latin typeface="Calibri"/>
                <a:ea typeface="Calibri"/>
                <a:cs typeface="Calibri"/>
              </a:rPr>
              <a:t> model </a:t>
            </a:r>
            <a:r>
              <a:rPr lang="nl-NL" dirty="0" err="1">
                <a:latin typeface="Calibri"/>
                <a:ea typeface="Calibri"/>
                <a:cs typeface="Calibri"/>
              </a:rPr>
              <a:t>can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then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be</a:t>
            </a:r>
            <a:r>
              <a:rPr lang="nl-NL" dirty="0">
                <a:latin typeface="Calibri"/>
                <a:ea typeface="Calibri"/>
                <a:cs typeface="Calibri"/>
              </a:rPr>
              <a:t>  </a:t>
            </a:r>
            <a:r>
              <a:rPr lang="nl-NL" dirty="0" err="1">
                <a:latin typeface="Calibri"/>
                <a:ea typeface="Calibri"/>
                <a:cs typeface="Calibri"/>
              </a:rPr>
              <a:t>tried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when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exact nature of </a:t>
            </a:r>
            <a:r>
              <a:rPr lang="nl-NL" dirty="0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solvent </a:t>
            </a:r>
            <a:r>
              <a:rPr lang="nl-NL" dirty="0" err="1">
                <a:latin typeface="Calibri"/>
                <a:ea typeface="Calibri"/>
                <a:cs typeface="Calibri"/>
              </a:rPr>
              <a:t>structure</a:t>
            </a:r>
            <a:r>
              <a:rPr lang="nl-NL" dirty="0">
                <a:latin typeface="Calibri"/>
                <a:ea typeface="Calibri"/>
                <a:cs typeface="Calibri"/>
              </a:rPr>
              <a:t> is </a:t>
            </a:r>
            <a:r>
              <a:rPr lang="nl-NL" dirty="0" err="1">
                <a:latin typeface="Calibri"/>
                <a:ea typeface="Calibri"/>
                <a:cs typeface="Calibri"/>
              </a:rPr>
              <a:t>not</a:t>
            </a:r>
            <a:r>
              <a:rPr lang="nl-NL" dirty="0">
                <a:latin typeface="Calibri"/>
                <a:ea typeface="Calibri"/>
                <a:cs typeface="Calibri"/>
              </a:rPr>
              <a:t> relevant </a:t>
            </a:r>
            <a:r>
              <a:rPr lang="nl-NL" dirty="0" err="1">
                <a:latin typeface="Calibri"/>
                <a:ea typeface="Calibri"/>
                <a:cs typeface="Calibri"/>
              </a:rPr>
              <a:t>for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geometry</a:t>
            </a:r>
            <a:r>
              <a:rPr lang="nl-NL" dirty="0">
                <a:latin typeface="Calibri"/>
                <a:ea typeface="Calibri"/>
                <a:cs typeface="Calibri"/>
              </a:rPr>
              <a:t> of </a:t>
            </a:r>
            <a:r>
              <a:rPr lang="nl-NL" dirty="0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main</a:t>
            </a:r>
            <a:r>
              <a:rPr lang="nl-NL" dirty="0">
                <a:latin typeface="Calibri"/>
                <a:ea typeface="Calibri"/>
                <a:cs typeface="Calibri"/>
              </a:rPr>
              <a:t> molecule of interest. </a:t>
            </a:r>
            <a:r>
              <a:rPr lang="nl-NL" dirty="0" err="1">
                <a:latin typeface="Calibri"/>
                <a:ea typeface="Calibri"/>
                <a:cs typeface="Calibri"/>
              </a:rPr>
              <a:t>Possibly</a:t>
            </a:r>
            <a:r>
              <a:rPr lang="nl-NL" dirty="0">
                <a:latin typeface="Calibri"/>
                <a:ea typeface="Calibri"/>
                <a:cs typeface="Calibri"/>
              </a:rPr>
              <a:t> </a:t>
            </a:r>
            <a:r>
              <a:rPr lang="nl-NL" dirty="0" err="1">
                <a:latin typeface="Calibri"/>
                <a:ea typeface="Calibri"/>
                <a:cs typeface="Calibri"/>
              </a:rPr>
              <a:t>too</a:t>
            </a:r>
            <a:r>
              <a:rPr lang="nl-NL" dirty="0">
                <a:latin typeface="Calibri"/>
                <a:ea typeface="Calibri"/>
                <a:cs typeface="Calibri"/>
              </a:rPr>
              <a:t> easy </a:t>
            </a:r>
            <a:r>
              <a:rPr lang="nl-NL" dirty="0" err="1">
                <a:latin typeface="Calibri"/>
                <a:ea typeface="Calibri"/>
                <a:cs typeface="Calibri"/>
              </a:rPr>
              <a:t>when</a:t>
            </a:r>
            <a:r>
              <a:rPr lang="nl-NL" dirty="0">
                <a:latin typeface="Calibri"/>
                <a:ea typeface="Calibri"/>
                <a:cs typeface="Calibri"/>
              </a:rPr>
              <a:t> </a:t>
            </a:r>
            <a:r>
              <a:rPr lang="nl-NL" dirty="0" err="1">
                <a:latin typeface="Calibri"/>
                <a:ea typeface="Calibri"/>
                <a:cs typeface="Calibri"/>
              </a:rPr>
              <a:t>behind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one</a:t>
            </a:r>
            <a:r>
              <a:rPr lang="nl-NL" dirty="0">
                <a:latin typeface="Calibri"/>
                <a:ea typeface="Calibri"/>
                <a:cs typeface="Calibri"/>
              </a:rPr>
              <a:t> click ..</a:t>
            </a:r>
            <a:endParaRPr lang="nl-NL" dirty="0">
              <a:latin typeface="Calibri" charset="0"/>
              <a:ea typeface="Calibri"/>
              <a:cs typeface="Calibri"/>
            </a:endParaRPr>
          </a:p>
          <a:p>
            <a:endParaRPr lang="nl-NL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nl-NL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599216" y="153415"/>
            <a:ext cx="8190846" cy="864439"/>
          </a:xfrm>
        </p:spPr>
        <p:txBody>
          <a:bodyPr>
            <a:normAutofit/>
          </a:bodyPr>
          <a:lstStyle/>
          <a:p>
            <a:r>
              <a:rPr lang="nl-NL" sz="40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History</a:t>
            </a:r>
            <a:r>
              <a:rPr lang="nl-NL" sz="4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of </a:t>
            </a:r>
            <a:r>
              <a:rPr lang="nl-NL" sz="40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l-NL" sz="4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PLATON/SQUEEZE Tool </a:t>
            </a:r>
            <a:endParaRPr lang="nl-NL" sz="40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765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2262"/>
            <a:ext cx="8229600" cy="53937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defRPr/>
            </a:pPr>
            <a:r>
              <a:rPr lang="nl-NL" sz="2800" dirty="0">
                <a:latin typeface="Calibri"/>
                <a:ea typeface="Calibri"/>
                <a:cs typeface="Calibri"/>
              </a:rPr>
              <a:t>The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current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implementation</a:t>
            </a:r>
            <a:r>
              <a:rPr lang="nl-NL" sz="2800" dirty="0">
                <a:latin typeface="Calibri"/>
                <a:ea typeface="Calibri"/>
                <a:cs typeface="Calibri"/>
              </a:rPr>
              <a:t> of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latin typeface="Calibri"/>
                <a:ea typeface="Calibri"/>
                <a:cs typeface="Calibri"/>
              </a:rPr>
              <a:t> SQUEEZE tool is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third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generation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dirty="0">
                <a:latin typeface="Calibri"/>
                <a:ea typeface="Calibri"/>
                <a:cs typeface="Calibri"/>
              </a:rPr>
              <a:t>of a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method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that</a:t>
            </a:r>
            <a:r>
              <a:rPr lang="nl-NL" sz="2800" dirty="0">
                <a:latin typeface="Calibri"/>
                <a:ea typeface="Calibri"/>
                <a:cs typeface="Calibri"/>
              </a:rPr>
              <a:t> was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published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by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us</a:t>
            </a:r>
            <a:r>
              <a:rPr lang="nl-NL" dirty="0">
                <a:latin typeface="Calibri"/>
                <a:ea typeface="Calibri"/>
                <a:cs typeface="Calibri"/>
              </a:rPr>
              <a:t> </a:t>
            </a:r>
            <a:r>
              <a:rPr lang="nl-NL" sz="2800" dirty="0">
                <a:latin typeface="Calibri"/>
                <a:ea typeface="Calibri"/>
                <a:cs typeface="Calibri"/>
              </a:rPr>
              <a:t> more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than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dirty="0">
                <a:latin typeface="Calibri"/>
                <a:ea typeface="Calibri"/>
                <a:cs typeface="Calibri"/>
              </a:rPr>
              <a:t>33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years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ago</a:t>
            </a:r>
            <a:r>
              <a:rPr lang="nl-NL" dirty="0">
                <a:latin typeface="Calibri"/>
                <a:ea typeface="Calibri"/>
                <a:cs typeface="Calibri"/>
              </a:rPr>
              <a:t> as </a:t>
            </a:r>
            <a:r>
              <a:rPr lang="nl-NL" dirty="0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i="1" dirty="0" err="1">
                <a:latin typeface="Calibri"/>
                <a:ea typeface="Calibri"/>
                <a:cs typeface="Calibri"/>
              </a:rPr>
              <a:t>proof</a:t>
            </a:r>
            <a:r>
              <a:rPr lang="nl-NL" i="1" dirty="0">
                <a:latin typeface="Calibri"/>
                <a:ea typeface="Calibri"/>
                <a:cs typeface="Calibri"/>
              </a:rPr>
              <a:t> of concept</a:t>
            </a:r>
            <a:r>
              <a:rPr lang="nl-NL" dirty="0">
                <a:latin typeface="Calibri"/>
                <a:ea typeface="Calibri"/>
                <a:cs typeface="Calibri"/>
              </a:rPr>
              <a:t> suite of programs, </a:t>
            </a:r>
            <a:r>
              <a:rPr lang="en-GB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BYPASS</a:t>
            </a:r>
            <a:r>
              <a:rPr lang="en-GB" i="1" dirty="0">
                <a:latin typeface="Calibri"/>
                <a:ea typeface="Calibri"/>
                <a:cs typeface="Calibri"/>
              </a:rPr>
              <a:t> (van </a:t>
            </a:r>
            <a:r>
              <a:rPr lang="en-GB" dirty="0">
                <a:latin typeface="Calibri"/>
                <a:ea typeface="Calibri"/>
                <a:cs typeface="Calibri"/>
              </a:rPr>
              <a:t>der</a:t>
            </a:r>
            <a:r>
              <a:rPr lang="en-GB" i="1" dirty="0">
                <a:latin typeface="Calibri"/>
                <a:ea typeface="Calibri"/>
                <a:cs typeface="Calibri"/>
              </a:rPr>
              <a:t> Sluis &amp; Spek (1990). Acta </a:t>
            </a:r>
            <a:r>
              <a:rPr lang="en-GB" i="1" dirty="0" err="1">
                <a:latin typeface="Calibri"/>
                <a:ea typeface="Calibri"/>
                <a:cs typeface="Calibri"/>
              </a:rPr>
              <a:t>Cryst</a:t>
            </a:r>
            <a:r>
              <a:rPr lang="en-GB" i="1" dirty="0">
                <a:latin typeface="Calibri"/>
                <a:ea typeface="Calibri"/>
                <a:cs typeface="Calibri"/>
              </a:rPr>
              <a:t>. A46, 194-201) - </a:t>
            </a:r>
            <a:r>
              <a:rPr lang="en-GB" dirty="0">
                <a:latin typeface="Calibri"/>
                <a:ea typeface="Calibri"/>
                <a:cs typeface="Calibri"/>
              </a:rPr>
              <a:t>using 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SHELX76</a:t>
            </a:r>
            <a:r>
              <a:rPr lang="en-GB" dirty="0">
                <a:latin typeface="Calibri"/>
                <a:ea typeface="Calibri"/>
                <a:cs typeface="Calibri"/>
              </a:rPr>
              <a:t> refinement.</a:t>
            </a:r>
            <a:endParaRPr lang="nl-NL" sz="28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en-GB" dirty="0">
                <a:latin typeface="Calibri"/>
                <a:ea typeface="Calibri"/>
                <a:cs typeface="Calibri"/>
              </a:rPr>
              <a:t>The current version interfaces with 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SHELXL201x</a:t>
            </a:r>
            <a:r>
              <a:rPr lang="en-GB" dirty="0">
                <a:latin typeface="Calibri"/>
                <a:ea typeface="Calibri"/>
                <a:cs typeface="Calibri"/>
              </a:rPr>
              <a:t> that avoids the need to subtract the solvent contribution from the observed data required when refining with SHELXL97. </a:t>
            </a:r>
          </a:p>
          <a:p>
            <a:pPr>
              <a:defRPr/>
            </a:pP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Documentation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recommended</a:t>
            </a:r>
            <a:r>
              <a:rPr lang="nl-NL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procedure</a:t>
            </a:r>
            <a:r>
              <a:rPr lang="nl-NL" sz="2800" dirty="0">
                <a:solidFill>
                  <a:srgbClr val="8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nl-NL" sz="2800" dirty="0">
                <a:latin typeface="Calibri"/>
                <a:ea typeface="Calibri"/>
                <a:cs typeface="Calibri"/>
              </a:rPr>
              <a:t> </a:t>
            </a:r>
            <a:r>
              <a:rPr lang="nl-NL" sz="2800" err="1">
                <a:latin typeface="Calibri"/>
                <a:ea typeface="Calibri"/>
                <a:cs typeface="Calibri"/>
              </a:rPr>
              <a:t>A.L.Spek</a:t>
            </a:r>
            <a:r>
              <a:rPr lang="nl-NL" sz="2800" dirty="0">
                <a:latin typeface="Calibri"/>
                <a:ea typeface="Calibri"/>
                <a:cs typeface="Calibri"/>
              </a:rPr>
              <a:t> (2015) Acta </a:t>
            </a:r>
            <a:r>
              <a:rPr lang="nl-NL" sz="2800" err="1">
                <a:latin typeface="Calibri"/>
                <a:ea typeface="Calibri"/>
                <a:cs typeface="Calibri"/>
              </a:rPr>
              <a:t>Cryst</a:t>
            </a:r>
            <a:r>
              <a:rPr lang="nl-NL" sz="2800" dirty="0">
                <a:latin typeface="Calibri"/>
                <a:ea typeface="Calibri"/>
                <a:cs typeface="Calibri"/>
              </a:rPr>
              <a:t>. C71, 9-18</a:t>
            </a:r>
          </a:p>
          <a:p>
            <a:pPr>
              <a:defRPr/>
            </a:pPr>
            <a:r>
              <a:rPr lang="nl-NL" err="1">
                <a:latin typeface="Calibri"/>
                <a:ea typeface="Calibri"/>
                <a:cs typeface="Calibri"/>
              </a:rPr>
              <a:t>Note</a:t>
            </a:r>
            <a:r>
              <a:rPr lang="nl-NL" dirty="0">
                <a:latin typeface="Calibri"/>
                <a:ea typeface="Calibri"/>
                <a:cs typeface="Calibri"/>
              </a:rPr>
              <a:t>: 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OLEX2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includes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both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native 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PLATON </a:t>
            </a:r>
            <a:r>
              <a:rPr lang="nl-NL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based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SQUEEZE </a:t>
            </a:r>
            <a:r>
              <a:rPr lang="nl-NL" dirty="0">
                <a:latin typeface="Calibri"/>
                <a:ea typeface="Calibri"/>
                <a:cs typeface="Calibri"/>
              </a:rPr>
              <a:t>option  </a:t>
            </a:r>
            <a:r>
              <a:rPr lang="nl-NL" err="1">
                <a:latin typeface="Calibri"/>
                <a:ea typeface="Calibri"/>
                <a:cs typeface="Calibri"/>
              </a:rPr>
              <a:t>and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an</a:t>
            </a:r>
            <a:r>
              <a:rPr lang="nl-NL" dirty="0">
                <a:latin typeface="Calibri"/>
                <a:ea typeface="Calibri"/>
                <a:cs typeface="Calibri"/>
              </a:rPr>
              <a:t> independent </a:t>
            </a:r>
            <a:r>
              <a:rPr lang="nl-NL" err="1">
                <a:latin typeface="Calibri"/>
                <a:ea typeface="Calibri"/>
                <a:cs typeface="Calibri"/>
              </a:rPr>
              <a:t>implementation</a:t>
            </a:r>
            <a:r>
              <a:rPr lang="nl-NL" dirty="0">
                <a:latin typeface="Calibri"/>
                <a:ea typeface="Calibri"/>
                <a:cs typeface="Calibri"/>
              </a:rPr>
              <a:t> of </a:t>
            </a:r>
            <a:r>
              <a:rPr lang="nl-NL" err="1">
                <a:latin typeface="Calibri"/>
                <a:ea typeface="Calibri"/>
                <a:cs typeface="Calibri"/>
              </a:rPr>
              <a:t>the</a:t>
            </a:r>
            <a:r>
              <a:rPr lang="nl-NL" dirty="0">
                <a:latin typeface="Calibri"/>
                <a:ea typeface="Calibri"/>
                <a:cs typeface="Calibri"/>
              </a:rPr>
              <a:t> SQUEEZE concept, </a:t>
            </a:r>
            <a:r>
              <a:rPr lang="nl-NL" err="1">
                <a:latin typeface="Calibri"/>
                <a:ea typeface="Calibri"/>
                <a:cs typeface="Calibri"/>
              </a:rPr>
              <a:t>named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MASK</a:t>
            </a:r>
            <a:r>
              <a:rPr lang="nl-NL" dirty="0">
                <a:latin typeface="Calibri"/>
                <a:ea typeface="Calibri"/>
                <a:cs typeface="Calibri"/>
              </a:rPr>
              <a:t>. </a:t>
            </a:r>
            <a:r>
              <a:rPr lang="nl-NL" err="1">
                <a:latin typeface="Calibri"/>
                <a:ea typeface="Calibri"/>
                <a:cs typeface="Calibri"/>
              </a:rPr>
              <a:t>They</a:t>
            </a:r>
            <a:r>
              <a:rPr lang="nl-NL" dirty="0">
                <a:latin typeface="Calibri"/>
                <a:ea typeface="Calibri"/>
                <a:cs typeface="Calibri"/>
              </a:rPr>
              <a:t> are </a:t>
            </a:r>
            <a:r>
              <a:rPr lang="nl-NL" err="1">
                <a:latin typeface="Calibri"/>
                <a:ea typeface="Calibri"/>
                <a:cs typeface="Calibri"/>
              </a:rPr>
              <a:t>similar</a:t>
            </a:r>
            <a:r>
              <a:rPr lang="nl-NL" dirty="0">
                <a:latin typeface="Calibri"/>
                <a:ea typeface="Calibri"/>
                <a:cs typeface="Calibri"/>
              </a:rPr>
              <a:t> but </a:t>
            </a:r>
            <a:r>
              <a:rPr lang="nl-NL" err="1">
                <a:latin typeface="Calibri"/>
                <a:ea typeface="Calibri"/>
                <a:cs typeface="Calibri"/>
              </a:rPr>
              <a:t>not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identical</a:t>
            </a:r>
            <a:r>
              <a:rPr lang="nl-NL" dirty="0">
                <a:latin typeface="Calibri"/>
                <a:ea typeface="Calibri"/>
                <a:cs typeface="Calibri"/>
              </a:rPr>
              <a:t>.</a:t>
            </a:r>
            <a:endParaRPr lang="nl-NL" sz="2800" dirty="0">
              <a:latin typeface="Calibri" charset="0"/>
              <a:ea typeface="Calibri"/>
              <a:cs typeface="Calibri"/>
            </a:endParaRPr>
          </a:p>
          <a:p>
            <a:pPr marL="0" indent="0">
              <a:buNone/>
              <a:defRPr/>
            </a:pPr>
            <a:endParaRPr lang="nl-NL" sz="2800">
              <a:latin typeface="Calibri" charset="0"/>
            </a:endParaRPr>
          </a:p>
          <a:p>
            <a:pPr>
              <a:defRPr/>
            </a:pPr>
            <a:endParaRPr lang="nl-NL" sz="280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nl-NL" sz="280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nl-NL" sz="2800">
              <a:latin typeface="Calibri" charset="0"/>
            </a:endParaRPr>
          </a:p>
          <a:p>
            <a:pPr>
              <a:defRPr/>
            </a:pPr>
            <a:endParaRPr lang="nl-NL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7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826" y="136635"/>
            <a:ext cx="8995360" cy="12192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The </a:t>
            </a:r>
            <a:r>
              <a:rPr lang="en-GB" sz="4000">
                <a:solidFill>
                  <a:srgbClr val="FF0000"/>
                </a:solidFill>
              </a:rPr>
              <a:t>SQUEEZE </a:t>
            </a:r>
            <a:r>
              <a:rPr lang="en-GB" sz="4000" dirty="0">
                <a:solidFill>
                  <a:srgbClr val="FF0000"/>
                </a:solidFill>
              </a:rPr>
              <a:t>Disorder </a:t>
            </a:r>
            <a:r>
              <a:rPr lang="en-GB" sz="4000">
                <a:solidFill>
                  <a:srgbClr val="FF0000"/>
                </a:solidFill>
              </a:rPr>
              <a:t>Refinement </a:t>
            </a:r>
            <a:r>
              <a:rPr lang="en-GB" sz="4000" dirty="0">
                <a:solidFill>
                  <a:srgbClr val="FF0000"/>
                </a:solidFill>
              </a:rPr>
              <a:t>Model </a:t>
            </a:r>
            <a:r>
              <a:rPr lang="en-GB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006" y="1208690"/>
            <a:ext cx="8271641" cy="501031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sz="2800"/>
              <a:t>The </a:t>
            </a:r>
            <a:r>
              <a:rPr lang="en-GB" sz="2800">
                <a:solidFill>
                  <a:srgbClr val="FF0000"/>
                </a:solidFill>
              </a:rPr>
              <a:t>total electron density </a:t>
            </a:r>
            <a:r>
              <a:rPr lang="en-GB" sz="2800"/>
              <a:t>in the unit cell can be </a:t>
            </a:r>
            <a:r>
              <a:rPr lang="en-GB" sz="2800">
                <a:solidFill>
                  <a:srgbClr val="FF0000"/>
                </a:solidFill>
              </a:rPr>
              <a:t>split </a:t>
            </a:r>
            <a:r>
              <a:rPr lang="en-GB" sz="2800"/>
              <a:t>up into two parts, </a:t>
            </a:r>
            <a:r>
              <a:rPr lang="en-GB" sz="2800">
                <a:solidFill>
                  <a:srgbClr val="FF0000"/>
                </a:solidFill>
              </a:rPr>
              <a:t>rho1 &amp; rho2</a:t>
            </a:r>
            <a:r>
              <a:rPr lang="en-GB" sz="2800"/>
              <a:t>, with two associated</a:t>
            </a:r>
            <a:r>
              <a:rPr lang="en-GB" dirty="0"/>
              <a:t> </a:t>
            </a:r>
            <a:r>
              <a:rPr lang="en-GB" sz="2800"/>
              <a:t> contributions to </a:t>
            </a:r>
            <a:r>
              <a:rPr lang="en-GB" sz="2800" err="1"/>
              <a:t>F</a:t>
            </a:r>
            <a:r>
              <a:rPr lang="en-GB" sz="2800" baseline="-25000" err="1"/>
              <a:t>h</a:t>
            </a:r>
            <a:r>
              <a:rPr lang="en-GB" sz="2800"/>
              <a:t>(</a:t>
            </a:r>
            <a:r>
              <a:rPr lang="en-GB" dirty="0" err="1"/>
              <a:t>cal</a:t>
            </a:r>
            <a:r>
              <a:rPr lang="en-GB" sz="2800"/>
              <a:t>):</a:t>
            </a:r>
            <a:r>
              <a:rPr lang="en-GB" dirty="0"/>
              <a:t>  </a:t>
            </a:r>
            <a:r>
              <a:rPr lang="en-GB" sz="2800"/>
              <a:t> </a:t>
            </a:r>
            <a:r>
              <a:rPr lang="en-GB" sz="2800" err="1">
                <a:solidFill>
                  <a:srgbClr val="FF0000"/>
                </a:solidFill>
              </a:rPr>
              <a:t>F</a:t>
            </a:r>
            <a:r>
              <a:rPr lang="en-GB" sz="2800" baseline="-25000" err="1">
                <a:solidFill>
                  <a:srgbClr val="FF0000"/>
                </a:solidFill>
              </a:rPr>
              <a:t>h</a:t>
            </a:r>
            <a:r>
              <a:rPr lang="en-GB" sz="2800">
                <a:solidFill>
                  <a:srgbClr val="FF0000"/>
                </a:solidFill>
              </a:rPr>
              <a:t> (</a:t>
            </a:r>
            <a:r>
              <a:rPr lang="en-GB" sz="2800" err="1">
                <a:solidFill>
                  <a:srgbClr val="FF0000"/>
                </a:solidFill>
              </a:rPr>
              <a:t>cal</a:t>
            </a:r>
            <a:r>
              <a:rPr lang="en-GB" sz="2800">
                <a:solidFill>
                  <a:srgbClr val="FF0000"/>
                </a:solidFill>
              </a:rPr>
              <a:t>) = F1</a:t>
            </a:r>
            <a:r>
              <a:rPr lang="en-GB" sz="2800" baseline="-25000">
                <a:solidFill>
                  <a:srgbClr val="FF0000"/>
                </a:solidFill>
              </a:rPr>
              <a:t>h</a:t>
            </a:r>
            <a:r>
              <a:rPr lang="en-GB" sz="2800">
                <a:solidFill>
                  <a:srgbClr val="FF0000"/>
                </a:solidFill>
              </a:rPr>
              <a:t> + F2</a:t>
            </a:r>
            <a:r>
              <a:rPr lang="en-GB" sz="2800" baseline="-25000">
                <a:solidFill>
                  <a:srgbClr val="FF0000"/>
                </a:solidFill>
              </a:rPr>
              <a:t>h</a:t>
            </a:r>
            <a:r>
              <a:rPr lang="en-GB" sz="2800">
                <a:solidFill>
                  <a:srgbClr val="FF0000"/>
                </a:solidFill>
              </a:rPr>
              <a:t>.</a:t>
            </a:r>
          </a:p>
          <a:p>
            <a:r>
              <a:rPr lang="en-GB" sz="2800">
                <a:solidFill>
                  <a:srgbClr val="FF0000"/>
                </a:solidFill>
              </a:rPr>
              <a:t>F1</a:t>
            </a:r>
            <a:r>
              <a:rPr lang="en-GB" sz="2800" baseline="-25000">
                <a:solidFill>
                  <a:srgbClr val="FF0000"/>
                </a:solidFill>
              </a:rPr>
              <a:t>h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800"/>
              <a:t>might be associated with the </a:t>
            </a:r>
            <a:r>
              <a:rPr lang="en-GB" sz="2800">
                <a:solidFill>
                  <a:srgbClr val="FF0000"/>
                </a:solidFill>
              </a:rPr>
              <a:t>main molecule </a:t>
            </a:r>
            <a:r>
              <a:rPr lang="en-GB" sz="2800"/>
              <a:t>of interest that is parametrised in the usual way.</a:t>
            </a:r>
            <a:r>
              <a:rPr lang="en-GB" dirty="0"/>
              <a:t> 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>
                <a:solidFill>
                  <a:srgbClr val="FF0000"/>
                </a:solidFill>
              </a:rPr>
              <a:t>F2</a:t>
            </a:r>
            <a:r>
              <a:rPr lang="en-GB" sz="2800" baseline="-25000">
                <a:solidFill>
                  <a:srgbClr val="FF0000"/>
                </a:solidFill>
              </a:rPr>
              <a:t>h</a:t>
            </a:r>
            <a:r>
              <a:rPr lang="en-GB" baseline="-25000">
                <a:solidFill>
                  <a:srgbClr val="FF0000"/>
                </a:solidFill>
              </a:rPr>
              <a:t> </a:t>
            </a:r>
            <a:r>
              <a:rPr lang="en-GB" sz="2800"/>
              <a:t> </a:t>
            </a:r>
            <a:r>
              <a:rPr lang="en-GB"/>
              <a:t>then represents the</a:t>
            </a:r>
            <a:r>
              <a:rPr lang="en-GB" sz="2800"/>
              <a:t> </a:t>
            </a:r>
            <a:r>
              <a:rPr lang="en-GB" sz="2800">
                <a:solidFill>
                  <a:srgbClr val="FF0000"/>
                </a:solidFill>
              </a:rPr>
              <a:t>disordered solvent</a:t>
            </a:r>
            <a:r>
              <a:rPr lang="en-GB" dirty="0">
                <a:solidFill>
                  <a:srgbClr val="FF0000"/>
                </a:solidFill>
              </a:rPr>
              <a:t> 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contribution</a:t>
            </a:r>
            <a:r>
              <a:rPr lang="en-GB" sz="2800">
                <a:solidFill>
                  <a:srgbClr val="FF0000"/>
                </a:solidFill>
              </a:rPr>
              <a:t> to</a:t>
            </a:r>
            <a:r>
              <a:rPr lang="en-GB" sz="2800"/>
              <a:t> </a:t>
            </a:r>
            <a:r>
              <a:rPr lang="en-GB" sz="2800" err="1">
                <a:solidFill>
                  <a:srgbClr val="FF0000"/>
                </a:solidFill>
              </a:rPr>
              <a:t>F</a:t>
            </a:r>
            <a:r>
              <a:rPr lang="en-GB" sz="2800" baseline="-25000" err="1">
                <a:solidFill>
                  <a:srgbClr val="FF0000"/>
                </a:solidFill>
              </a:rPr>
              <a:t>h</a:t>
            </a:r>
            <a:r>
              <a:rPr lang="en-GB" sz="2800">
                <a:solidFill>
                  <a:srgbClr val="FF0000"/>
                </a:solidFill>
              </a:rPr>
              <a:t> (</a:t>
            </a:r>
            <a:r>
              <a:rPr lang="en-GB" sz="2800" err="1">
                <a:solidFill>
                  <a:srgbClr val="FF0000"/>
                </a:solidFill>
              </a:rPr>
              <a:t>cal</a:t>
            </a:r>
            <a:r>
              <a:rPr lang="en-GB" sz="2800">
                <a:solidFill>
                  <a:srgbClr val="FF0000"/>
                </a:solidFill>
              </a:rPr>
              <a:t>)</a:t>
            </a:r>
            <a:r>
              <a:rPr lang="en-GB" sz="2800"/>
              <a:t>. Generally, a refined atomic </a:t>
            </a:r>
            <a:r>
              <a:rPr lang="en-GB" sz="2800">
                <a:solidFill>
                  <a:srgbClr val="FF0000"/>
                </a:solidFill>
              </a:rPr>
              <a:t>disorder model </a:t>
            </a:r>
            <a:r>
              <a:rPr lang="en-GB" dirty="0">
                <a:solidFill>
                  <a:srgbClr val="FF0000"/>
                </a:solidFill>
              </a:rPr>
              <a:t>will t</a:t>
            </a:r>
            <a:r>
              <a:rPr lang="en-GB" dirty="0"/>
              <a:t>ake</a:t>
            </a:r>
            <a:r>
              <a:rPr lang="en-GB" sz="2800" dirty="0"/>
              <a:t> </a:t>
            </a:r>
            <a:r>
              <a:rPr lang="en-GB" sz="2800"/>
              <a:t>care of the</a:t>
            </a:r>
            <a:r>
              <a:rPr lang="en-GB" dirty="0"/>
              <a:t> </a:t>
            </a:r>
            <a:r>
              <a:rPr lang="en-GB" sz="2800"/>
              <a:t> </a:t>
            </a:r>
            <a:r>
              <a:rPr lang="en-GB" sz="2800">
                <a:solidFill>
                  <a:srgbClr val="FF0000"/>
                </a:solidFill>
              </a:rPr>
              <a:t>F</a:t>
            </a:r>
            <a:r>
              <a:rPr lang="en-GB" sz="2800" baseline="-25000">
                <a:solidFill>
                  <a:srgbClr val="FF0000"/>
                </a:solidFill>
              </a:rPr>
              <a:t>h</a:t>
            </a:r>
            <a:r>
              <a:rPr lang="en-GB" sz="2800">
                <a:solidFill>
                  <a:srgbClr val="FF0000"/>
                </a:solidFill>
              </a:rPr>
              <a:t>2</a:t>
            </a:r>
            <a:r>
              <a:rPr lang="en-GB" sz="2800"/>
              <a:t> part.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dirty="0"/>
              <a:t>The</a:t>
            </a:r>
            <a:r>
              <a:rPr lang="en-GB" sz="2800"/>
              <a:t> </a:t>
            </a:r>
            <a:r>
              <a:rPr lang="en-GB" sz="2800">
                <a:solidFill>
                  <a:srgbClr val="FF0000"/>
                </a:solidFill>
              </a:rPr>
              <a:t>F</a:t>
            </a:r>
            <a:r>
              <a:rPr lang="en-GB" sz="2800" baseline="-25000">
                <a:solidFill>
                  <a:srgbClr val="FF0000"/>
                </a:solidFill>
              </a:rPr>
              <a:t>h</a:t>
            </a:r>
            <a:r>
              <a:rPr lang="en-GB" sz="2800">
                <a:solidFill>
                  <a:srgbClr val="FF0000"/>
                </a:solidFill>
              </a:rPr>
              <a:t>2</a:t>
            </a:r>
            <a:r>
              <a:rPr lang="en-GB" sz="2800"/>
              <a:t> part can also be </a:t>
            </a:r>
            <a:r>
              <a:rPr lang="en-GB" dirty="0"/>
              <a:t>supplied</a:t>
            </a:r>
            <a:r>
              <a:rPr lang="en-GB" sz="2800"/>
              <a:t> by an </a:t>
            </a:r>
            <a:r>
              <a:rPr lang="en-GB" sz="2800">
                <a:solidFill>
                  <a:srgbClr val="FF0000"/>
                </a:solidFill>
              </a:rPr>
              <a:t>external </a:t>
            </a:r>
            <a:r>
              <a:rPr lang="en-GB" dirty="0">
                <a:solidFill>
                  <a:srgbClr val="FF0000"/>
                </a:solidFill>
              </a:rPr>
              <a:t>program</a:t>
            </a:r>
            <a:r>
              <a:rPr lang="en-GB" sz="2800">
                <a:solidFill>
                  <a:srgbClr val="FF0000"/>
                </a:solidFill>
              </a:rPr>
              <a:t>,</a:t>
            </a:r>
            <a:r>
              <a:rPr lang="en-GB" sz="2800"/>
              <a:t> </a:t>
            </a:r>
            <a:r>
              <a:rPr lang="en-GB" dirty="0">
                <a:solidFill>
                  <a:srgbClr val="FF0000"/>
                </a:solidFill>
              </a:rPr>
              <a:t>read</a:t>
            </a:r>
            <a:r>
              <a:rPr lang="en-GB" sz="2800"/>
              <a:t> by SHELXL from a</a:t>
            </a:r>
            <a:r>
              <a:rPr lang="en-GB" sz="2800">
                <a:solidFill>
                  <a:srgbClr val="FF0000"/>
                </a:solidFill>
              </a:rPr>
              <a:t> .fab </a:t>
            </a:r>
            <a:r>
              <a:rPr lang="en-GB" sz="2800"/>
              <a:t>file</a:t>
            </a:r>
            <a:r>
              <a:rPr lang="en-GB" dirty="0"/>
              <a:t> to</a:t>
            </a:r>
            <a:r>
              <a:rPr lang="en-GB" sz="2800" dirty="0"/>
              <a:t> </a:t>
            </a:r>
            <a:r>
              <a:rPr lang="en-GB" dirty="0"/>
              <a:t>be </a:t>
            </a:r>
            <a:r>
              <a:rPr lang="en-GB" sz="2800"/>
              <a:t>added as 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nonrefined</a:t>
            </a:r>
            <a:r>
              <a:rPr lang="en-GB" dirty="0"/>
              <a:t> contribution </a:t>
            </a:r>
            <a:r>
              <a:rPr lang="en-GB" sz="2800"/>
              <a:t>to </a:t>
            </a:r>
            <a:r>
              <a:rPr lang="en-GB" sz="2800" err="1"/>
              <a:t>F</a:t>
            </a:r>
            <a:r>
              <a:rPr lang="en-GB" sz="2800" baseline="-25000" err="1"/>
              <a:t>h</a:t>
            </a:r>
            <a:r>
              <a:rPr lang="en-GB" sz="2800"/>
              <a:t>(</a:t>
            </a:r>
            <a:r>
              <a:rPr lang="en-GB" sz="2800" err="1"/>
              <a:t>cal</a:t>
            </a:r>
            <a:r>
              <a:rPr lang="en-GB" sz="2800"/>
              <a:t>).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/>
              <a:t>PLATON/SQUEEZE supplies such a </a:t>
            </a:r>
            <a:r>
              <a:rPr lang="en-GB" sz="2800">
                <a:solidFill>
                  <a:srgbClr val="FF0000"/>
                </a:solidFill>
              </a:rPr>
              <a:t>.fab </a:t>
            </a:r>
            <a:r>
              <a:rPr lang="en-GB" sz="2800"/>
              <a:t>file</a:t>
            </a:r>
            <a:r>
              <a:rPr lang="en-GB" dirty="0"/>
              <a:t>. It is obtained by </a:t>
            </a:r>
            <a:r>
              <a:rPr lang="en-GB" sz="2800"/>
              <a:t>back</a:t>
            </a:r>
            <a:r>
              <a:rPr lang="en-GB"/>
              <a:t>-</a:t>
            </a:r>
            <a:r>
              <a:rPr lang="en-GB" sz="2800"/>
              <a:t>Fourier transformation of the electron density found in the solvent accessible volume of the </a:t>
            </a:r>
            <a:r>
              <a:rPr lang="en-GB" sz="2800" err="1"/>
              <a:t>unitcell</a:t>
            </a:r>
            <a:r>
              <a:rPr lang="en-GB" sz="2800"/>
              <a:t>.</a:t>
            </a:r>
            <a:r>
              <a:rPr lang="en-GB" dirty="0"/>
              <a:t> </a:t>
            </a:r>
            <a:endParaRPr lang="en-GB" sz="2800"/>
          </a:p>
          <a:p>
            <a:r>
              <a:rPr lang="en-GB" sz="2800"/>
              <a:t>The </a:t>
            </a:r>
            <a:r>
              <a:rPr lang="en-GB" sz="2800">
                <a:solidFill>
                  <a:srgbClr val="FF0000"/>
                </a:solidFill>
              </a:rPr>
              <a:t>ABIN</a:t>
            </a:r>
            <a:r>
              <a:rPr lang="en-GB" sz="2800"/>
              <a:t> instruction informs SHELXL201n to search for and read the external </a:t>
            </a:r>
            <a:r>
              <a:rPr lang="en-GB" sz="2800">
                <a:solidFill>
                  <a:srgbClr val="FF0000"/>
                </a:solidFill>
              </a:rPr>
              <a:t>.fab </a:t>
            </a:r>
            <a:r>
              <a:rPr lang="en-GB" sz="2800"/>
              <a:t>file with </a:t>
            </a:r>
            <a:r>
              <a:rPr lang="en-GB" sz="2800" err="1"/>
              <a:t>h,k,l</a:t>
            </a:r>
            <a:r>
              <a:rPr lang="en-GB" sz="2800"/>
              <a:t>, A2</a:t>
            </a:r>
            <a:r>
              <a:rPr lang="en-GB" sz="2800" baseline="-25000"/>
              <a:t>h</a:t>
            </a:r>
            <a:r>
              <a:rPr lang="en-GB" sz="2800"/>
              <a:t>, </a:t>
            </a:r>
            <a:r>
              <a:rPr lang="en-GB" dirty="0"/>
              <a:t>B2</a:t>
            </a:r>
            <a:r>
              <a:rPr lang="en-GB" baseline="-25000" dirty="0"/>
              <a:t>h</a:t>
            </a:r>
            <a:r>
              <a:rPr lang="en-GB" dirty="0"/>
              <a:t> data.</a:t>
            </a:r>
            <a:endParaRPr lang="en-GB" sz="2800" baseline="-25000" dirty="0">
              <a:ea typeface="Calibri"/>
              <a:cs typeface="Calibri"/>
            </a:endParaRPr>
          </a:p>
          <a:p>
            <a:endParaRPr lang="en-GB" sz="28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1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Solvent Accessible Voids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645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A typical crystal structure has only in the order of 65% of the available space filled</a:t>
            </a:r>
            <a:r>
              <a:rPr lang="en-US" dirty="0"/>
              <a:t> based on van der Waals radii.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sz="2800"/>
              <a:t>The remainder volume is in voids (cusps) in-between atoms (too small to accommodate an </a:t>
            </a:r>
            <a:r>
              <a:rPr lang="en-US" dirty="0"/>
              <a:t>H-atom)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sz="2800">
                <a:solidFill>
                  <a:srgbClr val="FF3300"/>
                </a:solidFill>
              </a:rPr>
              <a:t>Solvent accessible voids</a:t>
            </a:r>
            <a:r>
              <a:rPr lang="en-US" sz="2800"/>
              <a:t> can be defined as regions in the structure that can accommodate at least a sphere with radius 1.2 Angstrom without intersecting with any of the van der Waals spheres assigned to each atom in the structure.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SOLV</a:t>
            </a:r>
            <a:r>
              <a:rPr lang="en-US"/>
              <a:t> tool (used by SQUEEZE) identifies Solvent Accessible VOIDS in the </a:t>
            </a:r>
            <a:r>
              <a:rPr lang="en-US" dirty="0"/>
              <a:t>unit cell</a:t>
            </a:r>
            <a:r>
              <a:rPr lang="en-US"/>
              <a:t>.</a:t>
            </a:r>
            <a:endParaRPr lang="en-US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9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031C7-B6FE-98A7-D930-6BBBC7ED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60" y="365126"/>
            <a:ext cx="8602914" cy="1325563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The SQUEEZE </a:t>
            </a:r>
            <a:r>
              <a:rPr lang="nl-NL" sz="3200" err="1">
                <a:solidFill>
                  <a:srgbClr val="FF0000"/>
                </a:solidFill>
              </a:rPr>
              <a:t>Difference</a:t>
            </a:r>
            <a:r>
              <a:rPr lang="nl-NL" sz="3200">
                <a:solidFill>
                  <a:srgbClr val="FF0000"/>
                </a:solidFill>
              </a:rPr>
              <a:t> </a:t>
            </a:r>
            <a:r>
              <a:rPr lang="nl-NL" sz="3200" err="1">
                <a:solidFill>
                  <a:srgbClr val="FF0000"/>
                </a:solidFill>
              </a:rPr>
              <a:t>Density</a:t>
            </a:r>
            <a:r>
              <a:rPr lang="nl-NL" sz="3200">
                <a:solidFill>
                  <a:srgbClr val="FF0000"/>
                </a:solidFill>
              </a:rPr>
              <a:t> Map Loop </a:t>
            </a:r>
            <a:r>
              <a:rPr lang="nl-NL" sz="3200" dirty="0" err="1">
                <a:solidFill>
                  <a:srgbClr val="FF0000"/>
                </a:solidFill>
              </a:rPr>
              <a:t>Involves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40268-460C-CAE6-DB9B-4F01EA82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481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/>
              <a:t>Calculate the VOID-map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Calculate a difference </a:t>
            </a:r>
            <a:r>
              <a:rPr lang="en-US" dirty="0"/>
              <a:t>electron density map </a:t>
            </a:r>
            <a:endParaRPr lang="en-US" sz="28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Use the VOID-map as a mask on the </a:t>
            </a:r>
            <a:r>
              <a:rPr lang="en-US" dirty="0"/>
              <a:t>difference-map</a:t>
            </a:r>
            <a:r>
              <a:rPr lang="en-US" sz="2800" dirty="0"/>
              <a:t> </a:t>
            </a:r>
            <a:r>
              <a:rPr lang="en-US" sz="2800"/>
              <a:t>to set all density outside the VOID’s to zero.</a:t>
            </a:r>
            <a:endParaRPr lang="en-US" sz="28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 Fourier</a:t>
            </a:r>
            <a:r>
              <a:rPr lang="en-US" sz="2800" dirty="0"/>
              <a:t> </a:t>
            </a:r>
            <a:r>
              <a:rPr lang="en-US" sz="2800"/>
              <a:t>this masked </a:t>
            </a:r>
            <a:r>
              <a:rPr lang="en-US" dirty="0"/>
              <a:t>difference</a:t>
            </a:r>
            <a:r>
              <a:rPr lang="en-US" sz="2800" dirty="0"/>
              <a:t> </a:t>
            </a:r>
            <a:r>
              <a:rPr lang="en-US" sz="2800"/>
              <a:t>map</a:t>
            </a:r>
            <a:r>
              <a:rPr lang="en-US" dirty="0"/>
              <a:t> into the </a:t>
            </a:r>
            <a:r>
              <a:rPr lang="en-US" sz="2800"/>
              <a:t>contribution of the disordered solvent </a:t>
            </a:r>
            <a:r>
              <a:rPr lang="en-US" dirty="0"/>
              <a:t>(A(sol) &amp; B(sol) to</a:t>
            </a:r>
            <a:r>
              <a:rPr lang="en-US" sz="2800"/>
              <a:t> the structure factors </a:t>
            </a:r>
            <a:r>
              <a:rPr lang="en-US" dirty="0"/>
              <a:t>[</a:t>
            </a:r>
            <a:r>
              <a:rPr lang="en-US" sz="2800"/>
              <a:t>A(</a:t>
            </a:r>
            <a:r>
              <a:rPr lang="en-US" sz="2800" err="1"/>
              <a:t>cal</a:t>
            </a:r>
            <a:r>
              <a:rPr lang="en-US" sz="2800"/>
              <a:t>) &amp; B(</a:t>
            </a:r>
            <a:r>
              <a:rPr lang="en-US" sz="2800" err="1"/>
              <a:t>cal</a:t>
            </a:r>
            <a:r>
              <a:rPr lang="en-US" dirty="0"/>
              <a:t>)]</a:t>
            </a:r>
            <a:endParaRPr lang="en-US" sz="28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Calculate an improved difference map with F(</a:t>
            </a:r>
            <a:r>
              <a:rPr lang="en-US" sz="2800" err="1"/>
              <a:t>obs</a:t>
            </a:r>
            <a:r>
              <a:rPr lang="en-US" sz="2800"/>
              <a:t>) phases based on the vectorial sum of F(</a:t>
            </a:r>
            <a:r>
              <a:rPr lang="en-US" sz="2800" err="1"/>
              <a:t>cal</a:t>
            </a:r>
            <a:r>
              <a:rPr lang="en-US" sz="2800"/>
              <a:t>) + F(sol)</a:t>
            </a:r>
            <a:r>
              <a:rPr lang="en-US" dirty="0"/>
              <a:t> </a:t>
            </a:r>
            <a:r>
              <a:rPr lang="en-US" sz="2800"/>
              <a:t> and F(</a:t>
            </a:r>
            <a:r>
              <a:rPr lang="en-US" sz="2800" err="1"/>
              <a:t>cal</a:t>
            </a:r>
            <a:r>
              <a:rPr lang="en-US" sz="2800"/>
              <a:t>) without the solvent contribution.</a:t>
            </a:r>
            <a:endParaRPr lang="en-US" sz="28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Recycle to 2 until convergence</a:t>
            </a:r>
            <a:endParaRPr lang="en-US" sz="28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/>
              <a:t>Write </a:t>
            </a:r>
            <a:r>
              <a:rPr lang="nl-NL" dirty="0" err="1"/>
              <a:t>the</a:t>
            </a:r>
            <a:r>
              <a:rPr lang="nl-NL" dirty="0"/>
              <a:t> A(sol) &amp; B(sol) </a:t>
            </a:r>
            <a:r>
              <a:rPr lang="nl-NL" dirty="0" err="1"/>
              <a:t>values</a:t>
            </a:r>
            <a:r>
              <a:rPr lang="nl-NL" dirty="0"/>
              <a:t> </a:t>
            </a:r>
            <a:r>
              <a:rPr lang="nl-NL" err="1"/>
              <a:t>to</a:t>
            </a:r>
            <a:r>
              <a:rPr lang="nl-NL"/>
              <a:t> a </a:t>
            </a:r>
            <a:r>
              <a:rPr lang="nl-NL" dirty="0">
                <a:solidFill>
                  <a:srgbClr val="FF0000"/>
                </a:solidFill>
              </a:rPr>
              <a:t>.</a:t>
            </a:r>
            <a:r>
              <a:rPr lang="nl-NL" dirty="0" err="1">
                <a:solidFill>
                  <a:srgbClr val="FF0000"/>
                </a:solidFill>
              </a:rPr>
              <a:t>fab</a:t>
            </a:r>
            <a:r>
              <a:rPr lang="nl-NL"/>
              <a:t> file</a:t>
            </a:r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68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SQUEEZE </a:t>
            </a:r>
            <a:r>
              <a:rPr lang="en-GB" dirty="0">
                <a:solidFill>
                  <a:srgbClr val="FF0000"/>
                </a:solidFill>
              </a:rPr>
              <a:t>vs Disorder Model </a:t>
            </a:r>
            <a:r>
              <a:rPr lang="en-GB">
                <a:solidFill>
                  <a:srgbClr val="FF0000"/>
                </a:solidFill>
              </a:rPr>
              <a:t>TEST EXAMPLE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/>
              <a:t>Comparison of the results of a ‘classical’ refinement of a disordered solvent molecule with the results of a SHELXL201n/SQUEEZE based refinement.</a:t>
            </a:r>
            <a:endParaRPr lang="en-GB" dirty="0">
              <a:ea typeface="Calibri"/>
              <a:cs typeface="Calibri"/>
            </a:endParaRPr>
          </a:p>
          <a:p>
            <a:r>
              <a:rPr lang="en-GB"/>
              <a:t>The starting point of </a:t>
            </a:r>
            <a:r>
              <a:rPr lang="en-GB" dirty="0"/>
              <a:t>this </a:t>
            </a:r>
            <a:r>
              <a:rPr lang="en-GB"/>
              <a:t>SQUEEZE test are the .</a:t>
            </a:r>
            <a:r>
              <a:rPr lang="en-GB" err="1"/>
              <a:t>cif</a:t>
            </a:r>
            <a:r>
              <a:rPr lang="en-GB"/>
              <a:t> and .</a:t>
            </a:r>
            <a:r>
              <a:rPr lang="en-GB" err="1"/>
              <a:t>fcf</a:t>
            </a:r>
            <a:r>
              <a:rPr lang="en-GB"/>
              <a:t> files obtained after a SHELXL201n refinement  </a:t>
            </a:r>
            <a:r>
              <a:rPr lang="en-GB" dirty="0"/>
              <a:t>with </a:t>
            </a:r>
            <a:r>
              <a:rPr lang="en-GB"/>
              <a:t>the </a:t>
            </a:r>
            <a:r>
              <a:rPr lang="en-GB" dirty="0"/>
              <a:t>known </a:t>
            </a:r>
            <a:r>
              <a:rPr lang="en-GB"/>
              <a:t>solvent molecule</a:t>
            </a:r>
            <a:r>
              <a:rPr lang="en-GB" dirty="0"/>
              <a:t> omitted</a:t>
            </a:r>
            <a:r>
              <a:rPr lang="en-GB"/>
              <a:t>.</a:t>
            </a:r>
            <a:endParaRPr lang="en-GB" dirty="0">
              <a:ea typeface="Calibri"/>
              <a:cs typeface="Calibri"/>
            </a:endParaRPr>
          </a:p>
          <a:p>
            <a:r>
              <a:rPr lang="en-GB"/>
              <a:t>Invoke the SQUEEZE tool on the main PLATON menu and click through the process.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28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6075"/>
            <a:ext cx="9021154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94856" y="4580819"/>
            <a:ext cx="1708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Diethyl Ether</a:t>
            </a:r>
          </a:p>
          <a:p>
            <a:r>
              <a:rPr lang="en-GB"/>
              <a:t>Disordered over</a:t>
            </a:r>
          </a:p>
          <a:p>
            <a:r>
              <a:rPr lang="en-GB"/>
              <a:t>Inversion centre</a:t>
            </a:r>
          </a:p>
          <a:p>
            <a:r>
              <a:rPr lang="en-GB"/>
              <a:t>PART -1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171319" y="1076852"/>
            <a:ext cx="170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P21/c, 150K</a:t>
            </a:r>
          </a:p>
          <a:p>
            <a:r>
              <a:rPr lang="en-GB"/>
              <a:t>R       = 0.0386</a:t>
            </a:r>
          </a:p>
          <a:p>
            <a:r>
              <a:rPr lang="en-GB"/>
              <a:t>wR2  = 0.0966</a:t>
            </a:r>
          </a:p>
          <a:p>
            <a:r>
              <a:rPr lang="en-GB"/>
              <a:t>S        =1.037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186262" y="6077522"/>
            <a:ext cx="354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Organometallics (2015), 34,2710-13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37301B-0AFD-1E82-999D-FC5BFE472762}"/>
              </a:ext>
            </a:extLst>
          </p:cNvPr>
          <p:cNvSpPr txBox="1"/>
          <p:nvPr/>
        </p:nvSpPr>
        <p:spPr>
          <a:xfrm>
            <a:off x="4490720" y="411146"/>
            <a:ext cx="436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SQUEEZE TEST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738C2-570B-2C9B-F11F-BB71D262B3A2}"/>
              </a:ext>
            </a:extLst>
          </p:cNvPr>
          <p:cNvSpPr txBox="1"/>
          <p:nvPr/>
        </p:nvSpPr>
        <p:spPr>
          <a:xfrm>
            <a:off x="441502" y="6043673"/>
            <a:ext cx="106549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BUHWUY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7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1576</Words>
  <Application>Microsoft Office PowerPoint</Application>
  <PresentationFormat>On-screen Show (4:3)</PresentationFormat>
  <Paragraphs>119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and when to use the SQUEEZE tool in PLATON</vt:lpstr>
      <vt:lpstr>PowerPoint Presentation</vt:lpstr>
      <vt:lpstr>The SQUEEZE tool as an Option to Handle the Disordered Solvent Refinement Problem</vt:lpstr>
      <vt:lpstr>History of the PLATON/SQUEEZE Tool </vt:lpstr>
      <vt:lpstr>The SQUEEZE Disorder Refinement Model  </vt:lpstr>
      <vt:lpstr>Solvent Accessible Voids</vt:lpstr>
      <vt:lpstr>The SQUEEZE Difference Density Map Loop Involves</vt:lpstr>
      <vt:lpstr>SQUEEZE vs Disorder Model TEST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SQUEEZE + SHELXL201n Refinement</vt:lpstr>
      <vt:lpstr>Next: Host – Guest Example</vt:lpstr>
      <vt:lpstr>Structure with Interesting Host Molecule</vt:lpstr>
      <vt:lpstr>Unit cell Packing in Pbca with Wide Pore Channels</vt:lpstr>
      <vt:lpstr>Difference density map with supposedly disordered 18-crown-6 ether  </vt:lpstr>
      <vt:lpstr>Is the Use of SQUEEZE/MASK useful in this case</vt:lpstr>
      <vt:lpstr>Requirements</vt:lpstr>
      <vt:lpstr>Limitations</vt:lpstr>
      <vt:lpstr>Thanks 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Spek, A.L. (Ton)</cp:lastModifiedBy>
  <cp:revision>3</cp:revision>
  <dcterms:created xsi:type="dcterms:W3CDTF">2023-10-03T15:04:39Z</dcterms:created>
  <dcterms:modified xsi:type="dcterms:W3CDTF">2023-10-16T11:49:56Z</dcterms:modified>
</cp:coreProperties>
</file>