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1" r:id="rId3"/>
    <p:sldId id="257" r:id="rId4"/>
    <p:sldId id="258" r:id="rId5"/>
    <p:sldId id="290" r:id="rId6"/>
    <p:sldId id="259" r:id="rId7"/>
    <p:sldId id="274" r:id="rId8"/>
    <p:sldId id="260" r:id="rId9"/>
    <p:sldId id="273" r:id="rId10"/>
    <p:sldId id="293" r:id="rId11"/>
    <p:sldId id="263" r:id="rId12"/>
    <p:sldId id="265" r:id="rId13"/>
    <p:sldId id="287" r:id="rId14"/>
    <p:sldId id="288" r:id="rId15"/>
    <p:sldId id="266" r:id="rId16"/>
    <p:sldId id="264" r:id="rId17"/>
    <p:sldId id="276" r:id="rId18"/>
    <p:sldId id="271" r:id="rId19"/>
    <p:sldId id="272" r:id="rId20"/>
    <p:sldId id="282" r:id="rId21"/>
    <p:sldId id="280" r:id="rId22"/>
    <p:sldId id="283" r:id="rId23"/>
    <p:sldId id="284" r:id="rId24"/>
    <p:sldId id="270" r:id="rId25"/>
    <p:sldId id="269" r:id="rId26"/>
    <p:sldId id="286" r:id="rId27"/>
    <p:sldId id="267" r:id="rId28"/>
    <p:sldId id="275" r:id="rId29"/>
    <p:sldId id="261" r:id="rId3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6C1-B042-5A4D-88E7-90170D06F23A}" type="datetimeFigureOut">
              <a:rPr lang="nl-NL" smtClean="0"/>
              <a:t>26/08/17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E180-71F2-084D-97D9-A97580F1AB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4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6C1-B042-5A4D-88E7-90170D06F23A}" type="datetimeFigureOut">
              <a:rPr lang="nl-NL" smtClean="0"/>
              <a:t>26/08/17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E180-71F2-084D-97D9-A97580F1AB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1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6C1-B042-5A4D-88E7-90170D06F23A}" type="datetimeFigureOut">
              <a:rPr lang="nl-NL" smtClean="0"/>
              <a:t>26/08/17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E180-71F2-084D-97D9-A97580F1AB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03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6C1-B042-5A4D-88E7-90170D06F23A}" type="datetimeFigureOut">
              <a:rPr lang="nl-NL" smtClean="0"/>
              <a:t>26/08/17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E180-71F2-084D-97D9-A97580F1AB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5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6C1-B042-5A4D-88E7-90170D06F23A}" type="datetimeFigureOut">
              <a:rPr lang="nl-NL" smtClean="0"/>
              <a:t>26/08/17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E180-71F2-084D-97D9-A97580F1AB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8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6C1-B042-5A4D-88E7-90170D06F23A}" type="datetimeFigureOut">
              <a:rPr lang="nl-NL" smtClean="0"/>
              <a:t>26/08/17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E180-71F2-084D-97D9-A97580F1AB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87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6C1-B042-5A4D-88E7-90170D06F23A}" type="datetimeFigureOut">
              <a:rPr lang="nl-NL" smtClean="0"/>
              <a:t>26/08/17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E180-71F2-084D-97D9-A97580F1AB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1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6C1-B042-5A4D-88E7-90170D06F23A}" type="datetimeFigureOut">
              <a:rPr lang="nl-NL" smtClean="0"/>
              <a:t>26/08/17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E180-71F2-084D-97D9-A97580F1AB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5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6C1-B042-5A4D-88E7-90170D06F23A}" type="datetimeFigureOut">
              <a:rPr lang="nl-NL" smtClean="0"/>
              <a:t>26/08/17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E180-71F2-084D-97D9-A97580F1AB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4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6C1-B042-5A4D-88E7-90170D06F23A}" type="datetimeFigureOut">
              <a:rPr lang="nl-NL" smtClean="0"/>
              <a:t>26/08/17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E180-71F2-084D-97D9-A97580F1AB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4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6C1-B042-5A4D-88E7-90170D06F23A}" type="datetimeFigureOut">
              <a:rPr lang="nl-NL" smtClean="0"/>
              <a:t>26/08/17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E180-71F2-084D-97D9-A97580F1AB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0E6C1-B042-5A4D-88E7-90170D06F23A}" type="datetimeFigureOut">
              <a:rPr lang="nl-NL" smtClean="0"/>
              <a:t>26/08/17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CE180-71F2-084D-97D9-A97580F1AB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17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16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016/j.ica.2017.04.03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9254" y="2102522"/>
            <a:ext cx="8028946" cy="178367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What Makes a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Crystal </a:t>
            </a: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tructure 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FF0000"/>
                </a:solidFill>
              </a:rPr>
              <a:t>eport </a:t>
            </a:r>
            <a:r>
              <a:rPr lang="en-GB" dirty="0">
                <a:solidFill>
                  <a:srgbClr val="FF0000"/>
                </a:solidFill>
              </a:rPr>
              <a:t>V</a:t>
            </a:r>
            <a:r>
              <a:rPr lang="en-GB" dirty="0" smtClean="0">
                <a:solidFill>
                  <a:srgbClr val="FF0000"/>
                </a:solidFill>
              </a:rPr>
              <a:t>alid?</a:t>
            </a:r>
            <a:endParaRPr lang="en-GB" dirty="0">
              <a:solidFill>
                <a:srgbClr val="3366FF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506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Ton Spek</a:t>
            </a:r>
          </a:p>
          <a:p>
            <a:r>
              <a:rPr lang="en-GB" dirty="0" smtClean="0"/>
              <a:t>Utrecht University</a:t>
            </a:r>
          </a:p>
          <a:p>
            <a:r>
              <a:rPr lang="en-GB" dirty="0" smtClean="0"/>
              <a:t>Utrecht, Netherlands</a:t>
            </a:r>
          </a:p>
          <a:p>
            <a:endParaRPr lang="en-GB" dirty="0" smtClean="0"/>
          </a:p>
          <a:p>
            <a:r>
              <a:rPr lang="en-GB" sz="2400" dirty="0" smtClean="0"/>
              <a:t>IUCr2017, Hyderabad, India, Aug. 27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Afbeelding 2" descr="f1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38" y="250948"/>
            <a:ext cx="2792708" cy="229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3" descr="dma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0581" y="339881"/>
            <a:ext cx="2670539" cy="18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92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ort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1" y="774700"/>
            <a:ext cx="8204589" cy="487473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47810" y="5801100"/>
            <a:ext cx="77814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JACS (2000), 122, 3413 [P1,Z’=2   =&gt; P-1, Z’=1]</a:t>
            </a:r>
            <a:endParaRPr lang="en-US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947810" y="284368"/>
            <a:ext cx="585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Ellipsoids showing unresolved problem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0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Difference Electron Density Map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49658"/>
            <a:ext cx="8229600" cy="5608342"/>
          </a:xfrm>
        </p:spPr>
        <p:txBody>
          <a:bodyPr>
            <a:normAutofit/>
          </a:bodyPr>
          <a:lstStyle/>
          <a:p>
            <a:r>
              <a:rPr lang="en-GB" dirty="0" smtClean="0"/>
              <a:t>Should be essentially flat with </a:t>
            </a:r>
            <a:r>
              <a:rPr lang="en-GB" dirty="0"/>
              <a:t>density excursions </a:t>
            </a:r>
            <a:r>
              <a:rPr lang="en-GB" dirty="0" smtClean="0"/>
              <a:t>of </a:t>
            </a:r>
            <a:r>
              <a:rPr lang="en-GB" dirty="0"/>
              <a:t>|</a:t>
            </a:r>
            <a:r>
              <a:rPr lang="en-GB" dirty="0" err="1"/>
              <a:t>ρ</a:t>
            </a:r>
            <a:r>
              <a:rPr lang="en-GB" baseline="-25000" dirty="0" err="1"/>
              <a:t>min</a:t>
            </a:r>
            <a:r>
              <a:rPr lang="en-GB" dirty="0"/>
              <a:t>| ~ </a:t>
            </a:r>
            <a:r>
              <a:rPr lang="en-GB" dirty="0" err="1"/>
              <a:t>ρ</a:t>
            </a:r>
            <a:r>
              <a:rPr lang="en-GB" baseline="-25000" dirty="0" err="1"/>
              <a:t>max</a:t>
            </a:r>
            <a:r>
              <a:rPr lang="en-GB" baseline="-25000" dirty="0"/>
              <a:t> </a:t>
            </a:r>
            <a:r>
              <a:rPr lang="en-GB" dirty="0"/>
              <a:t>, say &lt; 0.5 eÅ</a:t>
            </a:r>
            <a:r>
              <a:rPr lang="en-GB" baseline="30000" dirty="0"/>
              <a:t>-</a:t>
            </a:r>
            <a:r>
              <a:rPr lang="en-GB" baseline="30000" dirty="0" smtClean="0"/>
              <a:t>3</a:t>
            </a:r>
          </a:p>
          <a:p>
            <a:r>
              <a:rPr lang="en-GB" dirty="0" smtClean="0"/>
              <a:t>Deviations may be due to (not exhaustive)</a:t>
            </a:r>
          </a:p>
          <a:p>
            <a:pPr lvl="1"/>
            <a:r>
              <a:rPr lang="en-GB" dirty="0" smtClean="0"/>
              <a:t>Absorption </a:t>
            </a:r>
            <a:r>
              <a:rPr lang="en-GB" dirty="0" err="1" smtClean="0"/>
              <a:t>artifacts</a:t>
            </a:r>
            <a:r>
              <a:rPr lang="en-GB" dirty="0" smtClean="0"/>
              <a:t> (</a:t>
            </a:r>
            <a:r>
              <a:rPr lang="en-GB" dirty="0" err="1" smtClean="0"/>
              <a:t>pos</a:t>
            </a:r>
            <a:r>
              <a:rPr lang="en-GB" dirty="0" smtClean="0"/>
              <a:t>/</a:t>
            </a:r>
            <a:r>
              <a:rPr lang="en-GB" dirty="0" err="1" smtClean="0"/>
              <a:t>neg</a:t>
            </a:r>
            <a:r>
              <a:rPr lang="en-GB" dirty="0" smtClean="0"/>
              <a:t> near heavy atoms)</a:t>
            </a:r>
          </a:p>
          <a:p>
            <a:pPr lvl="1"/>
            <a:r>
              <a:rPr lang="en-GB" dirty="0" smtClean="0"/>
              <a:t>Unresolved twinning</a:t>
            </a:r>
          </a:p>
          <a:p>
            <a:pPr lvl="1"/>
            <a:r>
              <a:rPr lang="en-GB" dirty="0" smtClean="0"/>
              <a:t>Unresolved disorder</a:t>
            </a:r>
          </a:p>
          <a:p>
            <a:pPr lvl="1"/>
            <a:r>
              <a:rPr lang="en-GB" dirty="0" smtClean="0"/>
              <a:t>Unaccounted for solvents</a:t>
            </a:r>
          </a:p>
          <a:p>
            <a:pPr lvl="1"/>
            <a:r>
              <a:rPr lang="en-GB" dirty="0" smtClean="0"/>
              <a:t>Wrong atom type assignments</a:t>
            </a:r>
            <a:endParaRPr lang="en-GB" dirty="0"/>
          </a:p>
          <a:p>
            <a:pPr lvl="1"/>
            <a:r>
              <a:rPr lang="en-GB" dirty="0" smtClean="0"/>
              <a:t>Missing or too many H-atom</a:t>
            </a:r>
          </a:p>
          <a:p>
            <a:pPr lvl="1"/>
            <a:r>
              <a:rPr lang="en-GB" dirty="0" smtClean="0"/>
              <a:t>‘Bonding’ density on bonds</a:t>
            </a:r>
          </a:p>
        </p:txBody>
      </p:sp>
    </p:spTree>
    <p:extLst>
      <p:ext uri="{BB962C8B-B14F-4D97-AF65-F5344CB8AC3E}">
        <p14:creationId xmlns:p14="http://schemas.microsoft.com/office/powerpoint/2010/main" val="319512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532242" cy="116980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Density on Bonds for a Quality </a:t>
            </a: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tructure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Afbeelding 2" descr="pict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1" y="978181"/>
            <a:ext cx="7861008" cy="502126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561903" y="6126509"/>
            <a:ext cx="626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Difference density map for AIM  style refinement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237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Wrong Hydrogen Atom Positions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Afbeelding 2" descr="f1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85" y="1681518"/>
            <a:ext cx="5376406" cy="432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10161" y="2184850"/>
            <a:ext cx="14282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Too much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ensity</a:t>
            </a:r>
          </a:p>
          <a:p>
            <a:r>
              <a:rPr lang="en-US" sz="2400" dirty="0" smtClean="0"/>
              <a:t>In model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Too little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ensity</a:t>
            </a:r>
          </a:p>
          <a:p>
            <a:r>
              <a:rPr lang="en-US" sz="2400" dirty="0" smtClean="0"/>
              <a:t>In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608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x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17" y="1374026"/>
            <a:ext cx="4306083" cy="3014345"/>
          </a:xfrm>
          <a:prstGeom prst="rect">
            <a:avLst/>
          </a:prstGeom>
        </p:spPr>
      </p:pic>
      <p:pic>
        <p:nvPicPr>
          <p:cNvPr id="3" name="Afbeelding 1" descr="Fig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3" y="1325848"/>
            <a:ext cx="4377759" cy="306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97617" y="4388373"/>
            <a:ext cx="840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False Co-Complex </a:t>
            </a:r>
            <a:r>
              <a:rPr lang="en-GB" sz="2800" dirty="0" smtClean="0"/>
              <a:t>             ===</a:t>
            </a:r>
            <a:r>
              <a:rPr lang="en-GB" sz="2800" dirty="0" smtClean="0">
                <a:sym typeface="Wingdings"/>
              </a:rPr>
              <a:t>      </a:t>
            </a:r>
            <a:r>
              <a:rPr lang="en-GB" sz="2800" dirty="0" smtClean="0">
                <a:solidFill>
                  <a:srgbClr val="008000"/>
                </a:solidFill>
                <a:sym typeface="Wingdings"/>
              </a:rPr>
              <a:t>Zn-Complex</a:t>
            </a:r>
            <a:endParaRPr lang="en-GB" sz="2800" dirty="0">
              <a:solidFill>
                <a:srgbClr val="008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024329" y="5564944"/>
            <a:ext cx="39433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Contours at 0.1 e/Å</a:t>
            </a:r>
            <a:r>
              <a:rPr lang="en-GB" sz="3200" baseline="30000" dirty="0" smtClean="0"/>
              <a:t>3</a:t>
            </a:r>
            <a:endParaRPr lang="en-GB" sz="3200" baseline="30000" dirty="0"/>
          </a:p>
        </p:txBody>
      </p:sp>
      <p:sp>
        <p:nvSpPr>
          <p:cNvPr id="4" name="Tekstvak 3"/>
          <p:cNvSpPr txBox="1"/>
          <p:nvPr/>
        </p:nvSpPr>
        <p:spPr>
          <a:xfrm>
            <a:off x="1083179" y="186740"/>
            <a:ext cx="685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Wrong Atom Type Assignments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5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Absorption </a:t>
            </a:r>
            <a:r>
              <a:rPr lang="en-GB" dirty="0" err="1" smtClean="0">
                <a:solidFill>
                  <a:srgbClr val="FF0000"/>
                </a:solidFill>
              </a:rPr>
              <a:t>Artifacts</a:t>
            </a:r>
            <a:r>
              <a:rPr lang="en-GB" dirty="0" smtClean="0">
                <a:solidFill>
                  <a:srgbClr val="FF0000"/>
                </a:solidFill>
              </a:rPr>
              <a:t> (μ=6.45mm</a:t>
            </a:r>
            <a:r>
              <a:rPr lang="en-GB" baseline="30000" dirty="0" smtClean="0">
                <a:solidFill>
                  <a:srgbClr val="FF0000"/>
                </a:solidFill>
              </a:rPr>
              <a:t>-1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879600" y="2699435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file:///.file/id=6571367.25963400</a:t>
            </a:r>
          </a:p>
        </p:txBody>
      </p:sp>
      <p:pic>
        <p:nvPicPr>
          <p:cNvPr id="4" name="Afbeelding 3" descr="fig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781361"/>
            <a:ext cx="4184920" cy="3128810"/>
          </a:xfrm>
          <a:prstGeom prst="rect">
            <a:avLst/>
          </a:prstGeom>
        </p:spPr>
      </p:pic>
      <p:pic>
        <p:nvPicPr>
          <p:cNvPr id="5" name="Afbeelding 4" descr="fig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26" y="1714412"/>
            <a:ext cx="4389635" cy="319575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09007" y="5251293"/>
            <a:ext cx="418491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Typical  Difference map without</a:t>
            </a:r>
          </a:p>
          <a:p>
            <a:r>
              <a:rPr lang="en-GB" sz="2400" dirty="0" smtClean="0"/>
              <a:t>Absorption correction</a:t>
            </a:r>
          </a:p>
          <a:p>
            <a:r>
              <a:rPr lang="en-GB" sz="2400" dirty="0" smtClean="0"/>
              <a:t>Max density 1.40 eA</a:t>
            </a:r>
            <a:r>
              <a:rPr lang="en-GB" sz="2400" baseline="30000" dirty="0" smtClean="0"/>
              <a:t>-3</a:t>
            </a:r>
            <a:endParaRPr lang="en-GB" sz="2400" baseline="30000" dirty="0"/>
          </a:p>
        </p:txBody>
      </p:sp>
      <p:sp>
        <p:nvSpPr>
          <p:cNvPr id="7" name="Tekstvak 6"/>
          <p:cNvSpPr txBox="1"/>
          <p:nvPr/>
        </p:nvSpPr>
        <p:spPr>
          <a:xfrm>
            <a:off x="4393926" y="5251293"/>
            <a:ext cx="457843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Slight improvement after </a:t>
            </a:r>
            <a:r>
              <a:rPr lang="en-GB" sz="2400" dirty="0" err="1" smtClean="0"/>
              <a:t>multiscan</a:t>
            </a:r>
            <a:endParaRPr lang="en-GB" sz="2400" dirty="0" smtClean="0"/>
          </a:p>
          <a:p>
            <a:r>
              <a:rPr lang="en-GB" sz="2400" dirty="0" smtClean="0"/>
              <a:t>Absorption correction </a:t>
            </a:r>
          </a:p>
          <a:p>
            <a:r>
              <a:rPr lang="en-GB" sz="2400" dirty="0" smtClean="0"/>
              <a:t>Max density 0.80 eA</a:t>
            </a:r>
            <a:r>
              <a:rPr lang="en-GB" sz="2400" baseline="30000" dirty="0" smtClean="0"/>
              <a:t>-3</a:t>
            </a:r>
            <a:endParaRPr lang="en-GB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18160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2242" cy="1143000"/>
          </a:xfrm>
        </p:spPr>
        <p:txBody>
          <a:bodyPr>
            <a:normAutofit fontScale="90000"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F(</a:t>
            </a:r>
            <a:r>
              <a:rPr lang="en-GB" sz="4800" dirty="0" err="1" smtClean="0">
                <a:solidFill>
                  <a:srgbClr val="FF0000"/>
                </a:solidFill>
              </a:rPr>
              <a:t>obs</a:t>
            </a:r>
            <a:r>
              <a:rPr lang="en-GB" sz="4800" dirty="0" smtClean="0">
                <a:solidFill>
                  <a:srgbClr val="FF0000"/>
                </a:solidFill>
              </a:rPr>
              <a:t>) and F(</a:t>
            </a:r>
            <a:r>
              <a:rPr lang="en-GB" sz="4800" dirty="0" err="1" smtClean="0">
                <a:solidFill>
                  <a:srgbClr val="FF0000"/>
                </a:solidFill>
              </a:rPr>
              <a:t>obs</a:t>
            </a:r>
            <a:r>
              <a:rPr lang="en-GB" sz="4800" dirty="0" smtClean="0">
                <a:solidFill>
                  <a:srgbClr val="FF0000"/>
                </a:solidFill>
              </a:rPr>
              <a:t>)-F(</a:t>
            </a:r>
            <a:r>
              <a:rPr lang="en-GB" sz="4800" dirty="0" err="1" smtClean="0">
                <a:solidFill>
                  <a:srgbClr val="FF0000"/>
                </a:solidFill>
              </a:rPr>
              <a:t>calc</a:t>
            </a:r>
            <a:r>
              <a:rPr lang="en-GB" sz="4800" dirty="0" smtClean="0">
                <a:solidFill>
                  <a:srgbClr val="FF0000"/>
                </a:solidFill>
              </a:rPr>
              <a:t>) Maps</a:t>
            </a:r>
            <a:br>
              <a:rPr lang="en-GB" sz="4800" dirty="0" smtClean="0">
                <a:solidFill>
                  <a:srgbClr val="FF0000"/>
                </a:solidFill>
              </a:rPr>
            </a:br>
            <a:r>
              <a:rPr lang="en-GB" sz="2700" dirty="0" smtClean="0">
                <a:solidFill>
                  <a:srgbClr val="FF0000"/>
                </a:solidFill>
              </a:rPr>
              <a:t>Large peaks in a difference map are not due to truncation  ripples</a:t>
            </a:r>
            <a:endParaRPr lang="en-GB" sz="2700" dirty="0">
              <a:solidFill>
                <a:srgbClr val="FF0000"/>
              </a:solidFill>
            </a:endParaRPr>
          </a:p>
        </p:txBody>
      </p:sp>
      <p:pic>
        <p:nvPicPr>
          <p:cNvPr id="3" name="Afbeelding 2" descr="pict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2386"/>
            <a:ext cx="4060287" cy="3078057"/>
          </a:xfrm>
          <a:prstGeom prst="rect">
            <a:avLst/>
          </a:prstGeom>
        </p:spPr>
      </p:pic>
      <p:pic>
        <p:nvPicPr>
          <p:cNvPr id="4" name="Afbeelding 3" descr="pic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15" y="2052386"/>
            <a:ext cx="3959848" cy="291094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171303" y="3525297"/>
            <a:ext cx="45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Br</a:t>
            </a:r>
            <a:endParaRPr lang="en-GB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6432965" y="3342309"/>
            <a:ext cx="59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Br</a:t>
            </a:r>
            <a:endParaRPr lang="en-GB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167090" y="5615079"/>
            <a:ext cx="915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Note the truncation ripples in the F(</a:t>
            </a:r>
            <a:r>
              <a:rPr lang="en-GB" sz="2000" dirty="0" err="1" smtClean="0"/>
              <a:t>obs</a:t>
            </a:r>
            <a:r>
              <a:rPr lang="en-GB" sz="2000" dirty="0" smtClean="0"/>
              <a:t>) map and absence in the F(</a:t>
            </a:r>
            <a:r>
              <a:rPr lang="en-GB" sz="2000" dirty="0" err="1" smtClean="0"/>
              <a:t>obs</a:t>
            </a:r>
            <a:r>
              <a:rPr lang="en-GB" sz="2000" dirty="0" smtClean="0"/>
              <a:t>)-F(</a:t>
            </a:r>
            <a:r>
              <a:rPr lang="en-GB" sz="2000" dirty="0" err="1" smtClean="0"/>
              <a:t>calc</a:t>
            </a:r>
            <a:r>
              <a:rPr lang="en-GB" sz="2000" dirty="0" smtClean="0"/>
              <a:t>)  map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1018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Example: Validation of a </a:t>
            </a:r>
            <a:r>
              <a:rPr lang="en-GB" i="1" dirty="0">
                <a:solidFill>
                  <a:srgbClr val="FF0000"/>
                </a:solidFill>
              </a:rPr>
              <a:t>Crystalline Sponge Method</a:t>
            </a:r>
            <a:r>
              <a:rPr lang="en-GB" dirty="0">
                <a:solidFill>
                  <a:srgbClr val="FF0000"/>
                </a:solidFill>
              </a:rPr>
              <a:t> based Structure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Fujita et al. (2013) introduced a potentially  interesting new approach to obtain structural information for difficult to crystallize compounds </a:t>
            </a:r>
          </a:p>
          <a:p>
            <a:r>
              <a:rPr lang="en-GB" dirty="0" smtClean="0"/>
              <a:t>A MOF with suitable channels is used to soak in a molecule of interest for structure determination</a:t>
            </a:r>
          </a:p>
          <a:p>
            <a:r>
              <a:rPr lang="en-GB" dirty="0" smtClean="0"/>
              <a:t>Chem. Asian J. (2017), 12, 208-211 </a:t>
            </a:r>
            <a:r>
              <a:rPr lang="en-GB" dirty="0" smtClean="0"/>
              <a:t>provides </a:t>
            </a:r>
            <a:r>
              <a:rPr lang="en-GB" dirty="0" smtClean="0"/>
              <a:t>a good example of a suitable  MOF, [</a:t>
            </a:r>
            <a:r>
              <a:rPr lang="en-GB" dirty="0" err="1" smtClean="0"/>
              <a:t>CuBr</a:t>
            </a:r>
            <a:r>
              <a:rPr lang="en-GB" dirty="0" smtClean="0"/>
              <a:t>(benzene-1,3,5-triyl-triisonicotinate)]</a:t>
            </a:r>
            <a:r>
              <a:rPr lang="en-GB" baseline="-25000" dirty="0" smtClean="0"/>
              <a:t>n</a:t>
            </a:r>
            <a:r>
              <a:rPr lang="en-GB" dirty="0" smtClean="0"/>
              <a:t>, soaked with 1-acetonaphthone as guest.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4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306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Replace CS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with Guest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Afbeelding 2" descr="Fig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0" y="1544497"/>
            <a:ext cx="7867230" cy="511827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723698" y="5594515"/>
            <a:ext cx="78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CS</a:t>
            </a:r>
            <a:r>
              <a:rPr lang="en-GB" sz="3600" baseline="-25000" dirty="0" smtClean="0"/>
              <a:t>2</a:t>
            </a:r>
            <a:endParaRPr lang="en-GB" sz="3600" baseline="-25000" dirty="0"/>
          </a:p>
        </p:txBody>
      </p:sp>
      <p:pic>
        <p:nvPicPr>
          <p:cNvPr id="5" name="Afbeelding 4" descr="schem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675055"/>
            <a:ext cx="1959352" cy="182104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0293984" y="4790560"/>
            <a:ext cx="386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Wingdings"/>
                <a:ea typeface="Wingdings"/>
                <a:cs typeface="Wingdings"/>
              </a:rPr>
              <a:t></a:t>
            </a:r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1270118" y="3638151"/>
            <a:ext cx="514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endParaRPr lang="en-GB" sz="4400" dirty="0"/>
          </a:p>
        </p:txBody>
      </p:sp>
      <p:sp>
        <p:nvSpPr>
          <p:cNvPr id="8" name="Tekstvak 7"/>
          <p:cNvSpPr txBox="1"/>
          <p:nvPr/>
        </p:nvSpPr>
        <p:spPr>
          <a:xfrm>
            <a:off x="7122966" y="4993877"/>
            <a:ext cx="356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endParaRPr lang="en-GB" sz="4400" dirty="0"/>
          </a:p>
        </p:txBody>
      </p:sp>
      <p:sp>
        <p:nvSpPr>
          <p:cNvPr id="9" name="Tekstvak 8"/>
          <p:cNvSpPr txBox="1"/>
          <p:nvPr/>
        </p:nvSpPr>
        <p:spPr>
          <a:xfrm>
            <a:off x="1605811" y="1240937"/>
            <a:ext cx="546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Two independent infinite channels A &amp; B (~700 Å</a:t>
            </a:r>
            <a:r>
              <a:rPr lang="en-GB" baseline="30000" dirty="0" smtClean="0"/>
              <a:t>3</a:t>
            </a:r>
            <a:r>
              <a:rPr lang="en-GB" dirty="0" smtClean="0"/>
              <a:t> each)</a:t>
            </a:r>
            <a:endParaRPr lang="en-GB" dirty="0"/>
          </a:p>
        </p:txBody>
      </p:sp>
      <p:sp>
        <p:nvSpPr>
          <p:cNvPr id="10" name="Tekstvak 9"/>
          <p:cNvSpPr txBox="1"/>
          <p:nvPr/>
        </p:nvSpPr>
        <p:spPr>
          <a:xfrm>
            <a:off x="7853877" y="4219185"/>
            <a:ext cx="949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40%</a:t>
            </a:r>
          </a:p>
          <a:p>
            <a:r>
              <a:rPr lang="en-GB" dirty="0" smtClean="0"/>
              <a:t>Solvent</a:t>
            </a:r>
          </a:p>
          <a:p>
            <a:r>
              <a:rPr lang="en-GB" dirty="0" smtClean="0"/>
              <a:t>Channel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22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Host + Guests in MOF Framework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Afbeelding 2" descr="fig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2" y="1417638"/>
            <a:ext cx="7584657" cy="517222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112000" y="4362824"/>
            <a:ext cx="16567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P2</a:t>
            </a:r>
            <a:r>
              <a:rPr lang="en-GB" baseline="-25000" dirty="0" smtClean="0"/>
              <a:t>1</a:t>
            </a:r>
            <a:r>
              <a:rPr lang="en-GB" dirty="0" smtClean="0"/>
              <a:t>/c</a:t>
            </a:r>
          </a:p>
          <a:p>
            <a:r>
              <a:rPr lang="en-GB" dirty="0" smtClean="0"/>
              <a:t>R1    =  0.05</a:t>
            </a:r>
          </a:p>
          <a:p>
            <a:r>
              <a:rPr lang="en-GB" dirty="0" smtClean="0"/>
              <a:t>wR2 =  0.18</a:t>
            </a:r>
          </a:p>
          <a:p>
            <a:r>
              <a:rPr lang="en-GB" dirty="0" smtClean="0"/>
              <a:t>S      =  1.066</a:t>
            </a:r>
          </a:p>
          <a:p>
            <a:r>
              <a:rPr lang="el-GR" dirty="0" smtClean="0"/>
              <a:t>Ρ</a:t>
            </a:r>
            <a:r>
              <a:rPr lang="en-GB" baseline="-25000" dirty="0" smtClean="0"/>
              <a:t>min</a:t>
            </a:r>
            <a:r>
              <a:rPr lang="en-GB" dirty="0" smtClean="0"/>
              <a:t> = -1.26e/Å</a:t>
            </a:r>
            <a:r>
              <a:rPr lang="en-GB" baseline="30000" dirty="0" smtClean="0"/>
              <a:t>3</a:t>
            </a:r>
          </a:p>
          <a:p>
            <a:r>
              <a:rPr lang="el-GR" dirty="0" smtClean="0"/>
              <a:t>Ρ</a:t>
            </a:r>
            <a:r>
              <a:rPr lang="en-GB" baseline="-25000" dirty="0" smtClean="0"/>
              <a:t>max </a:t>
            </a:r>
            <a:r>
              <a:rPr lang="en-GB" dirty="0" smtClean="0"/>
              <a:t>=  1.74e/Å</a:t>
            </a:r>
            <a:r>
              <a:rPr lang="en-GB" baseline="30000" dirty="0" smtClean="0"/>
              <a:t>3</a:t>
            </a:r>
            <a:endParaRPr lang="en-GB" baseline="30000" dirty="0"/>
          </a:p>
        </p:txBody>
      </p:sp>
      <p:sp>
        <p:nvSpPr>
          <p:cNvPr id="5" name="Tekstvak 4"/>
          <p:cNvSpPr txBox="1"/>
          <p:nvPr/>
        </p:nvSpPr>
        <p:spPr>
          <a:xfrm>
            <a:off x="7799294" y="3600824"/>
            <a:ext cx="53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93K</a:t>
            </a: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179294" y="1255059"/>
            <a:ext cx="26894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Guests are:</a:t>
            </a:r>
          </a:p>
          <a:p>
            <a:r>
              <a:rPr lang="en-GB" sz="2400" dirty="0" smtClean="0"/>
              <a:t>1-acetonaphthone</a:t>
            </a:r>
          </a:p>
          <a:p>
            <a:r>
              <a:rPr lang="en-GB" sz="2400" dirty="0" smtClean="0"/>
              <a:t>CS</a:t>
            </a:r>
            <a:r>
              <a:rPr lang="en-GB" sz="2400" baseline="-25000" dirty="0" smtClean="0"/>
              <a:t>2</a:t>
            </a:r>
            <a:endParaRPr lang="en-GB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52841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 Central Message of this Talk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valid crystal structure report should not only present</a:t>
            </a:r>
            <a:r>
              <a:rPr lang="en-GB" sz="4000" dirty="0" smtClean="0"/>
              <a:t> </a:t>
            </a:r>
            <a:r>
              <a:rPr lang="en-GB" sz="4000" i="1" dirty="0" smtClean="0">
                <a:solidFill>
                  <a:srgbClr val="FF0000"/>
                </a:solidFill>
              </a:rPr>
              <a:t>the authors interpretation of the experimental data</a:t>
            </a:r>
            <a:r>
              <a:rPr lang="en-GB" sz="4000" dirty="0" smtClean="0"/>
              <a:t> but also include </a:t>
            </a:r>
            <a:r>
              <a:rPr lang="en-GB" sz="4000" i="1" dirty="0" smtClean="0">
                <a:solidFill>
                  <a:srgbClr val="FF0000"/>
                </a:solidFill>
              </a:rPr>
              <a:t>the experimental data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 which the report is based.</a:t>
            </a:r>
          </a:p>
          <a:p>
            <a:pPr marL="0" indent="0">
              <a:buNone/>
            </a:pPr>
            <a:endParaRPr lang="en-GB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Sounds obvious, but not always done</a:t>
            </a:r>
            <a:endParaRPr lang="en-GB" sz="4000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2670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8131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Validation Report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4923" y="1387231"/>
            <a:ext cx="8794605" cy="5119077"/>
          </a:xfrm>
        </p:spPr>
        <p:txBody>
          <a:bodyPr>
            <a:normAutofit/>
          </a:bodyPr>
          <a:lstStyle/>
          <a:p>
            <a:r>
              <a:rPr lang="en-GB" dirty="0" smtClean="0"/>
              <a:t>There are only  C &amp; G Alerts that ask for attention</a:t>
            </a:r>
          </a:p>
          <a:p>
            <a:r>
              <a:rPr lang="en-GB" dirty="0" smtClean="0"/>
              <a:t>The largest residual density maxima, up to 1.71e/Å</a:t>
            </a:r>
            <a:r>
              <a:rPr lang="en-GB" baseline="30000" dirty="0" smtClean="0"/>
              <a:t>3</a:t>
            </a:r>
            <a:r>
              <a:rPr lang="en-GB" dirty="0" smtClean="0"/>
              <a:t>, are near the CS</a:t>
            </a:r>
            <a:r>
              <a:rPr lang="en-GB" baseline="-25000" dirty="0" smtClean="0"/>
              <a:t>2</a:t>
            </a:r>
            <a:r>
              <a:rPr lang="en-GB" dirty="0" smtClean="0"/>
              <a:t> solvent molecules, suggesting residual unaccounted for solvent disorder.</a:t>
            </a:r>
          </a:p>
          <a:p>
            <a:r>
              <a:rPr lang="en-GB" dirty="0" smtClean="0"/>
              <a:t>High  SHELXL  optimized second weight parameter.</a:t>
            </a:r>
          </a:p>
          <a:p>
            <a:r>
              <a:rPr lang="en-GB" dirty="0" smtClean="0"/>
              <a:t>Unusually large number of 355 missing reflections </a:t>
            </a:r>
          </a:p>
          <a:p>
            <a:r>
              <a:rPr lang="en-GB" dirty="0" smtClean="0"/>
              <a:t>Various constraints  and restraints are used on bonds and displacement parameters</a:t>
            </a:r>
          </a:p>
          <a:p>
            <a:pPr marL="0" indent="0">
              <a:buNone/>
            </a:pPr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58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Scientific Questions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6308" y="1417638"/>
            <a:ext cx="8530492" cy="4708525"/>
          </a:xfrm>
        </p:spPr>
        <p:txBody>
          <a:bodyPr>
            <a:noAutofit/>
          </a:bodyPr>
          <a:lstStyle/>
          <a:p>
            <a:r>
              <a:rPr lang="en-GB" sz="3600" dirty="0" smtClean="0"/>
              <a:t>What is the quality of the MOF framework </a:t>
            </a:r>
          </a:p>
          <a:p>
            <a:r>
              <a:rPr lang="en-GB" sz="3600" dirty="0" smtClean="0"/>
              <a:t>What is the saturation </a:t>
            </a:r>
            <a:r>
              <a:rPr lang="en-GB" sz="3600" dirty="0" smtClean="0"/>
              <a:t>in</a:t>
            </a:r>
            <a:r>
              <a:rPr lang="en-GB" sz="3600" dirty="0" smtClean="0"/>
              <a:t> </a:t>
            </a:r>
            <a:r>
              <a:rPr lang="en-GB" sz="3600" dirty="0" smtClean="0"/>
              <a:t>the </a:t>
            </a:r>
            <a:r>
              <a:rPr lang="en-GB" sz="3600" i="1" dirty="0" smtClean="0"/>
              <a:t>A</a:t>
            </a:r>
            <a:r>
              <a:rPr lang="en-GB" sz="3600" dirty="0" smtClean="0"/>
              <a:t> &amp; </a:t>
            </a:r>
            <a:r>
              <a:rPr lang="en-GB" sz="3600" i="1" dirty="0" smtClean="0"/>
              <a:t>B</a:t>
            </a:r>
            <a:r>
              <a:rPr lang="en-GB" sz="3600" dirty="0" smtClean="0"/>
              <a:t> channels with the target guest molecule (Reported as 80% and 100% respectively)</a:t>
            </a:r>
          </a:p>
          <a:p>
            <a:r>
              <a:rPr lang="en-GB" sz="3600" dirty="0" smtClean="0"/>
              <a:t>The amount of residual CS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 solvent in the A &amp; B Channels.</a:t>
            </a:r>
            <a:endParaRPr lang="en-GB" sz="3600" i="1" dirty="0" smtClean="0"/>
          </a:p>
          <a:p>
            <a:r>
              <a:rPr lang="en-GB" sz="3600" dirty="0" smtClean="0"/>
              <a:t>The quality of the geometry of the target guest molecules.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3606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 VOID/SQUEEZE Test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254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PLATON/SQUEEZE/SHELXL201x unrestrained refinement based on the MOF structure</a:t>
            </a:r>
            <a:r>
              <a:rPr lang="en-GB" dirty="0"/>
              <a:t> </a:t>
            </a:r>
            <a:r>
              <a:rPr lang="en-GB" dirty="0" smtClean="0"/>
              <a:t>with non-framework atoms removed.</a:t>
            </a:r>
          </a:p>
          <a:p>
            <a:r>
              <a:rPr lang="en-GB" dirty="0" smtClean="0"/>
              <a:t> Convergence reached at R</a:t>
            </a:r>
            <a:r>
              <a:rPr lang="en-GB" baseline="-25000" dirty="0" smtClean="0"/>
              <a:t>1</a:t>
            </a:r>
            <a:r>
              <a:rPr lang="en-GB" dirty="0" smtClean="0"/>
              <a:t> = 0.0226, wR</a:t>
            </a:r>
            <a:r>
              <a:rPr lang="en-GB" baseline="-25000" dirty="0" smtClean="0"/>
              <a:t>2</a:t>
            </a:r>
            <a:r>
              <a:rPr lang="en-GB" dirty="0" smtClean="0"/>
              <a:t> = 0.0644, S = 1.085, -0.35 &lt; </a:t>
            </a:r>
            <a:r>
              <a:rPr lang="en-GB" dirty="0" err="1" smtClean="0"/>
              <a:t>Δρ</a:t>
            </a:r>
            <a:r>
              <a:rPr lang="en-GB" dirty="0" smtClean="0"/>
              <a:t> &lt; 0.43 e/Å</a:t>
            </a:r>
            <a:r>
              <a:rPr lang="en-GB" baseline="30000" dirty="0" smtClean="0"/>
              <a:t>3</a:t>
            </a:r>
            <a:r>
              <a:rPr lang="en-GB" dirty="0"/>
              <a:t>. Reflection data of high </a:t>
            </a:r>
            <a:r>
              <a:rPr lang="en-GB" dirty="0" smtClean="0"/>
              <a:t>quality. Framework model good.</a:t>
            </a:r>
          </a:p>
          <a:p>
            <a:r>
              <a:rPr lang="en-GB" dirty="0" smtClean="0"/>
              <a:t>The solvent channels A &amp; B contain about the same amount of ‘electrons’ (221 &amp; 223 e).</a:t>
            </a:r>
          </a:p>
          <a:p>
            <a:r>
              <a:rPr lang="en-GB" dirty="0" smtClean="0"/>
              <a:t>Conclusion: The published disorder model is incomplete with R</a:t>
            </a:r>
            <a:r>
              <a:rPr lang="en-GB" baseline="-25000" dirty="0" smtClean="0"/>
              <a:t>1</a:t>
            </a:r>
            <a:r>
              <a:rPr lang="en-GB" dirty="0" smtClean="0"/>
              <a:t> = 0.0529, wR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0.1818, S = 1.066, </a:t>
            </a:r>
            <a:r>
              <a:rPr lang="el-GR" dirty="0" smtClean="0"/>
              <a:t>Ρ</a:t>
            </a:r>
            <a:r>
              <a:rPr lang="en-GB" baseline="-25000" dirty="0" smtClean="0"/>
              <a:t>min</a:t>
            </a:r>
            <a:r>
              <a:rPr lang="en-GB" dirty="0" smtClean="0"/>
              <a:t> </a:t>
            </a:r>
            <a:r>
              <a:rPr lang="en-GB" dirty="0"/>
              <a:t>= -1.26e</a:t>
            </a:r>
            <a:r>
              <a:rPr lang="en-GB" dirty="0" smtClean="0"/>
              <a:t>/Å</a:t>
            </a:r>
            <a:r>
              <a:rPr lang="en-GB" baseline="30000" dirty="0" smtClean="0"/>
              <a:t>3</a:t>
            </a:r>
            <a:r>
              <a:rPr lang="en-GB" dirty="0" smtClean="0"/>
              <a:t>,</a:t>
            </a:r>
            <a:r>
              <a:rPr lang="en-GB" baseline="30000" dirty="0"/>
              <a:t> </a:t>
            </a:r>
            <a:r>
              <a:rPr lang="el-GR" dirty="0" smtClean="0"/>
              <a:t>Ρ</a:t>
            </a:r>
            <a:r>
              <a:rPr lang="en-GB" baseline="-25000" dirty="0" smtClean="0"/>
              <a:t>max </a:t>
            </a:r>
            <a:r>
              <a:rPr lang="en-GB" dirty="0"/>
              <a:t>= </a:t>
            </a:r>
            <a:r>
              <a:rPr lang="en-GB" dirty="0" smtClean="0"/>
              <a:t>1.74e</a:t>
            </a:r>
            <a:r>
              <a:rPr lang="en-GB" dirty="0"/>
              <a:t>/</a:t>
            </a:r>
            <a:r>
              <a:rPr lang="en-GB" dirty="0" smtClean="0"/>
              <a:t>Å</a:t>
            </a:r>
            <a:r>
              <a:rPr lang="en-GB" baseline="30000" dirty="0" smtClean="0"/>
              <a:t>3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8652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New test-model </a:t>
            </a:r>
            <a:r>
              <a:rPr lang="en-GB" dirty="0" smtClean="0">
                <a:solidFill>
                  <a:srgbClr val="FF0000"/>
                </a:solidFill>
              </a:rPr>
              <a:t>refinement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GB" dirty="0" smtClean="0"/>
              <a:t>The populations of both main guest molecules are now refined, keeping the authors constraints and restraints.</a:t>
            </a:r>
          </a:p>
          <a:p>
            <a:r>
              <a:rPr lang="en-GB" dirty="0" smtClean="0"/>
              <a:t>Populations of the target molecules  converged to 0.793(4) in the A channel and 0.769(5) in the B channel.</a:t>
            </a:r>
          </a:p>
          <a:p>
            <a:r>
              <a:rPr lang="en-GB" dirty="0" smtClean="0"/>
              <a:t>A slightly better convergence was reached at R</a:t>
            </a:r>
            <a:r>
              <a:rPr lang="en-GB" baseline="-25000" dirty="0" smtClean="0"/>
              <a:t>1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0.0509, </a:t>
            </a:r>
            <a:r>
              <a:rPr lang="en-GB" dirty="0"/>
              <a:t>wR</a:t>
            </a:r>
            <a:r>
              <a:rPr lang="en-GB" baseline="-25000" dirty="0"/>
              <a:t>2</a:t>
            </a:r>
            <a:r>
              <a:rPr lang="en-GB" dirty="0"/>
              <a:t> = </a:t>
            </a:r>
            <a:r>
              <a:rPr lang="en-GB" dirty="0" smtClean="0"/>
              <a:t>0.1705, </a:t>
            </a:r>
            <a:r>
              <a:rPr lang="en-GB" dirty="0"/>
              <a:t>S = </a:t>
            </a:r>
            <a:r>
              <a:rPr lang="en-GB" dirty="0" smtClean="0"/>
              <a:t>1.067, </a:t>
            </a:r>
            <a:r>
              <a:rPr lang="el-GR" dirty="0" smtClean="0"/>
              <a:t>Ρ</a:t>
            </a:r>
            <a:r>
              <a:rPr lang="en-GB" baseline="-25000" dirty="0" smtClean="0"/>
              <a:t>min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-0.93e</a:t>
            </a:r>
            <a:r>
              <a:rPr lang="en-GB" dirty="0"/>
              <a:t>/Å</a:t>
            </a:r>
            <a:r>
              <a:rPr lang="en-GB" baseline="30000" dirty="0"/>
              <a:t>3</a:t>
            </a:r>
            <a:r>
              <a:rPr lang="en-GB" dirty="0"/>
              <a:t>,</a:t>
            </a:r>
            <a:r>
              <a:rPr lang="en-GB" baseline="30000" dirty="0"/>
              <a:t> </a:t>
            </a:r>
            <a:r>
              <a:rPr lang="el-GR" dirty="0"/>
              <a:t>Ρ</a:t>
            </a:r>
            <a:r>
              <a:rPr lang="en-GB" baseline="-25000" dirty="0"/>
              <a:t>max </a:t>
            </a:r>
            <a:r>
              <a:rPr lang="en-GB" dirty="0"/>
              <a:t>= </a:t>
            </a:r>
            <a:r>
              <a:rPr lang="en-GB" dirty="0" smtClean="0"/>
              <a:t>1.76e</a:t>
            </a:r>
            <a:r>
              <a:rPr lang="en-GB" dirty="0"/>
              <a:t>/</a:t>
            </a:r>
            <a:r>
              <a:rPr lang="en-GB" dirty="0" smtClean="0"/>
              <a:t>Å</a:t>
            </a:r>
            <a:r>
              <a:rPr lang="en-GB" baseline="30000" dirty="0" smtClean="0"/>
              <a:t>3</a:t>
            </a:r>
          </a:p>
          <a:p>
            <a:endParaRPr lang="en-GB" baseline="30000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13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ig4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13" y="429027"/>
            <a:ext cx="3621556" cy="2797257"/>
          </a:xfrm>
          <a:prstGeom prst="rect">
            <a:avLst/>
          </a:prstGeom>
        </p:spPr>
      </p:pic>
      <p:pic>
        <p:nvPicPr>
          <p:cNvPr id="3" name="Afbeelding 2" descr="Fig4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9" y="429027"/>
            <a:ext cx="4050651" cy="2934545"/>
          </a:xfrm>
          <a:prstGeom prst="rect">
            <a:avLst/>
          </a:prstGeom>
        </p:spPr>
      </p:pic>
      <p:pic>
        <p:nvPicPr>
          <p:cNvPr id="4" name="Afbeelding 3" descr="Fig5a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84" y="3009626"/>
            <a:ext cx="3844685" cy="3151205"/>
          </a:xfrm>
          <a:prstGeom prst="rect">
            <a:avLst/>
          </a:prstGeom>
        </p:spPr>
      </p:pic>
      <p:pic>
        <p:nvPicPr>
          <p:cNvPr id="5" name="Afbeelding 4" descr="Fig5b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9" y="3363572"/>
            <a:ext cx="4054942" cy="279725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295444" y="3363572"/>
            <a:ext cx="6155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</a:t>
            </a:r>
            <a:endParaRPr lang="en-GB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6384924" y="3363572"/>
            <a:ext cx="4078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B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256616" y="257416"/>
            <a:ext cx="1659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0.1 Å</a:t>
            </a:r>
            <a:r>
              <a:rPr lang="en-GB" sz="3200" baseline="30000" dirty="0" smtClean="0"/>
              <a:t>-3</a:t>
            </a:r>
            <a:endParaRPr lang="en-GB" sz="3200" baseline="30000" dirty="0"/>
          </a:p>
        </p:txBody>
      </p:sp>
      <p:sp>
        <p:nvSpPr>
          <p:cNvPr id="9" name="Tekstvak 8"/>
          <p:cNvSpPr txBox="1"/>
          <p:nvPr/>
        </p:nvSpPr>
        <p:spPr>
          <a:xfrm>
            <a:off x="4548400" y="4822266"/>
            <a:ext cx="1044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50%</a:t>
            </a:r>
            <a:endParaRPr lang="en-GB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1098481" y="6160831"/>
            <a:ext cx="1596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0.793(4)</a:t>
            </a:r>
            <a:endParaRPr lang="en-GB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6384924" y="6160831"/>
            <a:ext cx="15770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0.769(5)</a:t>
            </a:r>
            <a:endParaRPr lang="en-GB" sz="3200" dirty="0"/>
          </a:p>
        </p:txBody>
      </p:sp>
      <p:sp>
        <p:nvSpPr>
          <p:cNvPr id="12" name="Tekstvak 11"/>
          <p:cNvSpPr txBox="1"/>
          <p:nvPr/>
        </p:nvSpPr>
        <p:spPr>
          <a:xfrm>
            <a:off x="4698582" y="3575538"/>
            <a:ext cx="1144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93K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952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Residual Disordered Solvents in the A Channel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Afbeelding 2" descr="fig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3269"/>
            <a:ext cx="3850907" cy="3449380"/>
          </a:xfrm>
          <a:prstGeom prst="rect">
            <a:avLst/>
          </a:prstGeom>
        </p:spPr>
      </p:pic>
      <p:pic>
        <p:nvPicPr>
          <p:cNvPr id="4" name="Afbeelding 3" descr="Fig4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65" y="1733270"/>
            <a:ext cx="4063523" cy="344938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225175" y="1524000"/>
            <a:ext cx="15538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~0.2</a:t>
            </a:r>
            <a:endParaRPr lang="en-GB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2958353" y="1733269"/>
            <a:ext cx="14303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~0.44</a:t>
            </a:r>
            <a:endParaRPr lang="en-GB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616857" y="4499429"/>
            <a:ext cx="9397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~0.8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100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Evaluation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Residual solvent coinciding with the target guest may seriously effect the quality of the geometry of the guest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C</a:t>
            </a:r>
            <a:r>
              <a:rPr lang="en-GB" dirty="0"/>
              <a:t>-C bonds in the </a:t>
            </a:r>
            <a:r>
              <a:rPr lang="en-GB" i="1" dirty="0"/>
              <a:t>A </a:t>
            </a:r>
            <a:r>
              <a:rPr lang="en-GB" dirty="0"/>
              <a:t>channel guest deviate by -0.10 to 0.06 </a:t>
            </a:r>
            <a:r>
              <a:rPr lang="en-GB" dirty="0" err="1"/>
              <a:t>Å</a:t>
            </a:r>
            <a:r>
              <a:rPr lang="en-GB" dirty="0"/>
              <a:t> from expected </a:t>
            </a:r>
            <a:r>
              <a:rPr lang="en-GB" dirty="0" smtClean="0"/>
              <a:t>values</a:t>
            </a:r>
          </a:p>
          <a:p>
            <a:r>
              <a:rPr lang="en-GB" dirty="0" smtClean="0"/>
              <a:t>It might be difficult to distinguish between N, C or O in a particular site without prior information as might be the case with natural products.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56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Valid </a:t>
            </a:r>
            <a:r>
              <a:rPr lang="en-GB" i="1" dirty="0" smtClean="0">
                <a:solidFill>
                  <a:srgbClr val="FF0000"/>
                </a:solidFill>
              </a:rPr>
              <a:t>versus</a:t>
            </a:r>
            <a:r>
              <a:rPr lang="en-GB" dirty="0" smtClean="0">
                <a:solidFill>
                  <a:srgbClr val="FF0000"/>
                </a:solidFill>
              </a:rPr>
              <a:t> Value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 structure report is ‘valid’ when the reported results include the experimental data, the authors interpretation of the data, the way that those results were obtained and all non-standard issues discussed.</a:t>
            </a:r>
          </a:p>
          <a:p>
            <a:r>
              <a:rPr lang="en-GB" dirty="0" smtClean="0"/>
              <a:t>The value of the report depends on what new information is obtained, relevant for the related research. The value of heavily constrained and restrained structures might be limited.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82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Future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Not all issues with a reported structure can be resolved with the availability of the set of unmerged reflection data.</a:t>
            </a:r>
          </a:p>
          <a:p>
            <a:r>
              <a:rPr lang="en-GB" dirty="0" smtClean="0"/>
              <a:t>Eventually, </a:t>
            </a:r>
            <a:r>
              <a:rPr lang="en-GB" dirty="0" smtClean="0"/>
              <a:t>the </a:t>
            </a:r>
            <a:r>
              <a:rPr lang="en-GB" dirty="0" smtClean="0"/>
              <a:t>diffraction images </a:t>
            </a:r>
            <a:r>
              <a:rPr lang="en-GB" dirty="0" smtClean="0"/>
              <a:t>may</a:t>
            </a:r>
            <a:r>
              <a:rPr lang="en-GB" dirty="0" smtClean="0"/>
              <a:t> </a:t>
            </a:r>
            <a:r>
              <a:rPr lang="en-GB" dirty="0" smtClean="0"/>
              <a:t>be needed for proper analysis of </a:t>
            </a:r>
            <a:r>
              <a:rPr lang="en-GB" dirty="0" smtClean="0"/>
              <a:t>an analysis </a:t>
            </a:r>
            <a:r>
              <a:rPr lang="en-GB" dirty="0" smtClean="0"/>
              <a:t>issue. An </a:t>
            </a:r>
            <a:r>
              <a:rPr lang="en-GB" dirty="0" err="1" smtClean="0"/>
              <a:t>IUCr</a:t>
            </a:r>
            <a:r>
              <a:rPr lang="en-GB" dirty="0" smtClean="0"/>
              <a:t> committee works on archival options of images.</a:t>
            </a:r>
          </a:p>
          <a:p>
            <a:r>
              <a:rPr lang="en-GB" dirty="0" smtClean="0"/>
              <a:t>Would be nice when image processing software provided a summary report of the images to be appended to a CIF, in particular about features not included in the integrated reflection data (streaks, additional spots  etc.)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48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4192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Related Paper:</a:t>
            </a:r>
            <a:endParaRPr lang="en-GB" dirty="0"/>
          </a:p>
          <a:p>
            <a:pPr marL="0" indent="0" algn="ctr">
              <a:buNone/>
            </a:pPr>
            <a:r>
              <a:rPr lang="en-GB" dirty="0" err="1" smtClean="0"/>
              <a:t>A.L.Spek</a:t>
            </a:r>
            <a:r>
              <a:rPr lang="en-GB" dirty="0" smtClean="0"/>
              <a:t>, </a:t>
            </a:r>
            <a:r>
              <a:rPr lang="en-GB" dirty="0" err="1" smtClean="0"/>
              <a:t>Inorg</a:t>
            </a:r>
            <a:r>
              <a:rPr lang="en-GB" dirty="0" smtClean="0"/>
              <a:t>. </a:t>
            </a:r>
            <a:r>
              <a:rPr lang="en-GB" dirty="0" err="1" smtClean="0"/>
              <a:t>Chim</a:t>
            </a:r>
            <a:r>
              <a:rPr lang="en-GB" dirty="0" smtClean="0"/>
              <a:t>. </a:t>
            </a:r>
            <a:r>
              <a:rPr lang="en-GB" dirty="0" err="1" smtClean="0"/>
              <a:t>Acta</a:t>
            </a:r>
            <a:r>
              <a:rPr lang="en-GB" dirty="0" smtClean="0"/>
              <a:t> (2017), December</a:t>
            </a: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http://dx.doi.org/10.1016/j.ica.2017.04.036</a:t>
            </a: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PLATON Workshop,  28/29  </a:t>
            </a:r>
            <a:r>
              <a:rPr lang="en-GB" dirty="0"/>
              <a:t>S</a:t>
            </a:r>
            <a:r>
              <a:rPr lang="en-GB" dirty="0" smtClean="0"/>
              <a:t>ept., Berlin, Germany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Details:</a:t>
            </a:r>
          </a:p>
          <a:p>
            <a:pPr marL="0" indent="0" algn="ctr">
              <a:buNone/>
            </a:pPr>
            <a:r>
              <a:rPr lang="en-GB" dirty="0" err="1" smtClean="0"/>
              <a:t>Dgk-home.de</a:t>
            </a:r>
            <a:r>
              <a:rPr lang="en-GB" dirty="0" smtClean="0"/>
              <a:t>/</a:t>
            </a:r>
            <a:r>
              <a:rPr lang="en-GB" dirty="0" err="1" smtClean="0"/>
              <a:t>aks</a:t>
            </a:r>
            <a:r>
              <a:rPr lang="en-GB" dirty="0" smtClean="0"/>
              <a:t>/ak6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99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 </a:t>
            </a:r>
            <a:r>
              <a:rPr lang="en-GB" dirty="0">
                <a:solidFill>
                  <a:srgbClr val="FF0000"/>
                </a:solidFill>
              </a:rPr>
              <a:t>V</a:t>
            </a:r>
            <a:r>
              <a:rPr lang="en-GB" dirty="0" smtClean="0">
                <a:solidFill>
                  <a:srgbClr val="FF0000"/>
                </a:solidFill>
              </a:rPr>
              <a:t>alid Report should also include: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523514" cy="4986791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GB" sz="3600" dirty="0" smtClean="0"/>
              <a:t>A </a:t>
            </a:r>
            <a:r>
              <a:rPr lang="en-GB" sz="3600" dirty="0"/>
              <a:t>d</a:t>
            </a:r>
            <a:r>
              <a:rPr lang="en-GB" sz="3600" dirty="0" smtClean="0"/>
              <a:t>iscussion of all </a:t>
            </a:r>
            <a:r>
              <a:rPr lang="en-GB" sz="3600" dirty="0" smtClean="0">
                <a:solidFill>
                  <a:srgbClr val="FF0000"/>
                </a:solidFill>
              </a:rPr>
              <a:t>non-standard </a:t>
            </a:r>
            <a:r>
              <a:rPr lang="en-GB" sz="3600" dirty="0" smtClean="0"/>
              <a:t>methods used in the data collection, data reduction and refinement procedure.</a:t>
            </a:r>
          </a:p>
          <a:p>
            <a:r>
              <a:rPr lang="en-GB" sz="3600" dirty="0" smtClean="0"/>
              <a:t>A </a:t>
            </a:r>
            <a:r>
              <a:rPr lang="en-GB" sz="3600" dirty="0"/>
              <a:t>discussion of </a:t>
            </a:r>
            <a:r>
              <a:rPr lang="en-GB" sz="3600" dirty="0" smtClean="0"/>
              <a:t>major </a:t>
            </a:r>
            <a:r>
              <a:rPr lang="en-GB" sz="3600" dirty="0" smtClean="0">
                <a:solidFill>
                  <a:srgbClr val="FF0000"/>
                </a:solidFill>
              </a:rPr>
              <a:t>validation </a:t>
            </a:r>
            <a:r>
              <a:rPr lang="en-GB" sz="3600" dirty="0">
                <a:solidFill>
                  <a:srgbClr val="FF0000"/>
                </a:solidFill>
              </a:rPr>
              <a:t>issues</a:t>
            </a:r>
            <a:r>
              <a:rPr lang="en-GB" sz="3600" dirty="0" smtClean="0"/>
              <a:t>.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/>
              <a:t>The </a:t>
            </a:r>
            <a:r>
              <a:rPr lang="en-GB" sz="3600" dirty="0" smtClean="0"/>
              <a:t>set of refined </a:t>
            </a:r>
            <a:r>
              <a:rPr lang="en-GB" sz="3600" dirty="0"/>
              <a:t>model parameter values  </a:t>
            </a:r>
            <a:r>
              <a:rPr lang="en-GB" sz="3600" dirty="0" smtClean="0"/>
              <a:t>is </a:t>
            </a:r>
            <a:r>
              <a:rPr lang="en-GB" sz="3600" dirty="0">
                <a:solidFill>
                  <a:srgbClr val="FF0000"/>
                </a:solidFill>
              </a:rPr>
              <a:t>insufficient</a:t>
            </a:r>
            <a:r>
              <a:rPr lang="en-GB" sz="3600" dirty="0"/>
              <a:t> for proper validation. </a:t>
            </a:r>
          </a:p>
        </p:txBody>
      </p:sp>
    </p:spTree>
    <p:extLst>
      <p:ext uri="{BB962C8B-B14F-4D97-AF65-F5344CB8AC3E}">
        <p14:creationId xmlns:p14="http://schemas.microsoft.com/office/powerpoint/2010/main" val="261354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WHY?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All published crystal structures are </a:t>
            </a:r>
            <a:r>
              <a:rPr lang="en-GB" dirty="0" smtClean="0">
                <a:solidFill>
                  <a:srgbClr val="FF0000"/>
                </a:solidFill>
              </a:rPr>
              <a:t>archived</a:t>
            </a:r>
            <a:r>
              <a:rPr lang="en-GB" dirty="0" smtClean="0"/>
              <a:t> in the CSD. Their quality ranges from excellent to questionable, but sufficient for their purpose.</a:t>
            </a:r>
          </a:p>
          <a:p>
            <a:r>
              <a:rPr lang="en-GB" dirty="0" smtClean="0"/>
              <a:t>Analysis </a:t>
            </a:r>
            <a:r>
              <a:rPr lang="en-GB" dirty="0" smtClean="0">
                <a:solidFill>
                  <a:srgbClr val="FF0000"/>
                </a:solidFill>
              </a:rPr>
              <a:t>errors</a:t>
            </a:r>
            <a:r>
              <a:rPr lang="en-GB" dirty="0" smtClean="0"/>
              <a:t> are difficult to detect, investigate and correct by referees and users of the data without access to the experimental data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Note</a:t>
            </a:r>
            <a:r>
              <a:rPr lang="en-GB" dirty="0"/>
              <a:t>: Many  </a:t>
            </a:r>
            <a:r>
              <a:rPr lang="en-GB" dirty="0">
                <a:solidFill>
                  <a:srgbClr val="FF0000"/>
                </a:solidFill>
              </a:rPr>
              <a:t>‘new’ and ‘unexpected’ </a:t>
            </a:r>
            <a:r>
              <a:rPr lang="en-GB" dirty="0" smtClean="0"/>
              <a:t>results </a:t>
            </a:r>
            <a:r>
              <a:rPr lang="en-GB" dirty="0"/>
              <a:t>turn out to be </a:t>
            </a:r>
            <a:r>
              <a:rPr lang="en-GB" dirty="0" err="1"/>
              <a:t>artifacts</a:t>
            </a:r>
            <a:r>
              <a:rPr lang="en-GB" dirty="0"/>
              <a:t> and wrong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Full documentation facilitates </a:t>
            </a:r>
            <a:r>
              <a:rPr lang="en-GB" dirty="0" smtClean="0">
                <a:solidFill>
                  <a:srgbClr val="FF0000"/>
                </a:solidFill>
              </a:rPr>
              <a:t>independent use </a:t>
            </a:r>
            <a:r>
              <a:rPr lang="en-GB" dirty="0" smtClean="0"/>
              <a:t>of the (possibly unique) data for follow-up research.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14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Archival up to the 1990s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Refinement results </a:t>
            </a:r>
            <a:r>
              <a:rPr lang="en-GB" sz="2800" dirty="0" smtClean="0">
                <a:solidFill>
                  <a:srgbClr val="FF0000"/>
                </a:solidFill>
              </a:rPr>
              <a:t>printed</a:t>
            </a:r>
            <a:r>
              <a:rPr lang="en-GB" sz="2800" dirty="0" smtClean="0"/>
              <a:t> and </a:t>
            </a:r>
            <a:r>
              <a:rPr lang="en-GB" sz="2800" dirty="0" smtClean="0">
                <a:solidFill>
                  <a:srgbClr val="FF0000"/>
                </a:solidFill>
              </a:rPr>
              <a:t>retyped</a:t>
            </a:r>
            <a:r>
              <a:rPr lang="en-GB" sz="2800" dirty="0" smtClean="0"/>
              <a:t> and checked for data entry in the CSD. </a:t>
            </a:r>
            <a:r>
              <a:rPr lang="en-GB" sz="2800" dirty="0" err="1" smtClean="0"/>
              <a:t>Fo</a:t>
            </a:r>
            <a:r>
              <a:rPr lang="en-GB" sz="2800" dirty="0" smtClean="0"/>
              <a:t>/Fc tables printed or archived as supplementary material. </a:t>
            </a:r>
            <a:r>
              <a:rPr lang="en-GB" sz="2800" dirty="0" smtClean="0">
                <a:solidFill>
                  <a:srgbClr val="FF0000"/>
                </a:solidFill>
              </a:rPr>
              <a:t>Five copies </a:t>
            </a:r>
            <a:r>
              <a:rPr lang="en-GB" sz="2800" dirty="0" smtClean="0"/>
              <a:t>for referees! Difficult to do anything meaningful with it.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34849"/>
            <a:ext cx="9144000" cy="464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2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Archival starting in the 1990s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Computer readable CIF/FCF files introduced. CIF gradually required for publication and used for CSD archival. </a:t>
            </a:r>
            <a:r>
              <a:rPr lang="en-GB" sz="2800" dirty="0" smtClean="0">
                <a:solidFill>
                  <a:srgbClr val="FF0000"/>
                </a:solidFill>
              </a:rPr>
              <a:t>FCF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deposition </a:t>
            </a:r>
            <a:r>
              <a:rPr lang="en-GB" sz="2800" dirty="0" smtClean="0"/>
              <a:t>required for </a:t>
            </a:r>
            <a:r>
              <a:rPr lang="en-GB" sz="2800" dirty="0" err="1" smtClean="0"/>
              <a:t>IUCr</a:t>
            </a:r>
            <a:r>
              <a:rPr lang="en-GB" sz="2800" dirty="0" smtClean="0"/>
              <a:t> journals but rarely for chemical journals. CIF (parameter value) based validation introduced.</a:t>
            </a:r>
          </a:p>
          <a:p>
            <a:r>
              <a:rPr lang="en-GB" sz="2800" dirty="0" smtClean="0"/>
              <a:t>Starting around 2014: </a:t>
            </a:r>
            <a:r>
              <a:rPr lang="en-GB" sz="2800" dirty="0" smtClean="0">
                <a:solidFill>
                  <a:srgbClr val="FF0000"/>
                </a:solidFill>
              </a:rPr>
              <a:t>Embedding</a:t>
            </a:r>
            <a:r>
              <a:rPr lang="en-GB" sz="2800" dirty="0" smtClean="0"/>
              <a:t> the refinement </a:t>
            </a:r>
            <a:r>
              <a:rPr lang="en-GB" sz="2800" dirty="0" smtClean="0">
                <a:solidFill>
                  <a:srgbClr val="FF0000"/>
                </a:solidFill>
              </a:rPr>
              <a:t>instructions</a:t>
            </a:r>
            <a:r>
              <a:rPr lang="en-GB" sz="2800" dirty="0" smtClean="0"/>
              <a:t> and (</a:t>
            </a:r>
            <a:r>
              <a:rPr lang="en-GB" sz="2800" dirty="0" smtClean="0">
                <a:solidFill>
                  <a:srgbClr val="FF0000"/>
                </a:solidFill>
              </a:rPr>
              <a:t>unmerged</a:t>
            </a:r>
            <a:r>
              <a:rPr lang="en-GB" sz="2800" dirty="0" smtClean="0"/>
              <a:t>) reflection data into the CIF. Fully archived with the CSD. Adopted now by major refinement programs, suitable for checking &amp; reuse. Standard with </a:t>
            </a:r>
            <a:r>
              <a:rPr lang="en-GB" sz="2800" dirty="0" err="1" smtClean="0"/>
              <a:t>IUCr</a:t>
            </a:r>
            <a:r>
              <a:rPr lang="en-GB" sz="2800" dirty="0" smtClean="0"/>
              <a:t> journals.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3045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‘res’ &amp; ‘</a:t>
            </a:r>
            <a:r>
              <a:rPr lang="en-GB" dirty="0" err="1" smtClean="0">
                <a:solidFill>
                  <a:srgbClr val="FF0000"/>
                </a:solidFill>
              </a:rPr>
              <a:t>hkl</a:t>
            </a:r>
            <a:r>
              <a:rPr lang="en-GB" dirty="0" smtClean="0">
                <a:solidFill>
                  <a:srgbClr val="FF0000"/>
                </a:solidFill>
              </a:rPr>
              <a:t>’ file Embedding in CIF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SHELXL201x style: Include the res-file and </a:t>
            </a:r>
            <a:r>
              <a:rPr lang="en-GB" dirty="0" err="1" smtClean="0"/>
              <a:t>hkl</a:t>
            </a:r>
            <a:r>
              <a:rPr lang="en-GB" dirty="0" smtClean="0"/>
              <a:t>-file as value between between ;; for the </a:t>
            </a:r>
            <a:r>
              <a:rPr lang="en-GB" dirty="0" err="1" smtClean="0"/>
              <a:t>datanames</a:t>
            </a:r>
            <a:r>
              <a:rPr lang="en-GB" dirty="0" smtClean="0"/>
              <a:t> _</a:t>
            </a:r>
            <a:r>
              <a:rPr lang="en-GB" dirty="0" err="1" smtClean="0"/>
              <a:t>shelx_res_file</a:t>
            </a:r>
            <a:r>
              <a:rPr lang="en-GB" dirty="0" smtClean="0"/>
              <a:t> and _</a:t>
            </a:r>
            <a:r>
              <a:rPr lang="en-GB" dirty="0" err="1" smtClean="0"/>
              <a:t>shelx_hkl_file</a:t>
            </a:r>
            <a:r>
              <a:rPr lang="en-GB" dirty="0" smtClean="0"/>
              <a:t>. An FCF file can be calculated automatically with those data.</a:t>
            </a:r>
          </a:p>
          <a:p>
            <a:r>
              <a:rPr lang="en-GB" dirty="0" smtClean="0"/>
              <a:t>For Non=SHELXL Refinements: embed similar data with </a:t>
            </a:r>
            <a:r>
              <a:rPr lang="en-GB" dirty="0" err="1" smtClean="0"/>
              <a:t>datanames</a:t>
            </a:r>
            <a:r>
              <a:rPr lang="en-GB" dirty="0" smtClean="0"/>
              <a:t> _</a:t>
            </a:r>
            <a:r>
              <a:rPr lang="en-GB" dirty="0" err="1" smtClean="0"/>
              <a:t>iucr_refine_instructions_detalls</a:t>
            </a:r>
            <a:r>
              <a:rPr lang="en-GB" dirty="0" smtClean="0"/>
              <a:t> &amp; _</a:t>
            </a:r>
            <a:r>
              <a:rPr lang="en-GB" dirty="0" err="1" smtClean="0"/>
              <a:t>iucr_refine_reflections_details</a:t>
            </a:r>
            <a:r>
              <a:rPr lang="en-GB" dirty="0" smtClean="0"/>
              <a:t> or as a CIF style reflection loop.</a:t>
            </a:r>
          </a:p>
          <a:p>
            <a:pPr marL="0" indent="0">
              <a:buNone/>
            </a:pPr>
            <a:r>
              <a:rPr lang="en-GB" dirty="0" smtClean="0"/>
              <a:t>    _</a:t>
            </a:r>
            <a:r>
              <a:rPr lang="en-GB" dirty="0" err="1" smtClean="0"/>
              <a:t>iucr_refine_fcf_details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97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Selected Validation Tools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R-value checks for ‘quality’</a:t>
            </a:r>
          </a:p>
          <a:p>
            <a:r>
              <a:rPr lang="en-GB" dirty="0" smtClean="0"/>
              <a:t>ORTEP plot to check for unusual ellipsoids</a:t>
            </a:r>
          </a:p>
          <a:p>
            <a:r>
              <a:rPr lang="en-GB" dirty="0" smtClean="0"/>
              <a:t>Analysis-of-Variance (based on CIF + FCF)</a:t>
            </a:r>
          </a:p>
          <a:p>
            <a:r>
              <a:rPr lang="en-GB" dirty="0" smtClean="0"/>
              <a:t>CSD search &amp; MOGUL for similar structures</a:t>
            </a:r>
          </a:p>
          <a:p>
            <a:r>
              <a:rPr lang="en-GB" dirty="0" smtClean="0"/>
              <a:t>The VOID/SQUEEZE test for completeness</a:t>
            </a:r>
          </a:p>
          <a:p>
            <a:r>
              <a:rPr lang="en-GB" dirty="0" smtClean="0"/>
              <a:t>Difference electron density map for ‘peaks’</a:t>
            </a:r>
          </a:p>
          <a:p>
            <a:r>
              <a:rPr lang="en-GB" dirty="0" err="1" smtClean="0"/>
              <a:t>IUCr-checkCIF</a:t>
            </a:r>
            <a:r>
              <a:rPr lang="en-GB" dirty="0" smtClean="0"/>
              <a:t> Validation Report</a:t>
            </a:r>
          </a:p>
          <a:p>
            <a:r>
              <a:rPr lang="en-GB" dirty="0" smtClean="0"/>
              <a:t>Experience with pitfalls and chemical insight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32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</a:t>
            </a:r>
            <a:r>
              <a:rPr lang="en-GB" baseline="-25000" dirty="0" smtClean="0">
                <a:solidFill>
                  <a:srgbClr val="FF0000"/>
                </a:solidFill>
              </a:rPr>
              <a:t>1</a:t>
            </a:r>
            <a:r>
              <a:rPr lang="en-GB" dirty="0" smtClean="0">
                <a:solidFill>
                  <a:srgbClr val="FF0000"/>
                </a:solidFill>
              </a:rPr>
              <a:t>, wR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, S &amp; Weighting Checks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R-value checks measure the </a:t>
            </a:r>
            <a:r>
              <a:rPr lang="en-GB" dirty="0" smtClean="0">
                <a:solidFill>
                  <a:srgbClr val="FF0000"/>
                </a:solidFill>
              </a:rPr>
              <a:t>fit</a:t>
            </a:r>
            <a:r>
              <a:rPr lang="en-GB" dirty="0" smtClean="0"/>
              <a:t> of the refined structure model with the observed data, but not necessarily the correctness of the model.</a:t>
            </a:r>
          </a:p>
          <a:p>
            <a:r>
              <a:rPr lang="en-GB" dirty="0" smtClean="0"/>
              <a:t>Errors with atom type assignment and </a:t>
            </a:r>
            <a:r>
              <a:rPr lang="en-GB" dirty="0" err="1" smtClean="0"/>
              <a:t>misassigned</a:t>
            </a:r>
            <a:r>
              <a:rPr lang="en-GB" dirty="0" smtClean="0"/>
              <a:t> hydrogen atoms may have little effect on R in the presence on a heavy atom in a structure such as Uranium, but with large chemical implications.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34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1544</Words>
  <Application>Microsoft Macintosh PowerPoint</Application>
  <PresentationFormat>Diavoorstelling (4:3)</PresentationFormat>
  <Paragraphs>157</Paragraphs>
  <Slides>29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Office-thema</vt:lpstr>
      <vt:lpstr>What Makes a  Crystal Structure Report Valid?</vt:lpstr>
      <vt:lpstr>The Central Message of this Talk</vt:lpstr>
      <vt:lpstr>A Valid Report should also include:</vt:lpstr>
      <vt:lpstr>WHY?</vt:lpstr>
      <vt:lpstr>Archival up to the 1990s</vt:lpstr>
      <vt:lpstr>Archival starting in the 1990s</vt:lpstr>
      <vt:lpstr>‘res’ &amp; ‘hkl’ file Embedding in CIF </vt:lpstr>
      <vt:lpstr>Selected Validation Tools</vt:lpstr>
      <vt:lpstr>R1, wR2, S &amp; Weighting Checks</vt:lpstr>
      <vt:lpstr>PowerPoint-presentatie</vt:lpstr>
      <vt:lpstr>Difference Electron Density Map</vt:lpstr>
      <vt:lpstr>Density on Bonds for a Quality Structure</vt:lpstr>
      <vt:lpstr>Wrong Hydrogen Atom Positions</vt:lpstr>
      <vt:lpstr>PowerPoint-presentatie</vt:lpstr>
      <vt:lpstr>Absorption Artifacts (μ=6.45mm-1)</vt:lpstr>
      <vt:lpstr>F(obs) and F(obs)-F(calc) Maps Large peaks in a difference map are not due to truncation  ripples</vt:lpstr>
      <vt:lpstr>Example: Validation of a Crystalline Sponge Method based Structure</vt:lpstr>
      <vt:lpstr>Replace CS2 with Guest</vt:lpstr>
      <vt:lpstr>Host + Guests in MOF Framework</vt:lpstr>
      <vt:lpstr>Validation Report</vt:lpstr>
      <vt:lpstr>Scientific Questions</vt:lpstr>
      <vt:lpstr>The VOID/SQUEEZE Test</vt:lpstr>
      <vt:lpstr>New test-model refinement</vt:lpstr>
      <vt:lpstr>PowerPoint-presentatie</vt:lpstr>
      <vt:lpstr>Residual Disordered Solvents in the A Channel</vt:lpstr>
      <vt:lpstr>Evaluation</vt:lpstr>
      <vt:lpstr>Valid versus Value</vt:lpstr>
      <vt:lpstr>Future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 crystal structure report valid?</dc:title>
  <dc:creator>Anthony Louis Spek</dc:creator>
  <cp:lastModifiedBy>Anthony L. Spek</cp:lastModifiedBy>
  <cp:revision>105</cp:revision>
  <cp:lastPrinted>2017-08-23T11:58:05Z</cp:lastPrinted>
  <dcterms:created xsi:type="dcterms:W3CDTF">2017-08-16T10:44:39Z</dcterms:created>
  <dcterms:modified xsi:type="dcterms:W3CDTF">2017-08-26T07:08:05Z</dcterms:modified>
</cp:coreProperties>
</file>