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77" r:id="rId6"/>
    <p:sldId id="278" r:id="rId7"/>
    <p:sldId id="263" r:id="rId8"/>
    <p:sldId id="262" r:id="rId9"/>
    <p:sldId id="272" r:id="rId10"/>
    <p:sldId id="274" r:id="rId11"/>
    <p:sldId id="275" r:id="rId12"/>
    <p:sldId id="260" r:id="rId13"/>
    <p:sldId id="276" r:id="rId14"/>
    <p:sldId id="27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7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78722-B6CD-0F43-8E0F-0ADE7E049F80}" type="datetimeFigureOut">
              <a:rPr lang="nl-NL" smtClean="0"/>
              <a:t>22/07/16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36AE70-0D62-EB45-9E1C-7A1FF5B891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9002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jdelijke aanduiding voor dia-afbeelding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650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27651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17A92E2-724B-734C-A7F2-102A22F082CC}" type="slidenum">
              <a:rPr lang="nl-NL" sz="1200"/>
              <a:pPr eaLnBrk="1" hangingPunct="1"/>
              <a:t>8</a:t>
            </a:fld>
            <a:endParaRPr lang="nl-NL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Klik om de 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38B5-0B63-DC4C-A831-0F31326FC153}" type="datetimeFigureOut">
              <a:rPr lang="nl-NL" smtClean="0"/>
              <a:t>22/07/16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76056-8C8E-264E-8B86-212878159A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3783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38B5-0B63-DC4C-A831-0F31326FC153}" type="datetimeFigureOut">
              <a:rPr lang="nl-NL" smtClean="0"/>
              <a:t>22/07/16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76056-8C8E-264E-8B86-212878159A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4496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38B5-0B63-DC4C-A831-0F31326FC153}" type="datetimeFigureOut">
              <a:rPr lang="nl-NL" smtClean="0"/>
              <a:t>22/07/16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76056-8C8E-264E-8B86-212878159A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8608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38B5-0B63-DC4C-A831-0F31326FC153}" type="datetimeFigureOut">
              <a:rPr lang="nl-NL" smtClean="0"/>
              <a:t>22/07/16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76056-8C8E-264E-8B86-212878159A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9740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38B5-0B63-DC4C-A831-0F31326FC153}" type="datetimeFigureOut">
              <a:rPr lang="nl-NL" smtClean="0"/>
              <a:t>22/07/16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76056-8C8E-264E-8B86-212878159A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129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38B5-0B63-DC4C-A831-0F31326FC153}" type="datetimeFigureOut">
              <a:rPr lang="nl-NL" smtClean="0"/>
              <a:t>22/07/16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76056-8C8E-264E-8B86-212878159A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709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38B5-0B63-DC4C-A831-0F31326FC153}" type="datetimeFigureOut">
              <a:rPr lang="nl-NL" smtClean="0"/>
              <a:t>22/07/16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76056-8C8E-264E-8B86-212878159A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5896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38B5-0B63-DC4C-A831-0F31326FC153}" type="datetimeFigureOut">
              <a:rPr lang="nl-NL" smtClean="0"/>
              <a:t>22/07/16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76056-8C8E-264E-8B86-212878159A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0032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38B5-0B63-DC4C-A831-0F31326FC153}" type="datetimeFigureOut">
              <a:rPr lang="nl-NL" smtClean="0"/>
              <a:t>22/07/16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76056-8C8E-264E-8B86-212878159A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5485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38B5-0B63-DC4C-A831-0F31326FC153}" type="datetimeFigureOut">
              <a:rPr lang="nl-NL" smtClean="0"/>
              <a:t>22/07/16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76056-8C8E-264E-8B86-212878159A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5645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38B5-0B63-DC4C-A831-0F31326FC153}" type="datetimeFigureOut">
              <a:rPr lang="nl-NL" smtClean="0"/>
              <a:t>22/07/16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76056-8C8E-264E-8B86-212878159A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3535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D38B5-0B63-DC4C-A831-0F31326FC153}" type="datetimeFigureOut">
              <a:rPr lang="nl-NL" smtClean="0"/>
              <a:t>22/07/16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76056-8C8E-264E-8B86-212878159A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5016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tonsoft.nl" TargetMode="External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hyperlink" Target="mailto:a.l.spek@uu.n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platonsoft.nl/PLATON_HOW_TO.pdf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559426"/>
            <a:ext cx="7772400" cy="1470025"/>
          </a:xfrm>
        </p:spPr>
        <p:txBody>
          <a:bodyPr/>
          <a:lstStyle/>
          <a:p>
            <a:r>
              <a:rPr lang="nl-NL" dirty="0" smtClean="0">
                <a:solidFill>
                  <a:srgbClr val="FF0000"/>
                </a:solidFill>
              </a:rPr>
              <a:t>(check)CIF, SHELXL-2014, SQUEEZE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92702" y="3863858"/>
            <a:ext cx="6400800" cy="2716156"/>
          </a:xfrm>
        </p:spPr>
        <p:txBody>
          <a:bodyPr>
            <a:normAutofit fontScale="92500" lnSpcReduction="10000"/>
          </a:bodyPr>
          <a:lstStyle/>
          <a:p>
            <a:r>
              <a:rPr lang="nl-NL" sz="39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Ton Spek</a:t>
            </a:r>
          </a:p>
          <a:p>
            <a:r>
              <a:rPr lang="nl-NL" sz="39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Utrecht University</a:t>
            </a:r>
          </a:p>
          <a:p>
            <a:r>
              <a:rPr lang="nl-NL" sz="39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The Netherlands</a:t>
            </a:r>
          </a:p>
          <a:p>
            <a:endParaRPr lang="nl-NL" dirty="0" smtClean="0"/>
          </a:p>
          <a:p>
            <a:r>
              <a:rPr lang="nl-NL" sz="2200" dirty="0" smtClean="0"/>
              <a:t>SHELX Workshop, ACA-Denver, </a:t>
            </a:r>
            <a:r>
              <a:rPr lang="en-US" sz="2200" dirty="0" smtClean="0"/>
              <a:t>July</a:t>
            </a:r>
            <a:r>
              <a:rPr lang="nl-NL" sz="2200" dirty="0" smtClean="0"/>
              <a:t> </a:t>
            </a:r>
            <a:r>
              <a:rPr lang="nl-NL" sz="2200" dirty="0" smtClean="0"/>
              <a:t>22, 2016</a:t>
            </a:r>
            <a:endParaRPr lang="nl-NL" sz="22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47629"/>
            <a:ext cx="2102122" cy="1815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5" name="Afbeelding 1" descr="squeeze-stat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5988" y="1835618"/>
            <a:ext cx="2790335" cy="2028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fbeelding 1" descr="spons2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165" y="2086756"/>
            <a:ext cx="2581917" cy="1675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31316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fig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6260"/>
            <a:ext cx="9144000" cy="6086316"/>
          </a:xfrm>
          <a:prstGeom prst="rect">
            <a:avLst/>
          </a:prstGeom>
        </p:spPr>
      </p:pic>
      <p:sp>
        <p:nvSpPr>
          <p:cNvPr id="2" name="Rechthoek 1"/>
          <p:cNvSpPr/>
          <p:nvPr/>
        </p:nvSpPr>
        <p:spPr>
          <a:xfrm>
            <a:off x="3238300" y="2447109"/>
            <a:ext cx="6774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latin typeface="Wingdings"/>
                <a:ea typeface="Wingdings"/>
                <a:cs typeface="Wingdings"/>
              </a:rPr>
              <a:t>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297132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fig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5313"/>
            <a:ext cx="9144000" cy="1854200"/>
          </a:xfrm>
          <a:prstGeom prst="rect">
            <a:avLst/>
          </a:prstGeom>
        </p:spPr>
      </p:pic>
      <p:pic>
        <p:nvPicPr>
          <p:cNvPr id="3" name="Afbeelding 2" descr="fig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79" y="4076426"/>
            <a:ext cx="9144000" cy="268659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2" y="2060109"/>
            <a:ext cx="2625750" cy="2264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3175134" y="2172659"/>
            <a:ext cx="5933723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Definition of VOIDS (white area): roll sphere with radius 1.2 A</a:t>
            </a:r>
          </a:p>
          <a:p>
            <a:r>
              <a:rPr lang="en-GB" dirty="0" smtClean="0"/>
              <a:t>In this case there are two solvent accessible voids with </a:t>
            </a:r>
          </a:p>
          <a:p>
            <a:r>
              <a:rPr lang="en-GB" dirty="0" smtClean="0"/>
              <a:t>Volume 177 A**3 in the unit cell</a:t>
            </a:r>
          </a:p>
          <a:p>
            <a:r>
              <a:rPr lang="en-GB" dirty="0" smtClean="0"/>
              <a:t>SQUEEZE uses this area as a mask to recover the density</a:t>
            </a:r>
          </a:p>
          <a:p>
            <a:r>
              <a:rPr lang="en-GB" dirty="0" smtClean="0"/>
              <a:t>In the white area from the difference density map by </a:t>
            </a:r>
          </a:p>
          <a:p>
            <a:r>
              <a:rPr lang="en-GB" dirty="0" smtClean="0"/>
              <a:t>Iterative back-Fourier transformation into F</a:t>
            </a:r>
            <a:r>
              <a:rPr lang="en-GB" baseline="-25000" dirty="0" smtClean="0"/>
              <a:t>h</a:t>
            </a:r>
            <a:r>
              <a:rPr lang="en-GB" dirty="0" smtClean="0"/>
              <a:t>2 (.fab)</a:t>
            </a:r>
          </a:p>
        </p:txBody>
      </p:sp>
    </p:spTree>
    <p:extLst>
      <p:ext uri="{BB962C8B-B14F-4D97-AF65-F5344CB8AC3E}">
        <p14:creationId xmlns:p14="http://schemas.microsoft.com/office/powerpoint/2010/main" val="977713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fig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35395" cy="6858000"/>
          </a:xfrm>
          <a:prstGeom prst="rect">
            <a:avLst/>
          </a:prstGeom>
        </p:spPr>
      </p:pic>
      <p:sp>
        <p:nvSpPr>
          <p:cNvPr id="2" name="Tekstvak 1"/>
          <p:cNvSpPr txBox="1"/>
          <p:nvPr/>
        </p:nvSpPr>
        <p:spPr>
          <a:xfrm>
            <a:off x="1553859" y="2724399"/>
            <a:ext cx="2955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Without Solvent </a:t>
            </a:r>
            <a:r>
              <a:rPr lang="nl-NL" dirty="0" err="1" smtClean="0">
                <a:solidFill>
                  <a:srgbClr val="FF0000"/>
                </a:solidFill>
              </a:rPr>
              <a:t>Contribution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610191" y="5335080"/>
            <a:ext cx="2635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 smtClean="0">
                <a:solidFill>
                  <a:srgbClr val="008000"/>
                </a:solidFill>
              </a:rPr>
              <a:t>With</a:t>
            </a:r>
            <a:r>
              <a:rPr lang="nl-NL" dirty="0" smtClean="0">
                <a:solidFill>
                  <a:srgbClr val="008000"/>
                </a:solidFill>
              </a:rPr>
              <a:t> Solvent </a:t>
            </a:r>
            <a:r>
              <a:rPr lang="nl-NL" dirty="0" err="1" smtClean="0">
                <a:solidFill>
                  <a:srgbClr val="008000"/>
                </a:solidFill>
              </a:rPr>
              <a:t>Contribution</a:t>
            </a:r>
            <a:endParaRPr lang="nl-NL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233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fig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01" y="343724"/>
            <a:ext cx="8781113" cy="2806895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797455" y="3228448"/>
            <a:ext cx="813485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- The _</a:t>
            </a:r>
            <a:r>
              <a:rPr lang="en-GB" sz="2400" dirty="0" err="1" smtClean="0"/>
              <a:t>sq.ins</a:t>
            </a:r>
            <a:r>
              <a:rPr lang="en-GB" sz="2400" dirty="0" smtClean="0"/>
              <a:t> file is the original .res (from .</a:t>
            </a:r>
            <a:r>
              <a:rPr lang="en-GB" sz="2400" dirty="0" err="1" smtClean="0"/>
              <a:t>cif</a:t>
            </a:r>
            <a:r>
              <a:rPr lang="en-GB" sz="2400" dirty="0" smtClean="0"/>
              <a:t>) + ABIN Instruction</a:t>
            </a:r>
          </a:p>
          <a:p>
            <a:endParaRPr lang="en-GB" sz="2400" dirty="0"/>
          </a:p>
          <a:p>
            <a:r>
              <a:rPr lang="en-GB" sz="2400" dirty="0" smtClean="0"/>
              <a:t>- The _</a:t>
            </a:r>
            <a:r>
              <a:rPr lang="en-GB" sz="2400" dirty="0" err="1" smtClean="0"/>
              <a:t>sq.hkl</a:t>
            </a:r>
            <a:r>
              <a:rPr lang="en-GB" sz="2400" dirty="0" smtClean="0"/>
              <a:t> file is the original .</a:t>
            </a:r>
            <a:r>
              <a:rPr lang="en-GB" sz="2400" dirty="0" err="1" smtClean="0"/>
              <a:t>hkl</a:t>
            </a:r>
            <a:r>
              <a:rPr lang="en-GB" sz="2400" dirty="0" smtClean="0"/>
              <a:t> (from .</a:t>
            </a:r>
            <a:r>
              <a:rPr lang="en-GB" sz="2400" dirty="0" err="1" smtClean="0"/>
              <a:t>cif</a:t>
            </a:r>
            <a:r>
              <a:rPr lang="en-GB" sz="2400" dirty="0" smtClean="0"/>
              <a:t>)</a:t>
            </a:r>
          </a:p>
          <a:p>
            <a:pPr marL="342900" indent="-342900">
              <a:buFontTx/>
              <a:buChar char="-"/>
            </a:pPr>
            <a:endParaRPr lang="en-GB" sz="2400" dirty="0"/>
          </a:p>
          <a:p>
            <a:r>
              <a:rPr lang="en-GB" sz="2400" dirty="0" smtClean="0"/>
              <a:t>- The _</a:t>
            </a:r>
            <a:r>
              <a:rPr lang="en-GB" sz="2400" dirty="0" err="1" smtClean="0"/>
              <a:t>sq.fab</a:t>
            </a:r>
            <a:r>
              <a:rPr lang="en-GB" sz="2400" dirty="0" smtClean="0"/>
              <a:t> file (created by SQUEEZE) includes after the last</a:t>
            </a:r>
          </a:p>
          <a:p>
            <a:r>
              <a:rPr lang="en-GB" sz="2400" dirty="0"/>
              <a:t> </a:t>
            </a:r>
            <a:r>
              <a:rPr lang="en-GB" sz="2400" dirty="0" smtClean="0"/>
              <a:t>   reflection info about the SQUEEZE job i.e._</a:t>
            </a:r>
            <a:r>
              <a:rPr lang="en-GB" sz="2400" dirty="0" err="1" smtClean="0"/>
              <a:t>sq.sqf</a:t>
            </a:r>
            <a:r>
              <a:rPr lang="en-GB" sz="2400" dirty="0" smtClean="0"/>
              <a:t> &amp; _</a:t>
            </a:r>
            <a:r>
              <a:rPr lang="en-GB" sz="2400" dirty="0" err="1" smtClean="0"/>
              <a:t>sq.sqz</a:t>
            </a:r>
            <a:endParaRPr lang="en-GB" sz="2400" dirty="0" smtClean="0"/>
          </a:p>
          <a:p>
            <a:endParaRPr lang="en-GB" sz="2400" dirty="0"/>
          </a:p>
          <a:p>
            <a:r>
              <a:rPr lang="en-GB" sz="2400" dirty="0" smtClean="0">
                <a:solidFill>
                  <a:srgbClr val="FF0000"/>
                </a:solidFill>
              </a:rPr>
              <a:t>Note: PLATON/SQUEEZE does NOT refine the Model Parameters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061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fig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9999" y="1647885"/>
            <a:ext cx="4825848" cy="4333257"/>
          </a:xfrm>
          <a:prstGeom prst="rect">
            <a:avLst/>
          </a:prstGeom>
        </p:spPr>
      </p:pic>
      <p:pic>
        <p:nvPicPr>
          <p:cNvPr id="3" name="Afbeelding 2" descr="fig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5850" y="1647885"/>
            <a:ext cx="4365984" cy="4217983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723482" y="6033495"/>
            <a:ext cx="4003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Disorder Model  Diethyl Ether</a:t>
            </a:r>
            <a:endParaRPr lang="en-GB" sz="2400" dirty="0"/>
          </a:p>
        </p:txBody>
      </p:sp>
      <p:sp>
        <p:nvSpPr>
          <p:cNvPr id="5" name="Tekstvak 4"/>
          <p:cNvSpPr txBox="1"/>
          <p:nvPr/>
        </p:nvSpPr>
        <p:spPr>
          <a:xfrm>
            <a:off x="4887518" y="6033495"/>
            <a:ext cx="38829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Squeeze Model </a:t>
            </a:r>
            <a:r>
              <a:rPr lang="en-GB" sz="2400" dirty="0" err="1" smtClean="0"/>
              <a:t>DiethylEther</a:t>
            </a:r>
            <a:endParaRPr lang="en-GB" sz="2400" dirty="0"/>
          </a:p>
        </p:txBody>
      </p:sp>
      <p:sp>
        <p:nvSpPr>
          <p:cNvPr id="6" name="Tekstvak 5"/>
          <p:cNvSpPr txBox="1"/>
          <p:nvPr/>
        </p:nvSpPr>
        <p:spPr>
          <a:xfrm>
            <a:off x="952579" y="462981"/>
            <a:ext cx="26309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</a:t>
            </a:r>
            <a:r>
              <a:rPr lang="en-GB" baseline="-25000" dirty="0" smtClean="0"/>
              <a:t>1</a:t>
            </a:r>
            <a:r>
              <a:rPr lang="en-GB" dirty="0" smtClean="0"/>
              <a:t> = 0.0386, wR</a:t>
            </a:r>
            <a:r>
              <a:rPr lang="en-GB" baseline="-25000" dirty="0" smtClean="0"/>
              <a:t>2</a:t>
            </a:r>
            <a:r>
              <a:rPr lang="en-GB" dirty="0" smtClean="0"/>
              <a:t> = 0.0966</a:t>
            </a:r>
          </a:p>
          <a:p>
            <a:r>
              <a:rPr lang="en-GB" dirty="0" smtClean="0"/>
              <a:t>S   = 1.037, 42  electrons</a:t>
            </a:r>
          </a:p>
          <a:p>
            <a:r>
              <a:rPr lang="en-GB" dirty="0" smtClean="0"/>
              <a:t>C-C BP = 0.0036 Angstrom</a:t>
            </a:r>
            <a:endParaRPr lang="en-GB" dirty="0"/>
          </a:p>
        </p:txBody>
      </p:sp>
      <p:sp>
        <p:nvSpPr>
          <p:cNvPr id="7" name="Tekstvak 6"/>
          <p:cNvSpPr txBox="1"/>
          <p:nvPr/>
        </p:nvSpPr>
        <p:spPr>
          <a:xfrm>
            <a:off x="6139564" y="568809"/>
            <a:ext cx="26309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</a:t>
            </a:r>
            <a:r>
              <a:rPr lang="en-GB" baseline="-25000" dirty="0" smtClean="0"/>
              <a:t>1</a:t>
            </a:r>
            <a:r>
              <a:rPr lang="en-GB" dirty="0" smtClean="0"/>
              <a:t> = 0.0383, wR</a:t>
            </a:r>
            <a:r>
              <a:rPr lang="en-GB" baseline="-25000" dirty="0" smtClean="0"/>
              <a:t>2</a:t>
            </a:r>
            <a:r>
              <a:rPr lang="en-GB" dirty="0" smtClean="0"/>
              <a:t> = 0.0960</a:t>
            </a:r>
          </a:p>
          <a:p>
            <a:r>
              <a:rPr lang="en-GB" dirty="0" smtClean="0"/>
              <a:t>S   = 1.044, 41 electrons</a:t>
            </a:r>
          </a:p>
          <a:p>
            <a:r>
              <a:rPr lang="en-GB" dirty="0" smtClean="0"/>
              <a:t>C-C BP = 0.0035 Angstrom</a:t>
            </a:r>
            <a:endParaRPr lang="en-GB" dirty="0"/>
          </a:p>
        </p:txBody>
      </p:sp>
      <p:sp>
        <p:nvSpPr>
          <p:cNvPr id="8" name="Tekstvak 7"/>
          <p:cNvSpPr txBox="1"/>
          <p:nvPr/>
        </p:nvSpPr>
        <p:spPr>
          <a:xfrm>
            <a:off x="3882313" y="262927"/>
            <a:ext cx="218962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Comparison</a:t>
            </a:r>
            <a:endParaRPr lang="en-GB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94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>
                <a:solidFill>
                  <a:srgbClr val="FF0000"/>
                </a:solidFill>
                <a:latin typeface="Calibri" charset="0"/>
              </a:rPr>
              <a:t>The Proper </a:t>
            </a:r>
            <a:r>
              <a:rPr lang="nl-NL" dirty="0" err="1">
                <a:solidFill>
                  <a:srgbClr val="FF0000"/>
                </a:solidFill>
                <a:latin typeface="Calibri" charset="0"/>
              </a:rPr>
              <a:t>use</a:t>
            </a:r>
            <a:r>
              <a:rPr lang="nl-NL" dirty="0">
                <a:solidFill>
                  <a:srgbClr val="FF0000"/>
                </a:solidFill>
                <a:latin typeface="Calibri" charset="0"/>
              </a:rPr>
              <a:t> of </a:t>
            </a:r>
            <a:r>
              <a:rPr lang="nl-NL" dirty="0" smtClean="0">
                <a:solidFill>
                  <a:srgbClr val="FF0000"/>
                </a:solidFill>
                <a:latin typeface="Calibri" charset="0"/>
              </a:rPr>
              <a:t>the SQUEEZE Tool</a:t>
            </a:r>
            <a:endParaRPr lang="nl-NL" dirty="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367770" y="1499598"/>
            <a:ext cx="8229600" cy="488791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nl-NL" sz="2800" dirty="0" smtClean="0">
                <a:solidFill>
                  <a:srgbClr val="FF0000"/>
                </a:solidFill>
              </a:rPr>
              <a:t>It is important </a:t>
            </a:r>
            <a:r>
              <a:rPr lang="nl-NL" sz="2800" dirty="0" err="1" smtClean="0">
                <a:solidFill>
                  <a:srgbClr val="FF0000"/>
                </a:solidFill>
              </a:rPr>
              <a:t>that</a:t>
            </a:r>
            <a:r>
              <a:rPr lang="nl-NL" sz="2800" dirty="0" smtClean="0">
                <a:solidFill>
                  <a:srgbClr val="FF0000"/>
                </a:solidFill>
              </a:rPr>
              <a:t> the </a:t>
            </a:r>
            <a:r>
              <a:rPr lang="nl-NL" sz="2800" dirty="0" err="1" smtClean="0">
                <a:solidFill>
                  <a:srgbClr val="FF0000"/>
                </a:solidFill>
              </a:rPr>
              <a:t>final</a:t>
            </a:r>
            <a:r>
              <a:rPr lang="nl-NL" sz="2800" dirty="0" smtClean="0">
                <a:solidFill>
                  <a:srgbClr val="FF0000"/>
                </a:solidFill>
              </a:rPr>
              <a:t> CIF </a:t>
            </a:r>
            <a:r>
              <a:rPr lang="nl-NL" sz="2800" dirty="0" err="1" smtClean="0">
                <a:solidFill>
                  <a:srgbClr val="FF0000"/>
                </a:solidFill>
              </a:rPr>
              <a:t>archives</a:t>
            </a:r>
            <a:r>
              <a:rPr lang="nl-NL" sz="2800" dirty="0" smtClean="0">
                <a:solidFill>
                  <a:srgbClr val="FF0000"/>
                </a:solidFill>
              </a:rPr>
              <a:t> </a:t>
            </a:r>
            <a:r>
              <a:rPr lang="nl-NL" sz="2800" dirty="0" err="1" smtClean="0">
                <a:solidFill>
                  <a:srgbClr val="FF0000"/>
                </a:solidFill>
              </a:rPr>
              <a:t>both</a:t>
            </a:r>
            <a:r>
              <a:rPr lang="nl-NL" sz="2800" dirty="0" smtClean="0">
                <a:solidFill>
                  <a:srgbClr val="FF0000"/>
                </a:solidFill>
              </a:rPr>
              <a:t> the details of the SQUEEZE </a:t>
            </a:r>
            <a:r>
              <a:rPr lang="nl-NL" sz="2800" dirty="0" err="1" smtClean="0">
                <a:solidFill>
                  <a:srgbClr val="FF0000"/>
                </a:solidFill>
              </a:rPr>
              <a:t>calculation</a:t>
            </a:r>
            <a:r>
              <a:rPr lang="nl-NL" sz="2800" dirty="0" smtClean="0">
                <a:solidFill>
                  <a:srgbClr val="FF0000"/>
                </a:solidFill>
              </a:rPr>
              <a:t> </a:t>
            </a:r>
            <a:r>
              <a:rPr lang="nl-NL" sz="2800" dirty="0" err="1" smtClean="0">
                <a:solidFill>
                  <a:srgbClr val="FF0000"/>
                </a:solidFill>
              </a:rPr>
              <a:t>and</a:t>
            </a:r>
            <a:r>
              <a:rPr lang="nl-NL" sz="2800" dirty="0" smtClean="0">
                <a:solidFill>
                  <a:srgbClr val="FF0000"/>
                </a:solidFill>
              </a:rPr>
              <a:t> the </a:t>
            </a:r>
            <a:r>
              <a:rPr lang="nl-NL" sz="2800" dirty="0" err="1" smtClean="0">
                <a:solidFill>
                  <a:srgbClr val="FF0000"/>
                </a:solidFill>
              </a:rPr>
              <a:t>unmerged</a:t>
            </a:r>
            <a:r>
              <a:rPr lang="nl-NL" sz="2800" dirty="0" smtClean="0">
                <a:solidFill>
                  <a:srgbClr val="FF0000"/>
                </a:solidFill>
              </a:rPr>
              <a:t> </a:t>
            </a:r>
            <a:r>
              <a:rPr lang="nl-NL" sz="2800" dirty="0" err="1" smtClean="0">
                <a:solidFill>
                  <a:srgbClr val="FF0000"/>
                </a:solidFill>
              </a:rPr>
              <a:t>reflection</a:t>
            </a:r>
            <a:r>
              <a:rPr lang="nl-NL" sz="2800" dirty="0" smtClean="0">
                <a:solidFill>
                  <a:srgbClr val="FF0000"/>
                </a:solidFill>
              </a:rPr>
              <a:t> data</a:t>
            </a:r>
            <a:r>
              <a:rPr lang="nl-NL" sz="2800" dirty="0" smtClean="0"/>
              <a:t>.</a:t>
            </a:r>
          </a:p>
          <a:p>
            <a:pPr>
              <a:defRPr/>
            </a:pPr>
            <a:r>
              <a:rPr lang="nl-NL" sz="2800" dirty="0" smtClean="0"/>
              <a:t>The SQUEEZE details are </a:t>
            </a:r>
            <a:r>
              <a:rPr lang="nl-NL" sz="2800" dirty="0" err="1" smtClean="0"/>
              <a:t>appended</a:t>
            </a:r>
            <a:r>
              <a:rPr lang="nl-NL" sz="2800" dirty="0" smtClean="0"/>
              <a:t> </a:t>
            </a:r>
            <a:r>
              <a:rPr lang="nl-NL" sz="2800" dirty="0" err="1" smtClean="0"/>
              <a:t>to</a:t>
            </a:r>
            <a:r>
              <a:rPr lang="nl-NL" sz="2800" dirty="0" smtClean="0"/>
              <a:t> the .</a:t>
            </a:r>
            <a:r>
              <a:rPr lang="nl-NL" sz="2800" dirty="0" err="1" smtClean="0"/>
              <a:t>fab</a:t>
            </a:r>
            <a:r>
              <a:rPr lang="nl-NL" sz="2800" dirty="0" smtClean="0"/>
              <a:t> file</a:t>
            </a:r>
          </a:p>
          <a:p>
            <a:pPr>
              <a:defRPr/>
            </a:pPr>
            <a:r>
              <a:rPr lang="nl-NL" sz="2800" dirty="0" smtClean="0"/>
              <a:t>SHELXL2014 offers, </a:t>
            </a:r>
            <a:r>
              <a:rPr lang="nl-NL" sz="2800" dirty="0" err="1" smtClean="0"/>
              <a:t>by</a:t>
            </a:r>
            <a:r>
              <a:rPr lang="nl-NL" sz="2800" dirty="0" smtClean="0"/>
              <a:t> </a:t>
            </a:r>
            <a:r>
              <a:rPr lang="nl-NL" sz="2800" dirty="0" err="1" smtClean="0"/>
              <a:t>embedding</a:t>
            </a:r>
            <a:r>
              <a:rPr lang="nl-NL" sz="2800" dirty="0" smtClean="0"/>
              <a:t> the .</a:t>
            </a:r>
            <a:r>
              <a:rPr lang="nl-NL" sz="2800" dirty="0" err="1" smtClean="0"/>
              <a:t>res</a:t>
            </a:r>
            <a:r>
              <a:rPr lang="nl-NL" sz="2800" dirty="0" smtClean="0"/>
              <a:t>, .</a:t>
            </a:r>
            <a:r>
              <a:rPr lang="nl-NL" sz="2800" dirty="0" err="1" smtClean="0"/>
              <a:t>hkl</a:t>
            </a:r>
            <a:r>
              <a:rPr lang="nl-NL" sz="2800" dirty="0" smtClean="0"/>
              <a:t> &amp; .</a:t>
            </a:r>
            <a:r>
              <a:rPr lang="nl-NL" sz="2800" dirty="0" err="1" smtClean="0"/>
              <a:t>fab</a:t>
            </a:r>
            <a:r>
              <a:rPr lang="nl-NL" sz="2800" dirty="0" smtClean="0"/>
              <a:t> data, </a:t>
            </a:r>
            <a:r>
              <a:rPr lang="nl-NL" sz="2800" dirty="0" err="1"/>
              <a:t>all</a:t>
            </a:r>
            <a:r>
              <a:rPr lang="nl-NL" sz="2800" dirty="0"/>
              <a:t> </a:t>
            </a:r>
            <a:r>
              <a:rPr lang="nl-NL" sz="2800" dirty="0" err="1"/>
              <a:t>what</a:t>
            </a:r>
            <a:r>
              <a:rPr lang="nl-NL" sz="2800" dirty="0"/>
              <a:t> is </a:t>
            </a:r>
            <a:r>
              <a:rPr lang="nl-NL" sz="2800" dirty="0" err="1"/>
              <a:t>needed</a:t>
            </a:r>
            <a:r>
              <a:rPr lang="nl-NL" sz="2800" dirty="0"/>
              <a:t> </a:t>
            </a:r>
            <a:r>
              <a:rPr lang="nl-NL" sz="2800" dirty="0" err="1"/>
              <a:t>for</a:t>
            </a:r>
            <a:r>
              <a:rPr lang="nl-NL" sz="2800" dirty="0"/>
              <a:t> </a:t>
            </a:r>
            <a:r>
              <a:rPr lang="nl-NL" sz="2800" dirty="0" err="1"/>
              <a:t>that</a:t>
            </a:r>
            <a:r>
              <a:rPr lang="nl-NL" sz="2800" dirty="0" smtClean="0"/>
              <a:t>.</a:t>
            </a:r>
          </a:p>
          <a:p>
            <a:pPr>
              <a:defRPr/>
            </a:pPr>
            <a:r>
              <a:rPr lang="nl-NL" sz="2800" dirty="0" smtClean="0"/>
              <a:t> </a:t>
            </a:r>
            <a:r>
              <a:rPr lang="nl-NL" sz="2800" dirty="0" smtClean="0"/>
              <a:t>In </a:t>
            </a:r>
            <a:r>
              <a:rPr lang="nl-NL" sz="2800" dirty="0" err="1" smtClean="0"/>
              <a:t>that</a:t>
            </a:r>
            <a:r>
              <a:rPr lang="nl-NL" sz="2800" dirty="0" smtClean="0"/>
              <a:t> way, the </a:t>
            </a:r>
            <a:r>
              <a:rPr lang="nl-NL" sz="2800" dirty="0" err="1" smtClean="0"/>
              <a:t>calculations</a:t>
            </a:r>
            <a:r>
              <a:rPr lang="nl-NL" sz="2800" dirty="0" smtClean="0"/>
              <a:t> </a:t>
            </a:r>
            <a:r>
              <a:rPr lang="nl-NL" sz="2800" dirty="0" err="1" smtClean="0"/>
              <a:t>can</a:t>
            </a:r>
            <a:r>
              <a:rPr lang="nl-NL" sz="2800" dirty="0" smtClean="0"/>
              <a:t> </a:t>
            </a:r>
            <a:r>
              <a:rPr lang="nl-NL" sz="2800" dirty="0" err="1" smtClean="0"/>
              <a:t>be</a:t>
            </a:r>
            <a:r>
              <a:rPr lang="nl-NL" sz="2800" dirty="0" smtClean="0"/>
              <a:t> </a:t>
            </a:r>
            <a:r>
              <a:rPr lang="nl-NL" sz="2800" dirty="0" err="1" smtClean="0"/>
              <a:t>reconstructed</a:t>
            </a:r>
            <a:r>
              <a:rPr lang="nl-NL" sz="2800" dirty="0" smtClean="0"/>
              <a:t> </a:t>
            </a:r>
            <a:r>
              <a:rPr lang="nl-NL" sz="2800" dirty="0" err="1" smtClean="0"/>
              <a:t>and</a:t>
            </a:r>
            <a:r>
              <a:rPr lang="nl-NL" sz="2800" dirty="0" smtClean="0"/>
              <a:t>/or </a:t>
            </a:r>
            <a:r>
              <a:rPr lang="nl-NL" sz="2800" dirty="0" err="1" smtClean="0"/>
              <a:t>alternative</a:t>
            </a:r>
            <a:r>
              <a:rPr lang="nl-NL" sz="2800" dirty="0" smtClean="0"/>
              <a:t> </a:t>
            </a:r>
            <a:r>
              <a:rPr lang="nl-NL" sz="2800" dirty="0" err="1" smtClean="0"/>
              <a:t>refinement</a:t>
            </a:r>
            <a:r>
              <a:rPr lang="nl-NL" sz="2800" dirty="0" smtClean="0"/>
              <a:t> </a:t>
            </a:r>
            <a:r>
              <a:rPr lang="nl-NL" sz="2800" dirty="0" err="1" smtClean="0"/>
              <a:t>models</a:t>
            </a:r>
            <a:r>
              <a:rPr lang="nl-NL" sz="2800" dirty="0" smtClean="0"/>
              <a:t> </a:t>
            </a:r>
            <a:r>
              <a:rPr lang="nl-NL" sz="2800" dirty="0" err="1" smtClean="0"/>
              <a:t>attempted</a:t>
            </a:r>
            <a:r>
              <a:rPr lang="nl-NL" sz="2800" dirty="0" smtClean="0"/>
              <a:t>.</a:t>
            </a:r>
          </a:p>
          <a:p>
            <a:pPr marL="0" indent="0">
              <a:buFont typeface="Arial" charset="0"/>
              <a:buNone/>
              <a:defRPr/>
            </a:pPr>
            <a:endParaRPr lang="nl-NL" sz="2800" dirty="0" smtClean="0">
              <a:solidFill>
                <a:srgbClr val="800000"/>
              </a:solidFill>
            </a:endParaRPr>
          </a:p>
          <a:p>
            <a:pPr marL="0" indent="0">
              <a:buFont typeface="Arial" charset="0"/>
              <a:buNone/>
              <a:defRPr/>
            </a:pPr>
            <a:endParaRPr lang="nl-NL" sz="2800" dirty="0" smtClean="0">
              <a:solidFill>
                <a:srgbClr val="800000"/>
              </a:solidFill>
            </a:endParaRPr>
          </a:p>
          <a:p>
            <a:pPr marL="0" indent="0">
              <a:buFont typeface="Arial" charset="0"/>
              <a:buNone/>
              <a:defRPr/>
            </a:pPr>
            <a:endParaRPr lang="nl-NL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016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Calibri" charset="0"/>
              </a:rPr>
              <a:t>Summary</a:t>
            </a:r>
            <a:r>
              <a:rPr lang="en-GB" dirty="0" smtClean="0">
                <a:solidFill>
                  <a:srgbClr val="FF0000"/>
                </a:solidFill>
                <a:latin typeface="Calibri" charset="0"/>
              </a:rPr>
              <a:t> of </a:t>
            </a:r>
            <a:r>
              <a:rPr lang="en-GB" dirty="0">
                <a:solidFill>
                  <a:srgbClr val="FF0000"/>
                </a:solidFill>
                <a:latin typeface="Calibri" charset="0"/>
              </a:rPr>
              <a:t>SQUEEZE </a:t>
            </a:r>
            <a:r>
              <a:rPr lang="en-GB" dirty="0">
                <a:solidFill>
                  <a:srgbClr val="FF0000"/>
                </a:solidFill>
                <a:latin typeface="Calibri" charset="0"/>
              </a:rPr>
              <a:t>+</a:t>
            </a:r>
            <a:r>
              <a:rPr lang="en-GB" dirty="0" smtClean="0">
                <a:solidFill>
                  <a:srgbClr val="FF0000"/>
                </a:solidFill>
                <a:latin typeface="Calibri" charset="0"/>
              </a:rPr>
              <a:t> SHELXL2014 </a:t>
            </a:r>
            <a:endParaRPr lang="en-GB" dirty="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30722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90650"/>
            <a:ext cx="8229600" cy="4735513"/>
          </a:xfrm>
        </p:spPr>
        <p:txBody>
          <a:bodyPr/>
          <a:lstStyle/>
          <a:p>
            <a:pPr marL="514350" indent="-514350">
              <a:buFont typeface="Calibri" charset="0"/>
              <a:buAutoNum type="arabicPeriod"/>
            </a:pPr>
            <a:r>
              <a:rPr lang="en-GB" dirty="0">
                <a:latin typeface="Calibri" charset="0"/>
              </a:rPr>
              <a:t>Refine a non-solvent model with </a:t>
            </a:r>
            <a:r>
              <a:rPr lang="en-GB" dirty="0" err="1">
                <a:solidFill>
                  <a:srgbClr val="FF0000"/>
                </a:solidFill>
                <a:latin typeface="Calibri" charset="0"/>
              </a:rPr>
              <a:t>name.ins</a:t>
            </a:r>
            <a:r>
              <a:rPr lang="en-GB" dirty="0">
                <a:latin typeface="Calibri" charset="0"/>
              </a:rPr>
              <a:t> &amp; </a:t>
            </a:r>
            <a:r>
              <a:rPr lang="en-GB" dirty="0" err="1">
                <a:solidFill>
                  <a:srgbClr val="FF0000"/>
                </a:solidFill>
                <a:latin typeface="Calibri" charset="0"/>
              </a:rPr>
              <a:t>name.hkl</a:t>
            </a:r>
            <a:r>
              <a:rPr lang="en-GB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GB" dirty="0">
                <a:latin typeface="Calibri" charset="0"/>
              </a:rPr>
              <a:t>(Include ACTA record, </a:t>
            </a:r>
            <a:r>
              <a:rPr lang="en-GB" dirty="0">
                <a:solidFill>
                  <a:srgbClr val="FF0000"/>
                </a:solidFill>
                <a:latin typeface="Calibri" charset="0"/>
              </a:rPr>
              <a:t>NO LIST 6</a:t>
            </a:r>
            <a:r>
              <a:rPr lang="en-GB" dirty="0">
                <a:latin typeface="Calibri" charset="0"/>
              </a:rPr>
              <a:t>) . </a:t>
            </a:r>
          </a:p>
          <a:p>
            <a:pPr marL="514350" indent="-514350">
              <a:buFont typeface="Calibri" charset="0"/>
              <a:buAutoNum type="arabicPeriod"/>
            </a:pPr>
            <a:r>
              <a:rPr lang="en-GB" dirty="0">
                <a:latin typeface="Calibri" charset="0"/>
              </a:rPr>
              <a:t>Run PLATON/SQUEEZE, based on</a:t>
            </a:r>
            <a:r>
              <a:rPr lang="en-GB" i="1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GB" i="1" dirty="0" err="1">
                <a:solidFill>
                  <a:srgbClr val="FF0000"/>
                </a:solidFill>
                <a:latin typeface="Calibri" charset="0"/>
              </a:rPr>
              <a:t>name.cif</a:t>
            </a:r>
            <a:r>
              <a:rPr lang="en-GB" i="1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GB" dirty="0">
                <a:solidFill>
                  <a:srgbClr val="FF0000"/>
                </a:solidFill>
                <a:latin typeface="Calibri" charset="0"/>
              </a:rPr>
              <a:t>&amp; </a:t>
            </a:r>
            <a:r>
              <a:rPr lang="en-GB" dirty="0" err="1">
                <a:solidFill>
                  <a:srgbClr val="FF0000"/>
                </a:solidFill>
                <a:latin typeface="Calibri" charset="0"/>
              </a:rPr>
              <a:t>name</a:t>
            </a:r>
            <a:r>
              <a:rPr lang="en-GB" i="1" dirty="0" err="1">
                <a:solidFill>
                  <a:srgbClr val="FF0000"/>
                </a:solidFill>
                <a:latin typeface="Calibri" charset="0"/>
              </a:rPr>
              <a:t>.fcf</a:t>
            </a:r>
            <a:r>
              <a:rPr lang="en-GB" i="1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GB" dirty="0">
                <a:latin typeface="Calibri" charset="0"/>
              </a:rPr>
              <a:t>from </a:t>
            </a:r>
            <a:r>
              <a:rPr lang="en-GB" b="1" dirty="0">
                <a:latin typeface="Calibri" charset="0"/>
              </a:rPr>
              <a:t>1</a:t>
            </a:r>
            <a:r>
              <a:rPr lang="en-GB" dirty="0">
                <a:latin typeface="Calibri" charset="0"/>
              </a:rPr>
              <a:t> as </a:t>
            </a:r>
            <a:r>
              <a:rPr lang="en-GB" dirty="0">
                <a:solidFill>
                  <a:srgbClr val="FF0000"/>
                </a:solidFill>
                <a:latin typeface="Calibri" charset="0"/>
              </a:rPr>
              <a:t>‘</a:t>
            </a:r>
            <a:r>
              <a:rPr lang="en-GB" altLang="ja-JP" dirty="0" err="1">
                <a:solidFill>
                  <a:srgbClr val="FF0000"/>
                </a:solidFill>
                <a:latin typeface="Calibri" charset="0"/>
              </a:rPr>
              <a:t>platon</a:t>
            </a:r>
            <a:r>
              <a:rPr lang="en-GB" altLang="ja-JP" dirty="0">
                <a:solidFill>
                  <a:srgbClr val="FF0000"/>
                </a:solidFill>
                <a:latin typeface="Calibri" charset="0"/>
              </a:rPr>
              <a:t> –q </a:t>
            </a:r>
            <a:r>
              <a:rPr lang="en-GB" altLang="ja-JP" dirty="0" err="1">
                <a:solidFill>
                  <a:srgbClr val="FF0000"/>
                </a:solidFill>
                <a:latin typeface="Calibri" charset="0"/>
              </a:rPr>
              <a:t>name.cif</a:t>
            </a:r>
            <a:r>
              <a:rPr lang="en-GB" dirty="0">
                <a:latin typeface="Calibri" charset="0"/>
              </a:rPr>
              <a:t>’</a:t>
            </a:r>
            <a:r>
              <a:rPr lang="en-GB" altLang="ja-JP" dirty="0">
                <a:latin typeface="Calibri" charset="0"/>
              </a:rPr>
              <a:t>.</a:t>
            </a:r>
          </a:p>
          <a:p>
            <a:pPr marL="514350" indent="-514350">
              <a:buFont typeface="Calibri" charset="0"/>
              <a:buAutoNum type="arabicPeriod"/>
            </a:pPr>
            <a:r>
              <a:rPr lang="en-GB" dirty="0">
                <a:latin typeface="Calibri" charset="0"/>
              </a:rPr>
              <a:t>Continue SHELXL refinement with the files </a:t>
            </a:r>
            <a:r>
              <a:rPr lang="en-GB" i="1" dirty="0" err="1">
                <a:solidFill>
                  <a:srgbClr val="FF0000"/>
                </a:solidFill>
                <a:latin typeface="Calibri" charset="0"/>
              </a:rPr>
              <a:t>name_sq.ins</a:t>
            </a:r>
            <a:r>
              <a:rPr lang="en-GB" i="1" dirty="0">
                <a:latin typeface="Calibri" charset="0"/>
              </a:rPr>
              <a:t>,</a:t>
            </a:r>
            <a:r>
              <a:rPr lang="en-GB" dirty="0">
                <a:latin typeface="Calibri" charset="0"/>
              </a:rPr>
              <a:t> </a:t>
            </a:r>
            <a:r>
              <a:rPr lang="en-GB" dirty="0" err="1">
                <a:solidFill>
                  <a:srgbClr val="FF0000"/>
                </a:solidFill>
                <a:latin typeface="Calibri" charset="0"/>
              </a:rPr>
              <a:t>name_sq.hkl</a:t>
            </a:r>
            <a:r>
              <a:rPr lang="en-GB" dirty="0">
                <a:latin typeface="Calibri" charset="0"/>
              </a:rPr>
              <a:t> &amp; </a:t>
            </a:r>
            <a:r>
              <a:rPr lang="en-GB" i="1" dirty="0" err="1">
                <a:solidFill>
                  <a:srgbClr val="FF0000"/>
                </a:solidFill>
                <a:latin typeface="Calibri" charset="0"/>
              </a:rPr>
              <a:t>name_sq.fab</a:t>
            </a:r>
            <a:r>
              <a:rPr lang="en-GB" dirty="0">
                <a:latin typeface="Calibri" charset="0"/>
              </a:rPr>
              <a:t> from </a:t>
            </a:r>
            <a:r>
              <a:rPr lang="en-GB" b="1" dirty="0">
                <a:latin typeface="Calibri" charset="0"/>
              </a:rPr>
              <a:t>2</a:t>
            </a:r>
            <a:r>
              <a:rPr lang="en-GB" dirty="0">
                <a:latin typeface="Calibri" charset="0"/>
              </a:rPr>
              <a:t> as </a:t>
            </a:r>
            <a:r>
              <a:rPr lang="en-GB" dirty="0" smtClean="0">
                <a:latin typeface="Calibri" charset="0"/>
              </a:rPr>
              <a:t>‘(</a:t>
            </a:r>
            <a:r>
              <a:rPr lang="en-GB" altLang="ja-JP" dirty="0" err="1" smtClean="0">
                <a:solidFill>
                  <a:srgbClr val="FF0000"/>
                </a:solidFill>
                <a:latin typeface="Calibri" charset="0"/>
              </a:rPr>
              <a:t>shel</a:t>
            </a:r>
            <a:r>
              <a:rPr lang="en-GB" altLang="ja-JP" dirty="0" smtClean="0">
                <a:solidFill>
                  <a:srgbClr val="FF0000"/>
                </a:solidFill>
                <a:latin typeface="Calibri" charset="0"/>
              </a:rPr>
              <a:t>)xl </a:t>
            </a:r>
            <a:r>
              <a:rPr lang="en-GB" altLang="ja-JP" dirty="0" err="1">
                <a:solidFill>
                  <a:srgbClr val="FF0000"/>
                </a:solidFill>
                <a:latin typeface="Calibri" charset="0"/>
              </a:rPr>
              <a:t>name_sq</a:t>
            </a:r>
            <a:r>
              <a:rPr lang="en-GB" dirty="0">
                <a:latin typeface="Calibri" charset="0"/>
              </a:rPr>
              <a:t>’</a:t>
            </a:r>
            <a:endParaRPr lang="en-GB" altLang="ja-JP" dirty="0">
              <a:latin typeface="Calibri" charset="0"/>
            </a:endParaRPr>
          </a:p>
          <a:p>
            <a:pPr marL="514350" indent="-514350">
              <a:buFont typeface="Calibri" charset="0"/>
              <a:buAutoNum type="arabicPeriod"/>
            </a:pPr>
            <a:r>
              <a:rPr lang="en-GB" dirty="0">
                <a:latin typeface="Calibri" charset="0"/>
              </a:rPr>
              <a:t>Inspect the </a:t>
            </a:r>
            <a:r>
              <a:rPr lang="en-GB" dirty="0">
                <a:solidFill>
                  <a:srgbClr val="FF0000"/>
                </a:solidFill>
                <a:latin typeface="Calibri" charset="0"/>
              </a:rPr>
              <a:t>.</a:t>
            </a:r>
            <a:r>
              <a:rPr lang="en-GB" dirty="0" err="1">
                <a:solidFill>
                  <a:srgbClr val="FF0000"/>
                </a:solidFill>
                <a:latin typeface="Calibri" charset="0"/>
              </a:rPr>
              <a:t>lis</a:t>
            </a:r>
            <a:r>
              <a:rPr lang="en-GB" dirty="0">
                <a:solidFill>
                  <a:srgbClr val="FF0000"/>
                </a:solidFill>
                <a:latin typeface="Calibri" charset="0"/>
              </a:rPr>
              <a:t> &amp; .</a:t>
            </a:r>
            <a:r>
              <a:rPr lang="en-GB" dirty="0" err="1">
                <a:solidFill>
                  <a:srgbClr val="FF0000"/>
                </a:solidFill>
                <a:latin typeface="Calibri" charset="0"/>
              </a:rPr>
              <a:t>lst</a:t>
            </a:r>
            <a:r>
              <a:rPr lang="en-GB" dirty="0">
                <a:latin typeface="Calibri" charset="0"/>
              </a:rPr>
              <a:t> files and Validate</a:t>
            </a:r>
          </a:p>
        </p:txBody>
      </p:sp>
    </p:spTree>
    <p:extLst>
      <p:ext uri="{BB962C8B-B14F-4D97-AF65-F5344CB8AC3E}">
        <p14:creationId xmlns:p14="http://schemas.microsoft.com/office/powerpoint/2010/main" val="3175138825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36713"/>
          </a:xfrm>
        </p:spPr>
        <p:txBody>
          <a:bodyPr/>
          <a:lstStyle/>
          <a:p>
            <a:pPr eaLnBrk="1" hangingPunct="1"/>
            <a:r>
              <a:rPr lang="en-GB" sz="3600" dirty="0" smtClean="0">
                <a:solidFill>
                  <a:srgbClr val="FF0000"/>
                </a:solidFill>
                <a:latin typeface="Calibri" charset="0"/>
              </a:rPr>
              <a:t>SQUEEZE Disordered </a:t>
            </a:r>
            <a:r>
              <a:rPr lang="en-GB" sz="3600" dirty="0">
                <a:solidFill>
                  <a:srgbClr val="FF0000"/>
                </a:solidFill>
                <a:latin typeface="Calibri" charset="0"/>
              </a:rPr>
              <a:t>Solvent + Twinning </a:t>
            </a:r>
            <a:r>
              <a:rPr lang="en-GB" sz="3600" dirty="0" smtClean="0">
                <a:solidFill>
                  <a:srgbClr val="FF0000"/>
                </a:solidFill>
                <a:latin typeface="Calibri" charset="0"/>
              </a:rPr>
              <a:t> </a:t>
            </a:r>
            <a:endParaRPr lang="en-GB" sz="3600" dirty="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31746" name="Tijdelijke aanduiding voor inhoud 2"/>
          <p:cNvSpPr>
            <a:spLocks noGrp="1"/>
          </p:cNvSpPr>
          <p:nvPr>
            <p:ph idx="1"/>
          </p:nvPr>
        </p:nvSpPr>
        <p:spPr>
          <a:xfrm>
            <a:off x="675248" y="1701013"/>
            <a:ext cx="8011551" cy="4600389"/>
          </a:xfrm>
        </p:spPr>
        <p:txBody>
          <a:bodyPr>
            <a:noAutofit/>
          </a:bodyPr>
          <a:lstStyle/>
          <a:p>
            <a:pPr eaLnBrk="1" hangingPunct="1"/>
            <a:r>
              <a:rPr lang="en-GB" sz="2800" dirty="0">
                <a:solidFill>
                  <a:srgbClr val="FF0000"/>
                </a:solidFill>
                <a:latin typeface="Calibri" charset="0"/>
              </a:rPr>
              <a:t>Step 1</a:t>
            </a:r>
            <a:r>
              <a:rPr lang="en-GB" sz="2800" dirty="0">
                <a:latin typeface="Calibri" charset="0"/>
              </a:rPr>
              <a:t>: </a:t>
            </a:r>
            <a:r>
              <a:rPr lang="en-GB" sz="2800" dirty="0" smtClean="0">
                <a:latin typeface="Calibri" charset="0"/>
              </a:rPr>
              <a:t>SHELXL2014 </a:t>
            </a:r>
            <a:r>
              <a:rPr lang="en-GB" sz="2800" dirty="0">
                <a:latin typeface="Calibri" charset="0"/>
              </a:rPr>
              <a:t>refinement based a </a:t>
            </a:r>
            <a:r>
              <a:rPr lang="en-GB" sz="2800" dirty="0" err="1">
                <a:solidFill>
                  <a:srgbClr val="FF0000"/>
                </a:solidFill>
                <a:latin typeface="Calibri" charset="0"/>
              </a:rPr>
              <a:t>name.ins</a:t>
            </a:r>
            <a:r>
              <a:rPr lang="en-GB" sz="2800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GB" sz="2800" dirty="0">
                <a:latin typeface="Calibri" charset="0"/>
              </a:rPr>
              <a:t>(that should include ‘ACTA’, ‘LIST 8’, ‘BASF’ and ‘</a:t>
            </a:r>
            <a:r>
              <a:rPr lang="en-GB" sz="2800" dirty="0" smtClean="0">
                <a:latin typeface="Calibri" charset="0"/>
              </a:rPr>
              <a:t>HKLF 5</a:t>
            </a:r>
            <a:r>
              <a:rPr lang="en-GB" sz="2800" dirty="0">
                <a:latin typeface="Calibri" charset="0"/>
              </a:rPr>
              <a:t>’ </a:t>
            </a:r>
            <a:r>
              <a:rPr lang="en-GB" sz="2800" dirty="0" smtClean="0">
                <a:latin typeface="Calibri" charset="0"/>
              </a:rPr>
              <a:t>[or ‘TWIN’] records</a:t>
            </a:r>
            <a:r>
              <a:rPr lang="en-GB" sz="2800" dirty="0">
                <a:latin typeface="Calibri" charset="0"/>
              </a:rPr>
              <a:t>) and a </a:t>
            </a:r>
            <a:r>
              <a:rPr lang="en-GB" sz="2800" dirty="0" err="1">
                <a:solidFill>
                  <a:srgbClr val="FF0000"/>
                </a:solidFill>
                <a:latin typeface="Calibri" charset="0"/>
              </a:rPr>
              <a:t>name.hkl</a:t>
            </a:r>
            <a:r>
              <a:rPr lang="en-GB" sz="2800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GB" sz="2800" dirty="0">
                <a:latin typeface="Calibri" charset="0"/>
              </a:rPr>
              <a:t>file </a:t>
            </a:r>
          </a:p>
          <a:p>
            <a:pPr eaLnBrk="1" hangingPunct="1"/>
            <a:r>
              <a:rPr lang="en-GB" sz="2800" dirty="0">
                <a:solidFill>
                  <a:srgbClr val="FF0000"/>
                </a:solidFill>
                <a:latin typeface="Calibri" charset="0"/>
              </a:rPr>
              <a:t>Step 2</a:t>
            </a:r>
            <a:r>
              <a:rPr lang="en-GB" sz="2800" dirty="0">
                <a:latin typeface="Calibri" charset="0"/>
              </a:rPr>
              <a:t>: Run SQUEEZE with the </a:t>
            </a:r>
            <a:r>
              <a:rPr lang="en-GB" sz="2800" dirty="0" err="1">
                <a:solidFill>
                  <a:srgbClr val="FF0000"/>
                </a:solidFill>
                <a:latin typeface="Calibri" charset="0"/>
              </a:rPr>
              <a:t>name.cif</a:t>
            </a:r>
            <a:r>
              <a:rPr lang="en-GB" sz="2800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GB" sz="2800" dirty="0">
                <a:latin typeface="Calibri" charset="0"/>
              </a:rPr>
              <a:t>and </a:t>
            </a:r>
            <a:r>
              <a:rPr lang="en-GB" sz="2800" dirty="0" err="1">
                <a:solidFill>
                  <a:srgbClr val="FF0000"/>
                </a:solidFill>
                <a:latin typeface="Calibri" charset="0"/>
              </a:rPr>
              <a:t>name.fcf</a:t>
            </a:r>
            <a:r>
              <a:rPr lang="en-GB" sz="2800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GB" sz="2800" dirty="0">
                <a:latin typeface="Calibri" charset="0"/>
              </a:rPr>
              <a:t>files produced in </a:t>
            </a:r>
            <a:r>
              <a:rPr lang="en-GB" sz="2800" dirty="0">
                <a:solidFill>
                  <a:srgbClr val="FF0000"/>
                </a:solidFill>
                <a:latin typeface="Calibri" charset="0"/>
              </a:rPr>
              <a:t>Step 1</a:t>
            </a:r>
            <a:r>
              <a:rPr lang="en-GB" sz="2800" dirty="0">
                <a:latin typeface="Calibri" charset="0"/>
              </a:rPr>
              <a:t> (i.e. run: </a:t>
            </a:r>
            <a:r>
              <a:rPr lang="en-GB" sz="2800" dirty="0" err="1">
                <a:latin typeface="Calibri" charset="0"/>
              </a:rPr>
              <a:t>platon</a:t>
            </a:r>
            <a:r>
              <a:rPr lang="en-GB" sz="2800" dirty="0">
                <a:latin typeface="Calibri" charset="0"/>
              </a:rPr>
              <a:t> –q </a:t>
            </a:r>
            <a:r>
              <a:rPr lang="en-GB" sz="2800" dirty="0" err="1">
                <a:latin typeface="Calibri" charset="0"/>
              </a:rPr>
              <a:t>name.cif</a:t>
            </a:r>
            <a:r>
              <a:rPr lang="en-GB" sz="2800" dirty="0">
                <a:latin typeface="Calibri" charset="0"/>
              </a:rPr>
              <a:t>)</a:t>
            </a:r>
          </a:p>
          <a:p>
            <a:pPr eaLnBrk="1" hangingPunct="1"/>
            <a:r>
              <a:rPr lang="en-GB" sz="2800" dirty="0">
                <a:solidFill>
                  <a:srgbClr val="FF0000"/>
                </a:solidFill>
                <a:latin typeface="Calibri" charset="0"/>
              </a:rPr>
              <a:t>Step 3</a:t>
            </a:r>
            <a:r>
              <a:rPr lang="en-GB" sz="2800" dirty="0">
                <a:latin typeface="Calibri" charset="0"/>
              </a:rPr>
              <a:t>: Continue SHELXL refinement with the files </a:t>
            </a:r>
            <a:r>
              <a:rPr lang="en-GB" sz="2800" dirty="0" err="1">
                <a:solidFill>
                  <a:srgbClr val="FF0000"/>
                </a:solidFill>
                <a:latin typeface="Calibri" charset="0"/>
              </a:rPr>
              <a:t>name_sq.ins</a:t>
            </a:r>
            <a:r>
              <a:rPr lang="en-GB" sz="2800" dirty="0">
                <a:latin typeface="Calibri" charset="0"/>
              </a:rPr>
              <a:t>, </a:t>
            </a:r>
            <a:r>
              <a:rPr lang="en-GB" sz="2800" dirty="0" err="1">
                <a:solidFill>
                  <a:srgbClr val="FF0000"/>
                </a:solidFill>
                <a:latin typeface="Calibri" charset="0"/>
              </a:rPr>
              <a:t>name_sq.hkl</a:t>
            </a:r>
            <a:r>
              <a:rPr lang="en-GB" sz="2800" dirty="0">
                <a:solidFill>
                  <a:srgbClr val="FF0000"/>
                </a:solidFill>
                <a:latin typeface="Calibri" charset="0"/>
              </a:rPr>
              <a:t> and </a:t>
            </a:r>
            <a:r>
              <a:rPr lang="en-GB" sz="2800" dirty="0" err="1">
                <a:solidFill>
                  <a:srgbClr val="FF0000"/>
                </a:solidFill>
                <a:latin typeface="Calibri" charset="0"/>
              </a:rPr>
              <a:t>name_sq.fab</a:t>
            </a:r>
            <a:r>
              <a:rPr lang="en-GB" sz="2800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GB" sz="2800" dirty="0">
                <a:latin typeface="Calibri" charset="0"/>
              </a:rPr>
              <a:t>produced by PLATON </a:t>
            </a:r>
            <a:r>
              <a:rPr lang="en-GB" sz="2800" dirty="0">
                <a:solidFill>
                  <a:srgbClr val="FF0000"/>
                </a:solidFill>
                <a:latin typeface="Calibri" charset="0"/>
              </a:rPr>
              <a:t>in step 2</a:t>
            </a:r>
            <a:r>
              <a:rPr lang="en-GB" sz="2800" dirty="0">
                <a:latin typeface="Calibri" charset="0"/>
              </a:rPr>
              <a:t> </a:t>
            </a:r>
            <a:r>
              <a:rPr lang="en-GB" sz="2800" dirty="0">
                <a:latin typeface="Calibri" charset="0"/>
                <a:sym typeface="Wingdings" charset="0"/>
              </a:rPr>
              <a:t> </a:t>
            </a:r>
            <a:r>
              <a:rPr lang="en-GB" sz="2800" dirty="0" err="1">
                <a:solidFill>
                  <a:srgbClr val="FF0000"/>
                </a:solidFill>
                <a:latin typeface="Calibri" charset="0"/>
                <a:sym typeface="Wingdings" charset="0"/>
              </a:rPr>
              <a:t>name_sq.cif</a:t>
            </a:r>
            <a:r>
              <a:rPr lang="en-GB" sz="2800" dirty="0">
                <a:latin typeface="Calibri" charset="0"/>
                <a:sym typeface="Wingdings" charset="0"/>
              </a:rPr>
              <a:t> &amp; </a:t>
            </a:r>
            <a:r>
              <a:rPr lang="en-GB" sz="2800" dirty="0" err="1" smtClean="0">
                <a:solidFill>
                  <a:srgbClr val="FF0000"/>
                </a:solidFill>
                <a:latin typeface="Calibri" charset="0"/>
                <a:sym typeface="Wingdings" charset="0"/>
              </a:rPr>
              <a:t>name_sq.fcf</a:t>
            </a:r>
            <a:endParaRPr lang="en-GB" sz="2800" dirty="0">
              <a:solidFill>
                <a:srgbClr val="FF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473646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Afbeelding 1" descr="fig1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0" y="1439863"/>
            <a:ext cx="4878388" cy="386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0" name="Tekstvak 2"/>
          <p:cNvSpPr txBox="1">
            <a:spLocks noChangeArrowheads="1"/>
          </p:cNvSpPr>
          <p:nvPr/>
        </p:nvSpPr>
        <p:spPr bwMode="auto">
          <a:xfrm>
            <a:off x="473075" y="633163"/>
            <a:ext cx="86709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2800" dirty="0" smtClean="0">
                <a:solidFill>
                  <a:srgbClr val="FF0000"/>
                </a:solidFill>
              </a:rPr>
              <a:t>SQUEEZE-2016 EXAMPLE [</a:t>
            </a:r>
            <a:r>
              <a:rPr lang="en-GB" sz="2800" dirty="0" err="1" smtClean="0">
                <a:solidFill>
                  <a:srgbClr val="FF0000"/>
                </a:solidFill>
              </a:rPr>
              <a:t>Chem.Eur.J</a:t>
            </a:r>
            <a:r>
              <a:rPr lang="en-GB" sz="2800" dirty="0" smtClean="0">
                <a:solidFill>
                  <a:srgbClr val="FF0000"/>
                </a:solidFill>
              </a:rPr>
              <a:t>. (2015) 21, 1765]</a:t>
            </a:r>
          </a:p>
        </p:txBody>
      </p:sp>
      <p:sp>
        <p:nvSpPr>
          <p:cNvPr id="32771" name="Tekstvak 3"/>
          <p:cNvSpPr txBox="1">
            <a:spLocks noChangeArrowheads="1"/>
          </p:cNvSpPr>
          <p:nvPr/>
        </p:nvSpPr>
        <p:spPr bwMode="auto">
          <a:xfrm>
            <a:off x="762000" y="2032000"/>
            <a:ext cx="3110547" cy="3108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2800" dirty="0"/>
              <a:t>Space Group P2</a:t>
            </a:r>
            <a:r>
              <a:rPr lang="en-GB" sz="2800" baseline="-25000" dirty="0"/>
              <a:t>1</a:t>
            </a:r>
          </a:p>
          <a:p>
            <a:pPr eaLnBrk="1" hangingPunct="1"/>
            <a:r>
              <a:rPr lang="en-GB" sz="2800" dirty="0"/>
              <a:t>Z = 4, Z’ = 2</a:t>
            </a:r>
          </a:p>
          <a:p>
            <a:pPr eaLnBrk="1" hangingPunct="1"/>
            <a:r>
              <a:rPr lang="en-GB" sz="2800" dirty="0">
                <a:solidFill>
                  <a:srgbClr val="FF0000"/>
                </a:solidFill>
              </a:rPr>
              <a:t>60:40 Twin</a:t>
            </a:r>
          </a:p>
          <a:p>
            <a:pPr eaLnBrk="1" hangingPunct="1"/>
            <a:r>
              <a:rPr lang="en-GB" sz="2800" dirty="0"/>
              <a:t>Twin axis: (0 0 1)</a:t>
            </a:r>
          </a:p>
          <a:p>
            <a:pPr eaLnBrk="1" hangingPunct="1"/>
            <a:r>
              <a:rPr lang="en-GB" sz="2800" dirty="0"/>
              <a:t>150 K</a:t>
            </a:r>
          </a:p>
          <a:p>
            <a:pPr eaLnBrk="1" hangingPunct="1"/>
            <a:r>
              <a:rPr lang="en-GB" sz="2800" dirty="0" smtClean="0"/>
              <a:t>TWINABS </a:t>
            </a:r>
            <a:r>
              <a:rPr lang="en-GB" sz="2800" dirty="0"/>
              <a:t>hklf5 data</a:t>
            </a:r>
          </a:p>
          <a:p>
            <a:pPr eaLnBrk="1" hangingPunct="1"/>
            <a:r>
              <a:rPr lang="en-GB" sz="2800" dirty="0" err="1"/>
              <a:t>Acetonitril</a:t>
            </a:r>
            <a:r>
              <a:rPr lang="en-GB" sz="2800" dirty="0"/>
              <a:t> solvate</a:t>
            </a:r>
          </a:p>
        </p:txBody>
      </p:sp>
      <p:sp>
        <p:nvSpPr>
          <p:cNvPr id="32772" name="Tekstvak 4"/>
          <p:cNvSpPr txBox="1">
            <a:spLocks noChangeArrowheads="1"/>
          </p:cNvSpPr>
          <p:nvPr/>
        </p:nvSpPr>
        <p:spPr bwMode="auto">
          <a:xfrm>
            <a:off x="762000" y="5114925"/>
            <a:ext cx="77438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GB" dirty="0"/>
              <a:t>Step 1 (SHELXL2014) </a:t>
            </a:r>
            <a:r>
              <a:rPr lang="en-GB" dirty="0">
                <a:sym typeface="Wingdings" charset="0"/>
              </a:rPr>
              <a:t> R1 = 0.047, wR2 = 0.1445</a:t>
            </a:r>
          </a:p>
          <a:p>
            <a:pPr eaLnBrk="1" hangingPunct="1"/>
            <a:r>
              <a:rPr lang="en-GB" dirty="0">
                <a:sym typeface="Wingdings" charset="0"/>
              </a:rPr>
              <a:t>Step 2 (SQUEEZE)        </a:t>
            </a:r>
            <a:r>
              <a:rPr lang="en-GB" dirty="0" smtClean="0">
                <a:sym typeface="Wingdings" charset="0"/>
              </a:rPr>
              <a:t>177 </a:t>
            </a:r>
            <a:r>
              <a:rPr lang="en-GB" dirty="0">
                <a:sym typeface="Wingdings" charset="0"/>
              </a:rPr>
              <a:t>electrons found  in unit cell</a:t>
            </a:r>
          </a:p>
          <a:p>
            <a:pPr eaLnBrk="1" hangingPunct="1"/>
            <a:r>
              <a:rPr lang="en-GB" dirty="0">
                <a:sym typeface="Wingdings" charset="0"/>
              </a:rPr>
              <a:t>Step 3 (SHELXL2014)  R1 = 0.0275, wR2 = 0.0679, S = 1.064</a:t>
            </a:r>
            <a:endParaRPr lang="en-GB" dirty="0"/>
          </a:p>
        </p:txBody>
      </p:sp>
      <p:sp>
        <p:nvSpPr>
          <p:cNvPr id="32773" name="Tekstvak 1"/>
          <p:cNvSpPr txBox="1">
            <a:spLocks noChangeArrowheads="1"/>
          </p:cNvSpPr>
          <p:nvPr/>
        </p:nvSpPr>
        <p:spPr bwMode="auto">
          <a:xfrm>
            <a:off x="271463" y="1439863"/>
            <a:ext cx="6535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nl-NL" sz="1800" dirty="0" err="1">
                <a:solidFill>
                  <a:srgbClr val="0000FF"/>
                </a:solidFill>
              </a:rPr>
              <a:t>Acetonitril</a:t>
            </a:r>
            <a:r>
              <a:rPr lang="nl-NL" sz="1800" dirty="0">
                <a:solidFill>
                  <a:srgbClr val="0000FF"/>
                </a:solidFill>
              </a:rPr>
              <a:t> Model: R = 0.0323, wR2 = 0.0889,  </a:t>
            </a:r>
            <a:r>
              <a:rPr lang="nl-NL" sz="1800" dirty="0" err="1">
                <a:solidFill>
                  <a:srgbClr val="0000FF"/>
                </a:solidFill>
              </a:rPr>
              <a:t>rho</a:t>
            </a:r>
            <a:r>
              <a:rPr lang="nl-NL" sz="1800" dirty="0">
                <a:solidFill>
                  <a:srgbClr val="0000FF"/>
                </a:solidFill>
              </a:rPr>
              <a:t>(max) = 1.34 e/A-3</a:t>
            </a:r>
          </a:p>
        </p:txBody>
      </p:sp>
    </p:spTree>
    <p:extLst>
      <p:ext uri="{BB962C8B-B14F-4D97-AF65-F5344CB8AC3E}">
        <p14:creationId xmlns:p14="http://schemas.microsoft.com/office/powerpoint/2010/main" val="415316435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squeeze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914" y="1010254"/>
            <a:ext cx="7107390" cy="5628556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1067914" y="382453"/>
            <a:ext cx="7417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Effect of on R(F) </a:t>
            </a:r>
            <a:r>
              <a:rPr lang="nl-NL" dirty="0" err="1" smtClean="0">
                <a:solidFill>
                  <a:srgbClr val="FF0000"/>
                </a:solidFill>
              </a:rPr>
              <a:t>before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nl-NL" dirty="0" err="1" smtClean="0">
                <a:solidFill>
                  <a:srgbClr val="FF0000"/>
                </a:solidFill>
              </a:rPr>
              <a:t>and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nl-NL" dirty="0" err="1" smtClean="0">
                <a:solidFill>
                  <a:srgbClr val="FF0000"/>
                </a:solidFill>
              </a:rPr>
              <a:t>after</a:t>
            </a:r>
            <a:r>
              <a:rPr lang="nl-NL" dirty="0" smtClean="0">
                <a:solidFill>
                  <a:srgbClr val="FF0000"/>
                </a:solidFill>
              </a:rPr>
              <a:t> SQUEEZE as a </a:t>
            </a:r>
            <a:r>
              <a:rPr lang="nl-NL" dirty="0" err="1" smtClean="0">
                <a:solidFill>
                  <a:srgbClr val="FF0000"/>
                </a:solidFill>
              </a:rPr>
              <a:t>function</a:t>
            </a:r>
            <a:r>
              <a:rPr lang="nl-NL" dirty="0" smtClean="0">
                <a:solidFill>
                  <a:srgbClr val="FF0000"/>
                </a:solidFill>
              </a:rPr>
              <a:t> of </a:t>
            </a:r>
            <a:r>
              <a:rPr lang="nl-NL" dirty="0" err="1" smtClean="0">
                <a:solidFill>
                  <a:srgbClr val="FF0000"/>
                </a:solidFill>
              </a:rPr>
              <a:t>sin</a:t>
            </a:r>
            <a:r>
              <a:rPr lang="nl-NL" dirty="0" smtClean="0">
                <a:solidFill>
                  <a:srgbClr val="FF0000"/>
                </a:solidFill>
              </a:rPr>
              <a:t>(</a:t>
            </a:r>
            <a:r>
              <a:rPr lang="nl-NL" dirty="0" err="1" smtClean="0">
                <a:solidFill>
                  <a:srgbClr val="FF0000"/>
                </a:solidFill>
              </a:rPr>
              <a:t>theta</a:t>
            </a:r>
            <a:r>
              <a:rPr lang="nl-NL" dirty="0" smtClean="0">
                <a:solidFill>
                  <a:srgbClr val="FF0000"/>
                </a:solidFill>
              </a:rPr>
              <a:t>)/</a:t>
            </a:r>
            <a:r>
              <a:rPr lang="nl-NL" dirty="0" err="1" smtClean="0">
                <a:solidFill>
                  <a:srgbClr val="FF0000"/>
                </a:solidFill>
              </a:rPr>
              <a:t>lambda</a:t>
            </a:r>
            <a:endParaRPr lang="nl-N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566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The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nl-NL" dirty="0" smtClean="0">
                <a:solidFill>
                  <a:srgbClr val="FF0000"/>
                </a:solidFill>
              </a:rPr>
              <a:t>CIF Standard &amp; </a:t>
            </a:r>
            <a:r>
              <a:rPr lang="en-GB" dirty="0" smtClean="0">
                <a:solidFill>
                  <a:srgbClr val="FF0000"/>
                </a:solidFill>
              </a:rPr>
              <a:t>Validation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CIF was </a:t>
            </a:r>
            <a:r>
              <a:rPr lang="en-GB" dirty="0" smtClean="0">
                <a:solidFill>
                  <a:srgbClr val="FF0000"/>
                </a:solidFill>
              </a:rPr>
              <a:t>created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around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nl-NL" dirty="0" smtClean="0">
                <a:solidFill>
                  <a:srgbClr val="FF0000"/>
                </a:solidFill>
              </a:rPr>
              <a:t>1990 </a:t>
            </a:r>
            <a:r>
              <a:rPr lang="nl-NL" dirty="0" err="1" smtClean="0"/>
              <a:t>by</a:t>
            </a:r>
            <a:r>
              <a:rPr lang="nl-NL" dirty="0" smtClean="0"/>
              <a:t> </a:t>
            </a:r>
            <a:r>
              <a:rPr lang="nl-NL" dirty="0" err="1" smtClean="0"/>
              <a:t>an</a:t>
            </a:r>
            <a:r>
              <a:rPr lang="nl-NL" dirty="0" smtClean="0"/>
              <a:t> </a:t>
            </a:r>
            <a:r>
              <a:rPr lang="nl-NL" dirty="0" err="1" smtClean="0"/>
              <a:t>IUCr</a:t>
            </a:r>
            <a:r>
              <a:rPr lang="nl-NL" dirty="0" smtClean="0"/>
              <a:t> </a:t>
            </a:r>
            <a:r>
              <a:rPr lang="nl-NL" dirty="0" err="1" smtClean="0"/>
              <a:t>committee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smtClean="0">
                <a:solidFill>
                  <a:srgbClr val="FF0000"/>
                </a:solidFill>
              </a:rPr>
              <a:t>data exchange </a:t>
            </a:r>
            <a:r>
              <a:rPr lang="nl-NL" dirty="0" err="1" smtClean="0">
                <a:solidFill>
                  <a:srgbClr val="FF0000"/>
                </a:solidFill>
              </a:rPr>
              <a:t>and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nl-NL" dirty="0" err="1" smtClean="0">
                <a:solidFill>
                  <a:srgbClr val="FF0000"/>
                </a:solidFill>
              </a:rPr>
              <a:t>archival</a:t>
            </a:r>
            <a:r>
              <a:rPr lang="nl-NL" dirty="0" smtClean="0"/>
              <a:t>.</a:t>
            </a:r>
          </a:p>
          <a:p>
            <a:r>
              <a:rPr lang="nl-NL" dirty="0" err="1" smtClean="0"/>
              <a:t>One</a:t>
            </a:r>
            <a:r>
              <a:rPr lang="nl-NL" dirty="0" smtClean="0"/>
              <a:t> of the </a:t>
            </a:r>
            <a:r>
              <a:rPr lang="nl-NL" dirty="0" err="1" smtClean="0"/>
              <a:t>early</a:t>
            </a:r>
            <a:r>
              <a:rPr lang="nl-NL" dirty="0" smtClean="0"/>
              <a:t> adopters was SHELXL97.</a:t>
            </a:r>
          </a:p>
          <a:p>
            <a:r>
              <a:rPr lang="nl-NL" dirty="0" smtClean="0"/>
              <a:t>Acta </a:t>
            </a:r>
            <a:r>
              <a:rPr lang="nl-NL" dirty="0" err="1" smtClean="0"/>
              <a:t>Cryst</a:t>
            </a:r>
            <a:r>
              <a:rPr lang="nl-NL" dirty="0" smtClean="0"/>
              <a:t>. C </a:t>
            </a:r>
            <a:r>
              <a:rPr lang="nl-NL" dirty="0" err="1" smtClean="0"/>
              <a:t>pioneered</a:t>
            </a:r>
            <a:r>
              <a:rPr lang="nl-NL" dirty="0" smtClean="0"/>
              <a:t> </a:t>
            </a:r>
            <a:r>
              <a:rPr lang="nl-NL" dirty="0" err="1" smtClean="0"/>
              <a:t>its</a:t>
            </a:r>
            <a:r>
              <a:rPr lang="nl-NL" dirty="0" smtClean="0"/>
              <a:t> </a:t>
            </a:r>
            <a:r>
              <a:rPr lang="nl-NL" dirty="0" err="1" smtClean="0"/>
              <a:t>use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err="1" smtClean="0"/>
              <a:t>publication</a:t>
            </a:r>
            <a:r>
              <a:rPr lang="nl-NL" dirty="0" smtClean="0"/>
              <a:t> data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text</a:t>
            </a:r>
            <a:r>
              <a:rPr lang="nl-NL" dirty="0" smtClean="0"/>
              <a:t> entry. </a:t>
            </a:r>
          </a:p>
          <a:p>
            <a:r>
              <a:rPr lang="nl-NL" dirty="0" smtClean="0"/>
              <a:t>Acta </a:t>
            </a:r>
            <a:r>
              <a:rPr lang="nl-NL" dirty="0" err="1" smtClean="0"/>
              <a:t>Cryst</a:t>
            </a:r>
            <a:r>
              <a:rPr lang="nl-NL" dirty="0" smtClean="0"/>
              <a:t>. C </a:t>
            </a:r>
            <a:r>
              <a:rPr lang="nl-NL" dirty="0" err="1" smtClean="0"/>
              <a:t>pioneered</a:t>
            </a:r>
            <a:r>
              <a:rPr lang="nl-NL" dirty="0" smtClean="0"/>
              <a:t> </a:t>
            </a:r>
            <a:r>
              <a:rPr lang="nl-NL" dirty="0" err="1" smtClean="0">
                <a:solidFill>
                  <a:srgbClr val="FF0000"/>
                </a:solidFill>
              </a:rPr>
              <a:t>automated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nl-NL" dirty="0" err="1" smtClean="0">
                <a:solidFill>
                  <a:srgbClr val="FF0000"/>
                </a:solidFill>
              </a:rPr>
              <a:t>checking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nl-NL" dirty="0" smtClean="0"/>
              <a:t>of data </a:t>
            </a:r>
            <a:r>
              <a:rPr lang="nl-NL" dirty="0" err="1" smtClean="0"/>
              <a:t>consistency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data </a:t>
            </a:r>
            <a:r>
              <a:rPr lang="nl-NL" dirty="0" err="1" smtClean="0"/>
              <a:t>completeness</a:t>
            </a:r>
            <a:r>
              <a:rPr lang="nl-NL" dirty="0" smtClean="0"/>
              <a:t>.</a:t>
            </a:r>
          </a:p>
          <a:p>
            <a:r>
              <a:rPr lang="nl-NL" dirty="0" err="1" smtClean="0"/>
              <a:t>Today</a:t>
            </a:r>
            <a:r>
              <a:rPr lang="nl-NL" dirty="0" smtClean="0"/>
              <a:t>, </a:t>
            </a:r>
            <a:r>
              <a:rPr lang="nl-NL" dirty="0" err="1" smtClean="0"/>
              <a:t>an</a:t>
            </a:r>
            <a:r>
              <a:rPr lang="nl-NL" dirty="0" smtClean="0"/>
              <a:t> </a:t>
            </a:r>
            <a:r>
              <a:rPr lang="nl-NL" dirty="0" err="1" smtClean="0">
                <a:solidFill>
                  <a:srgbClr val="FF0000"/>
                </a:solidFill>
              </a:rPr>
              <a:t>IUCr-checkCIF</a:t>
            </a:r>
            <a:r>
              <a:rPr lang="nl-NL" dirty="0" smtClean="0">
                <a:solidFill>
                  <a:srgbClr val="FF0000"/>
                </a:solidFill>
              </a:rPr>
              <a:t> report </a:t>
            </a:r>
            <a:r>
              <a:rPr lang="nl-NL" dirty="0" smtClean="0"/>
              <a:t>is </a:t>
            </a:r>
            <a:r>
              <a:rPr lang="nl-NL" dirty="0" err="1" smtClean="0"/>
              <a:t>an</a:t>
            </a:r>
            <a:r>
              <a:rPr lang="nl-NL" dirty="0" smtClean="0"/>
              <a:t> </a:t>
            </a:r>
            <a:r>
              <a:rPr lang="nl-NL" dirty="0" err="1" smtClean="0"/>
              <a:t>essential</a:t>
            </a:r>
            <a:r>
              <a:rPr lang="nl-NL" dirty="0" smtClean="0"/>
              <a:t> </a:t>
            </a:r>
            <a:r>
              <a:rPr lang="nl-NL" dirty="0" err="1" smtClean="0"/>
              <a:t>requirement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err="1" smtClean="0"/>
              <a:t>publication</a:t>
            </a:r>
            <a:r>
              <a:rPr lang="nl-NL" dirty="0" smtClean="0"/>
              <a:t> in </a:t>
            </a:r>
            <a:r>
              <a:rPr lang="nl-NL" dirty="0" smtClean="0">
                <a:solidFill>
                  <a:srgbClr val="FF0000"/>
                </a:solidFill>
              </a:rPr>
              <a:t>most </a:t>
            </a:r>
            <a:r>
              <a:rPr lang="nl-NL" dirty="0" err="1" smtClean="0">
                <a:solidFill>
                  <a:srgbClr val="FF0000"/>
                </a:solidFill>
              </a:rPr>
              <a:t>journals</a:t>
            </a:r>
            <a:r>
              <a:rPr lang="nl-NL" dirty="0" smtClean="0"/>
              <a:t>.</a:t>
            </a:r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85347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>
                <a:solidFill>
                  <a:srgbClr val="FF0000"/>
                </a:solidFill>
                <a:latin typeface="Calibri" charset="0"/>
              </a:rPr>
              <a:t>Requirements</a:t>
            </a:r>
            <a:endParaRPr lang="nl-NL" dirty="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53250" name="Tijdelijke aanduiding voor inhoud 2"/>
          <p:cNvSpPr>
            <a:spLocks noGrp="1"/>
          </p:cNvSpPr>
          <p:nvPr>
            <p:ph idx="1"/>
          </p:nvPr>
        </p:nvSpPr>
        <p:spPr>
          <a:xfrm>
            <a:off x="652222" y="1417638"/>
            <a:ext cx="7500569" cy="52038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nl-NL" sz="2800" dirty="0" err="1">
                <a:latin typeface="Calibri" charset="0"/>
              </a:rPr>
              <a:t>There</a:t>
            </a:r>
            <a:r>
              <a:rPr lang="nl-NL" sz="2800" dirty="0">
                <a:latin typeface="Calibri" charset="0"/>
              </a:rPr>
              <a:t> </a:t>
            </a:r>
            <a:r>
              <a:rPr lang="nl-NL" sz="2800" dirty="0" err="1">
                <a:latin typeface="Calibri" charset="0"/>
              </a:rPr>
              <a:t>should</a:t>
            </a:r>
            <a:r>
              <a:rPr lang="nl-NL" sz="2800" dirty="0">
                <a:latin typeface="Calibri" charset="0"/>
              </a:rPr>
              <a:t> </a:t>
            </a:r>
            <a:r>
              <a:rPr lang="nl-NL" sz="2800" dirty="0" err="1">
                <a:latin typeface="Calibri" charset="0"/>
              </a:rPr>
              <a:t>be</a:t>
            </a:r>
            <a:r>
              <a:rPr lang="nl-NL" sz="2800" dirty="0">
                <a:latin typeface="Calibri" charset="0"/>
              </a:rPr>
              <a:t> </a:t>
            </a:r>
            <a:r>
              <a:rPr lang="nl-NL" sz="2800" dirty="0">
                <a:solidFill>
                  <a:srgbClr val="FF0000"/>
                </a:solidFill>
                <a:latin typeface="Calibri" charset="0"/>
              </a:rPr>
              <a:t>no </a:t>
            </a:r>
            <a:r>
              <a:rPr lang="nl-NL" sz="2800" dirty="0" err="1">
                <a:solidFill>
                  <a:srgbClr val="FF0000"/>
                </a:solidFill>
                <a:latin typeface="Calibri" charset="0"/>
              </a:rPr>
              <a:t>residual</a:t>
            </a:r>
            <a:r>
              <a:rPr lang="nl-NL" sz="2800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nl-NL" sz="2800" dirty="0" err="1">
                <a:solidFill>
                  <a:srgbClr val="FF0000"/>
                </a:solidFill>
                <a:latin typeface="Calibri" charset="0"/>
              </a:rPr>
              <a:t>unresolved</a:t>
            </a:r>
            <a:r>
              <a:rPr lang="nl-NL" sz="2800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nl-NL" sz="2800" dirty="0" err="1">
                <a:solidFill>
                  <a:srgbClr val="FF0000"/>
                </a:solidFill>
                <a:latin typeface="Calibri" charset="0"/>
              </a:rPr>
              <a:t>density</a:t>
            </a:r>
            <a:r>
              <a:rPr lang="nl-NL" sz="2800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nl-NL" sz="2800" dirty="0">
                <a:latin typeface="Calibri" charset="0"/>
              </a:rPr>
              <a:t>in the discrete model </a:t>
            </a:r>
            <a:r>
              <a:rPr lang="nl-NL" sz="2800" dirty="0" err="1">
                <a:latin typeface="Calibri" charset="0"/>
              </a:rPr>
              <a:t>region</a:t>
            </a:r>
            <a:r>
              <a:rPr lang="nl-NL" sz="2800" dirty="0">
                <a:latin typeface="Calibri" charset="0"/>
              </a:rPr>
              <a:t> of the </a:t>
            </a:r>
            <a:r>
              <a:rPr lang="nl-NL" sz="2800" dirty="0" err="1" smtClean="0">
                <a:latin typeface="Calibri" charset="0"/>
              </a:rPr>
              <a:t>structure</a:t>
            </a:r>
            <a:r>
              <a:rPr lang="nl-NL" sz="2800" dirty="0" smtClean="0">
                <a:latin typeface="Calibri" charset="0"/>
              </a:rPr>
              <a:t> </a:t>
            </a:r>
            <a:r>
              <a:rPr lang="nl-NL" sz="2800" dirty="0" err="1" smtClean="0">
                <a:latin typeface="Calibri" charset="0"/>
              </a:rPr>
              <a:t>because</a:t>
            </a:r>
            <a:r>
              <a:rPr lang="nl-NL" sz="2800" dirty="0" smtClean="0">
                <a:latin typeface="Calibri" charset="0"/>
              </a:rPr>
              <a:t> of </a:t>
            </a:r>
            <a:r>
              <a:rPr lang="nl-NL" sz="2800" dirty="0" err="1" smtClean="0">
                <a:latin typeface="Calibri" charset="0"/>
              </a:rPr>
              <a:t>its</a:t>
            </a:r>
            <a:r>
              <a:rPr lang="nl-NL" sz="2800" dirty="0" smtClean="0">
                <a:latin typeface="Calibri" charset="0"/>
              </a:rPr>
              <a:t> impact on the </a:t>
            </a:r>
            <a:r>
              <a:rPr lang="nl-NL" sz="2800" dirty="0" err="1" smtClean="0">
                <a:latin typeface="Calibri" charset="0"/>
              </a:rPr>
              <a:t>difference</a:t>
            </a:r>
            <a:r>
              <a:rPr lang="nl-NL" sz="2800" dirty="0" smtClean="0">
                <a:latin typeface="Calibri" charset="0"/>
              </a:rPr>
              <a:t> map in the solvent </a:t>
            </a:r>
            <a:r>
              <a:rPr lang="nl-NL" sz="2800" dirty="0" err="1" smtClean="0">
                <a:latin typeface="Calibri" charset="0"/>
              </a:rPr>
              <a:t>region</a:t>
            </a:r>
            <a:r>
              <a:rPr lang="nl-NL" sz="2800" dirty="0" smtClean="0">
                <a:latin typeface="Calibri" charset="0"/>
              </a:rPr>
              <a:t>. (</a:t>
            </a:r>
            <a:r>
              <a:rPr lang="nl-NL" sz="2800" dirty="0" err="1" smtClean="0">
                <a:latin typeface="Calibri" charset="0"/>
              </a:rPr>
              <a:t>may</a:t>
            </a:r>
            <a:r>
              <a:rPr lang="nl-NL" sz="2800" dirty="0" smtClean="0">
                <a:latin typeface="Calibri" charset="0"/>
              </a:rPr>
              <a:t> </a:t>
            </a:r>
            <a:r>
              <a:rPr lang="nl-NL" sz="2800" dirty="0" err="1" smtClean="0">
                <a:latin typeface="Calibri" charset="0"/>
              </a:rPr>
              <a:t>invalidate</a:t>
            </a:r>
            <a:r>
              <a:rPr lang="nl-NL" sz="2800" dirty="0" smtClean="0">
                <a:latin typeface="Calibri" charset="0"/>
              </a:rPr>
              <a:t> el. </a:t>
            </a:r>
            <a:r>
              <a:rPr lang="nl-NL" sz="2800" dirty="0" err="1" smtClean="0">
                <a:latin typeface="Calibri" charset="0"/>
              </a:rPr>
              <a:t>Count</a:t>
            </a:r>
            <a:r>
              <a:rPr lang="nl-NL" sz="2800" dirty="0" smtClean="0">
                <a:latin typeface="Calibri" charset="0"/>
              </a:rPr>
              <a:t>)</a:t>
            </a:r>
          </a:p>
          <a:p>
            <a:pPr>
              <a:defRPr/>
            </a:pPr>
            <a:r>
              <a:rPr lang="nl-NL" sz="2800" dirty="0" smtClean="0">
                <a:latin typeface="Calibri" charset="0"/>
              </a:rPr>
              <a:t>The </a:t>
            </a:r>
            <a:r>
              <a:rPr lang="nl-NL" sz="2800" dirty="0">
                <a:latin typeface="Calibri" charset="0"/>
              </a:rPr>
              <a:t>data set </a:t>
            </a:r>
            <a:r>
              <a:rPr lang="nl-NL" sz="2800" dirty="0" err="1">
                <a:latin typeface="Calibri" charset="0"/>
              </a:rPr>
              <a:t>should</a:t>
            </a:r>
            <a:r>
              <a:rPr lang="nl-NL" sz="2800" dirty="0">
                <a:latin typeface="Calibri" charset="0"/>
              </a:rPr>
              <a:t> </a:t>
            </a:r>
            <a:r>
              <a:rPr lang="nl-NL" sz="2800" dirty="0" err="1">
                <a:latin typeface="Calibri" charset="0"/>
              </a:rPr>
              <a:t>be</a:t>
            </a:r>
            <a:r>
              <a:rPr lang="nl-NL" sz="2800" dirty="0">
                <a:latin typeface="Calibri" charset="0"/>
              </a:rPr>
              <a:t> </a:t>
            </a:r>
            <a:r>
              <a:rPr lang="nl-NL" sz="2800" dirty="0" err="1">
                <a:solidFill>
                  <a:srgbClr val="FF0000"/>
                </a:solidFill>
                <a:latin typeface="Calibri" charset="0"/>
              </a:rPr>
              <a:t>reasonably</a:t>
            </a:r>
            <a:r>
              <a:rPr lang="nl-NL" sz="2800" dirty="0">
                <a:solidFill>
                  <a:srgbClr val="FF0000"/>
                </a:solidFill>
                <a:latin typeface="Calibri" charset="0"/>
              </a:rPr>
              <a:t> complete </a:t>
            </a:r>
            <a:r>
              <a:rPr lang="nl-NL" sz="2800" dirty="0" err="1">
                <a:latin typeface="Calibri" charset="0"/>
              </a:rPr>
              <a:t>and</a:t>
            </a:r>
            <a:r>
              <a:rPr lang="nl-NL" sz="2800" dirty="0">
                <a:latin typeface="Calibri" charset="0"/>
              </a:rPr>
              <a:t> </a:t>
            </a:r>
            <a:r>
              <a:rPr lang="nl-NL" sz="2800" dirty="0" err="1">
                <a:latin typeface="Calibri" charset="0"/>
              </a:rPr>
              <a:t>with</a:t>
            </a:r>
            <a:r>
              <a:rPr lang="nl-NL" sz="2800" dirty="0">
                <a:latin typeface="Calibri" charset="0"/>
              </a:rPr>
              <a:t> </a:t>
            </a:r>
            <a:r>
              <a:rPr lang="nl-NL" sz="2800" dirty="0" err="1">
                <a:solidFill>
                  <a:srgbClr val="FF0000"/>
                </a:solidFill>
                <a:latin typeface="Calibri" charset="0"/>
              </a:rPr>
              <a:t>sufficient</a:t>
            </a:r>
            <a:r>
              <a:rPr lang="nl-NL" sz="2800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nl-NL" sz="2800" dirty="0" err="1">
                <a:solidFill>
                  <a:srgbClr val="FF0000"/>
                </a:solidFill>
                <a:latin typeface="Calibri" charset="0"/>
              </a:rPr>
              <a:t>resolution</a:t>
            </a:r>
            <a:r>
              <a:rPr lang="nl-NL" sz="2800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nl-NL" sz="2800" dirty="0" smtClean="0">
                <a:latin typeface="Calibri" charset="0"/>
              </a:rPr>
              <a:t>[i.e</a:t>
            </a:r>
            <a:r>
              <a:rPr lang="nl-NL" sz="2800" dirty="0">
                <a:latin typeface="Calibri" charset="0"/>
              </a:rPr>
              <a:t>. </a:t>
            </a:r>
            <a:r>
              <a:rPr lang="nl-NL" sz="2800" dirty="0" err="1">
                <a:latin typeface="Calibri" charset="0"/>
              </a:rPr>
              <a:t>sin</a:t>
            </a:r>
            <a:r>
              <a:rPr lang="nl-NL" sz="2800" dirty="0">
                <a:latin typeface="Calibri" charset="0"/>
              </a:rPr>
              <a:t>(</a:t>
            </a:r>
            <a:r>
              <a:rPr lang="nl-NL" sz="2800" dirty="0" err="1">
                <a:latin typeface="Calibri" charset="0"/>
              </a:rPr>
              <a:t>theta</a:t>
            </a:r>
            <a:r>
              <a:rPr lang="nl-NL" sz="2800" dirty="0">
                <a:latin typeface="Calibri" charset="0"/>
              </a:rPr>
              <a:t>)/</a:t>
            </a:r>
            <a:r>
              <a:rPr lang="nl-NL" sz="2800" dirty="0" err="1">
                <a:latin typeface="Calibri" charset="0"/>
              </a:rPr>
              <a:t>lambda</a:t>
            </a:r>
            <a:r>
              <a:rPr lang="nl-NL" sz="2800" dirty="0">
                <a:latin typeface="Calibri" charset="0"/>
              </a:rPr>
              <a:t> &gt;</a:t>
            </a:r>
            <a:r>
              <a:rPr lang="nl-NL" sz="2800" dirty="0" smtClean="0">
                <a:latin typeface="Calibri" charset="0"/>
              </a:rPr>
              <a:t>0.6]. </a:t>
            </a:r>
          </a:p>
          <a:p>
            <a:pPr>
              <a:defRPr/>
            </a:pPr>
            <a:r>
              <a:rPr lang="nl-NL" sz="2800" dirty="0" err="1" smtClean="0">
                <a:latin typeface="Calibri" charset="0"/>
              </a:rPr>
              <a:t>There</a:t>
            </a:r>
            <a:r>
              <a:rPr lang="nl-NL" sz="2800" dirty="0" smtClean="0">
                <a:latin typeface="Calibri" charset="0"/>
              </a:rPr>
              <a:t> </a:t>
            </a:r>
            <a:r>
              <a:rPr lang="nl-NL" sz="2800" dirty="0" err="1">
                <a:latin typeface="Calibri" charset="0"/>
              </a:rPr>
              <a:t>should</a:t>
            </a:r>
            <a:r>
              <a:rPr lang="nl-NL" sz="2800" dirty="0">
                <a:latin typeface="Calibri" charset="0"/>
              </a:rPr>
              <a:t> </a:t>
            </a:r>
            <a:r>
              <a:rPr lang="nl-NL" sz="2800" dirty="0" err="1">
                <a:latin typeface="Calibri" charset="0"/>
              </a:rPr>
              <a:t>be</a:t>
            </a:r>
            <a:r>
              <a:rPr lang="nl-NL" sz="2800" dirty="0">
                <a:latin typeface="Calibri" charset="0"/>
              </a:rPr>
              <a:t> no </a:t>
            </a:r>
            <a:r>
              <a:rPr lang="nl-NL" sz="2800" dirty="0" err="1">
                <a:solidFill>
                  <a:srgbClr val="FF0000"/>
                </a:solidFill>
                <a:latin typeface="Calibri" charset="0"/>
              </a:rPr>
              <a:t>unresolved</a:t>
            </a:r>
            <a:r>
              <a:rPr lang="nl-NL" sz="2800" dirty="0">
                <a:solidFill>
                  <a:srgbClr val="FF0000"/>
                </a:solidFill>
                <a:latin typeface="Calibri" charset="0"/>
              </a:rPr>
              <a:t> charge </a:t>
            </a:r>
            <a:r>
              <a:rPr lang="nl-NL" sz="2800" dirty="0" err="1">
                <a:solidFill>
                  <a:srgbClr val="FF0000"/>
                </a:solidFill>
                <a:latin typeface="Calibri" charset="0"/>
              </a:rPr>
              <a:t>balance</a:t>
            </a:r>
            <a:r>
              <a:rPr lang="nl-NL" sz="2800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nl-NL" sz="2800" dirty="0">
                <a:latin typeface="Calibri" charset="0"/>
              </a:rPr>
              <a:t>issues </a:t>
            </a:r>
            <a:r>
              <a:rPr lang="nl-NL" sz="2800" dirty="0" err="1">
                <a:latin typeface="Calibri" charset="0"/>
              </a:rPr>
              <a:t>that</a:t>
            </a:r>
            <a:r>
              <a:rPr lang="nl-NL" sz="2800" dirty="0">
                <a:latin typeface="Calibri" charset="0"/>
              </a:rPr>
              <a:t> </a:t>
            </a:r>
            <a:r>
              <a:rPr lang="nl-NL" sz="2800" dirty="0" err="1">
                <a:latin typeface="Calibri" charset="0"/>
              </a:rPr>
              <a:t>might</a:t>
            </a:r>
            <a:r>
              <a:rPr lang="nl-NL" sz="2800" dirty="0">
                <a:latin typeface="Calibri" charset="0"/>
              </a:rPr>
              <a:t> effect the </a:t>
            </a:r>
            <a:r>
              <a:rPr lang="nl-NL" sz="2800" dirty="0" err="1">
                <a:latin typeface="Calibri" charset="0"/>
              </a:rPr>
              <a:t>chemistry</a:t>
            </a:r>
            <a:r>
              <a:rPr lang="nl-NL" sz="2800" dirty="0">
                <a:latin typeface="Calibri" charset="0"/>
              </a:rPr>
              <a:t> </a:t>
            </a:r>
            <a:r>
              <a:rPr lang="nl-NL" sz="2800" dirty="0" err="1" smtClean="0">
                <a:latin typeface="Calibri" charset="0"/>
              </a:rPr>
              <a:t>involved</a:t>
            </a:r>
            <a:r>
              <a:rPr lang="nl-NL" sz="2800" dirty="0" smtClean="0">
                <a:latin typeface="Calibri" charset="0"/>
              </a:rPr>
              <a:t> (e.g. The </a:t>
            </a:r>
            <a:r>
              <a:rPr lang="nl-NL" sz="2800" dirty="0" err="1" smtClean="0">
                <a:latin typeface="Calibri" charset="0"/>
              </a:rPr>
              <a:t>valency</a:t>
            </a:r>
            <a:r>
              <a:rPr lang="nl-NL" sz="2800" dirty="0" smtClean="0">
                <a:latin typeface="Calibri" charset="0"/>
              </a:rPr>
              <a:t> of a metal in the </a:t>
            </a:r>
            <a:r>
              <a:rPr lang="nl-NL" sz="2800" dirty="0" err="1" smtClean="0">
                <a:latin typeface="Calibri" charset="0"/>
              </a:rPr>
              <a:t>ordered</a:t>
            </a:r>
            <a:r>
              <a:rPr lang="nl-NL" sz="2800" dirty="0" smtClean="0">
                <a:latin typeface="Calibri" charset="0"/>
              </a:rPr>
              <a:t> part of the </a:t>
            </a:r>
            <a:r>
              <a:rPr lang="nl-NL" sz="2800" dirty="0" err="1" smtClean="0">
                <a:latin typeface="Calibri" charset="0"/>
              </a:rPr>
              <a:t>structure</a:t>
            </a:r>
            <a:r>
              <a:rPr lang="nl-NL" sz="2800" dirty="0" smtClean="0">
                <a:latin typeface="Calibri" charset="0"/>
              </a:rPr>
              <a:t>)</a:t>
            </a:r>
            <a:endParaRPr lang="nl-NL" sz="2800" dirty="0">
              <a:latin typeface="Calibri" charset="0"/>
            </a:endParaRPr>
          </a:p>
          <a:p>
            <a:pPr marL="0" indent="0">
              <a:buFont typeface="Arial" charset="0"/>
              <a:buNone/>
              <a:defRPr/>
            </a:pPr>
            <a:endParaRPr lang="nl-NL" sz="28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18048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025"/>
          </a:xfrm>
        </p:spPr>
        <p:txBody>
          <a:bodyPr>
            <a:normAutofit fontScale="90000"/>
          </a:bodyPr>
          <a:lstStyle/>
          <a:p>
            <a:r>
              <a:rPr lang="nl-NL">
                <a:solidFill>
                  <a:srgbClr val="FF0000"/>
                </a:solidFill>
                <a:latin typeface="Calibri" charset="0"/>
              </a:rPr>
              <a:t>Limitations</a:t>
            </a:r>
          </a:p>
        </p:txBody>
      </p:sp>
      <p:sp>
        <p:nvSpPr>
          <p:cNvPr id="36866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855663"/>
            <a:ext cx="8229600" cy="5765800"/>
          </a:xfrm>
        </p:spPr>
        <p:txBody>
          <a:bodyPr>
            <a:normAutofit lnSpcReduction="10000"/>
          </a:bodyPr>
          <a:lstStyle/>
          <a:p>
            <a:r>
              <a:rPr lang="nl-NL" sz="3600" dirty="0">
                <a:latin typeface="Calibri" charset="0"/>
              </a:rPr>
              <a:t>The </a:t>
            </a:r>
            <a:r>
              <a:rPr lang="nl-NL" sz="3600" dirty="0" err="1">
                <a:latin typeface="Calibri" charset="0"/>
              </a:rPr>
              <a:t>reported</a:t>
            </a:r>
            <a:r>
              <a:rPr lang="nl-NL" sz="3600" dirty="0">
                <a:latin typeface="Calibri" charset="0"/>
              </a:rPr>
              <a:t> </a:t>
            </a:r>
            <a:r>
              <a:rPr lang="nl-NL" sz="3600" dirty="0" err="1">
                <a:solidFill>
                  <a:srgbClr val="FF0000"/>
                </a:solidFill>
                <a:latin typeface="Calibri" charset="0"/>
              </a:rPr>
              <a:t>electron</a:t>
            </a:r>
            <a:r>
              <a:rPr lang="nl-NL" sz="3600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nl-NL" sz="3600" dirty="0" err="1">
                <a:solidFill>
                  <a:srgbClr val="FF0000"/>
                </a:solidFill>
                <a:latin typeface="Calibri" charset="0"/>
              </a:rPr>
              <a:t>count</a:t>
            </a:r>
            <a:r>
              <a:rPr lang="nl-NL" sz="3600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nl-NL" sz="3600" dirty="0">
                <a:latin typeface="Calibri" charset="0"/>
              </a:rPr>
              <a:t>in the solvent </a:t>
            </a:r>
            <a:r>
              <a:rPr lang="nl-NL" sz="3600" dirty="0" err="1">
                <a:latin typeface="Calibri" charset="0"/>
              </a:rPr>
              <a:t>region</a:t>
            </a:r>
            <a:r>
              <a:rPr lang="nl-NL" sz="3600" dirty="0">
                <a:latin typeface="Calibri" charset="0"/>
              </a:rPr>
              <a:t> is </a:t>
            </a:r>
            <a:r>
              <a:rPr lang="nl-NL" sz="3600" dirty="0" err="1">
                <a:latin typeface="Calibri" charset="0"/>
              </a:rPr>
              <a:t>meaningful</a:t>
            </a:r>
            <a:r>
              <a:rPr lang="nl-NL" sz="3600" dirty="0">
                <a:latin typeface="Calibri" charset="0"/>
              </a:rPr>
              <a:t> </a:t>
            </a:r>
            <a:r>
              <a:rPr lang="nl-NL" sz="3600" dirty="0" err="1">
                <a:latin typeface="Calibri" charset="0"/>
              </a:rPr>
              <a:t>only</a:t>
            </a:r>
            <a:r>
              <a:rPr lang="nl-NL" sz="3600" dirty="0">
                <a:latin typeface="Calibri" charset="0"/>
              </a:rPr>
              <a:t> </a:t>
            </a:r>
            <a:r>
              <a:rPr lang="nl-NL" sz="3600" dirty="0" err="1">
                <a:latin typeface="Calibri" charset="0"/>
              </a:rPr>
              <a:t>with</a:t>
            </a:r>
            <a:r>
              <a:rPr lang="nl-NL" sz="3600" dirty="0">
                <a:latin typeface="Calibri" charset="0"/>
              </a:rPr>
              <a:t> the </a:t>
            </a:r>
            <a:r>
              <a:rPr lang="nl-NL" sz="3600" dirty="0" err="1">
                <a:latin typeface="Calibri" charset="0"/>
              </a:rPr>
              <a:t>supply</a:t>
            </a:r>
            <a:r>
              <a:rPr lang="nl-NL" sz="3600" dirty="0">
                <a:latin typeface="Calibri" charset="0"/>
              </a:rPr>
              <a:t> of a complete </a:t>
            </a:r>
            <a:r>
              <a:rPr lang="nl-NL" sz="3600" dirty="0" err="1">
                <a:latin typeface="Calibri" charset="0"/>
              </a:rPr>
              <a:t>and</a:t>
            </a:r>
            <a:r>
              <a:rPr lang="nl-NL" sz="3600" dirty="0">
                <a:latin typeface="Calibri" charset="0"/>
              </a:rPr>
              <a:t> </a:t>
            </a:r>
            <a:r>
              <a:rPr lang="nl-NL" sz="3600" dirty="0" err="1">
                <a:latin typeface="Calibri" charset="0"/>
              </a:rPr>
              <a:t>reliable</a:t>
            </a:r>
            <a:r>
              <a:rPr lang="nl-NL" sz="3600" dirty="0">
                <a:latin typeface="Calibri" charset="0"/>
              </a:rPr>
              <a:t> </a:t>
            </a:r>
            <a:r>
              <a:rPr lang="nl-NL" sz="3600" dirty="0" err="1">
                <a:latin typeface="Calibri" charset="0"/>
              </a:rPr>
              <a:t>reflection</a:t>
            </a:r>
            <a:r>
              <a:rPr lang="nl-NL" sz="3600" dirty="0">
                <a:latin typeface="Calibri" charset="0"/>
              </a:rPr>
              <a:t> data set.</a:t>
            </a:r>
          </a:p>
          <a:p>
            <a:r>
              <a:rPr lang="nl-NL" sz="3600" dirty="0">
                <a:latin typeface="Calibri" charset="0"/>
              </a:rPr>
              <a:t>The SQUEEZE </a:t>
            </a:r>
            <a:r>
              <a:rPr lang="nl-NL" sz="3600" dirty="0" err="1">
                <a:latin typeface="Calibri" charset="0"/>
              </a:rPr>
              <a:t>technique</a:t>
            </a:r>
            <a:r>
              <a:rPr lang="nl-NL" sz="3600" dirty="0">
                <a:latin typeface="Calibri" charset="0"/>
              </a:rPr>
              <a:t> </a:t>
            </a:r>
            <a:r>
              <a:rPr lang="nl-NL" sz="3600" dirty="0" err="1">
                <a:latin typeface="Calibri" charset="0"/>
              </a:rPr>
              <a:t>can</a:t>
            </a:r>
            <a:r>
              <a:rPr lang="nl-NL" sz="3600" dirty="0">
                <a:latin typeface="Calibri" charset="0"/>
              </a:rPr>
              <a:t> </a:t>
            </a:r>
            <a:r>
              <a:rPr lang="nl-NL" sz="3600" dirty="0" err="1">
                <a:latin typeface="Calibri" charset="0"/>
              </a:rPr>
              <a:t>not</a:t>
            </a:r>
            <a:r>
              <a:rPr lang="nl-NL" sz="3600" dirty="0">
                <a:latin typeface="Calibri" charset="0"/>
              </a:rPr>
              <a:t> handle </a:t>
            </a:r>
            <a:r>
              <a:rPr lang="nl-NL" sz="3600" dirty="0" err="1">
                <a:latin typeface="Calibri" charset="0"/>
              </a:rPr>
              <a:t>properly</a:t>
            </a:r>
            <a:r>
              <a:rPr lang="nl-NL" sz="3600" dirty="0">
                <a:latin typeface="Calibri" charset="0"/>
              </a:rPr>
              <a:t> cases of </a:t>
            </a:r>
            <a:r>
              <a:rPr lang="nl-NL" sz="3600" dirty="0" err="1">
                <a:solidFill>
                  <a:srgbClr val="FF0000"/>
                </a:solidFill>
                <a:latin typeface="Calibri" charset="0"/>
              </a:rPr>
              <a:t>coupled</a:t>
            </a:r>
            <a:r>
              <a:rPr lang="nl-NL" sz="3600" dirty="0">
                <a:solidFill>
                  <a:srgbClr val="FF0000"/>
                </a:solidFill>
                <a:latin typeface="Calibri" charset="0"/>
              </a:rPr>
              <a:t> disorder </a:t>
            </a:r>
            <a:r>
              <a:rPr lang="nl-NL" sz="3600" dirty="0" err="1">
                <a:latin typeface="Calibri" charset="0"/>
              </a:rPr>
              <a:t>effecting</a:t>
            </a:r>
            <a:r>
              <a:rPr lang="nl-NL" sz="3600" dirty="0">
                <a:latin typeface="Calibri" charset="0"/>
              </a:rPr>
              <a:t> </a:t>
            </a:r>
            <a:r>
              <a:rPr lang="nl-NL" sz="3600" dirty="0" err="1">
                <a:latin typeface="Calibri" charset="0"/>
              </a:rPr>
              <a:t>both</a:t>
            </a:r>
            <a:r>
              <a:rPr lang="nl-NL" sz="3600" dirty="0">
                <a:latin typeface="Calibri" charset="0"/>
              </a:rPr>
              <a:t> the model </a:t>
            </a:r>
            <a:r>
              <a:rPr lang="nl-NL" sz="3600" dirty="0" err="1">
                <a:latin typeface="Calibri" charset="0"/>
              </a:rPr>
              <a:t>and</a:t>
            </a:r>
            <a:r>
              <a:rPr lang="nl-NL" sz="3600" dirty="0">
                <a:latin typeface="Calibri" charset="0"/>
              </a:rPr>
              <a:t> the solvent </a:t>
            </a:r>
            <a:r>
              <a:rPr lang="nl-NL" sz="3600" dirty="0" err="1">
                <a:latin typeface="Calibri" charset="0"/>
              </a:rPr>
              <a:t>region</a:t>
            </a:r>
            <a:r>
              <a:rPr lang="nl-NL" sz="3600" dirty="0">
                <a:latin typeface="Calibri" charset="0"/>
              </a:rPr>
              <a:t>. </a:t>
            </a:r>
          </a:p>
          <a:p>
            <a:r>
              <a:rPr lang="nl-NL" sz="3600" dirty="0">
                <a:latin typeface="Calibri" charset="0"/>
              </a:rPr>
              <a:t>The solvent </a:t>
            </a:r>
            <a:r>
              <a:rPr lang="nl-NL" sz="3600" dirty="0" err="1">
                <a:latin typeface="Calibri" charset="0"/>
              </a:rPr>
              <a:t>region</a:t>
            </a:r>
            <a:r>
              <a:rPr lang="nl-NL" sz="3600" dirty="0">
                <a:latin typeface="Calibri" charset="0"/>
              </a:rPr>
              <a:t> is </a:t>
            </a:r>
            <a:r>
              <a:rPr lang="nl-NL" sz="3600" dirty="0" err="1">
                <a:latin typeface="Calibri" charset="0"/>
              </a:rPr>
              <a:t>assumed</a:t>
            </a:r>
            <a:r>
              <a:rPr lang="nl-NL" sz="3600" dirty="0">
                <a:latin typeface="Calibri" charset="0"/>
              </a:rPr>
              <a:t> </a:t>
            </a:r>
            <a:r>
              <a:rPr lang="nl-NL" sz="3600" dirty="0" err="1">
                <a:latin typeface="Calibri" charset="0"/>
              </a:rPr>
              <a:t>not</a:t>
            </a:r>
            <a:r>
              <a:rPr lang="nl-NL" sz="3600" dirty="0">
                <a:latin typeface="Calibri" charset="0"/>
              </a:rPr>
              <a:t> </a:t>
            </a:r>
            <a:r>
              <a:rPr lang="nl-NL" sz="3600" dirty="0" err="1">
                <a:latin typeface="Calibri" charset="0"/>
              </a:rPr>
              <a:t>to</a:t>
            </a:r>
            <a:r>
              <a:rPr lang="nl-NL" sz="3600" dirty="0">
                <a:latin typeface="Calibri" charset="0"/>
              </a:rPr>
              <a:t> </a:t>
            </a:r>
            <a:r>
              <a:rPr lang="nl-NL" sz="3600" dirty="0" err="1">
                <a:latin typeface="Calibri" charset="0"/>
              </a:rPr>
              <a:t>contain</a:t>
            </a:r>
            <a:r>
              <a:rPr lang="nl-NL" sz="3600" dirty="0">
                <a:latin typeface="Calibri" charset="0"/>
              </a:rPr>
              <a:t> significant </a:t>
            </a:r>
            <a:r>
              <a:rPr lang="nl-NL" sz="3600" dirty="0" err="1">
                <a:latin typeface="Calibri" charset="0"/>
              </a:rPr>
              <a:t>anomalous</a:t>
            </a:r>
            <a:r>
              <a:rPr lang="nl-NL" sz="3600" dirty="0">
                <a:latin typeface="Calibri" charset="0"/>
              </a:rPr>
              <a:t> </a:t>
            </a:r>
            <a:r>
              <a:rPr lang="nl-NL" sz="3600" dirty="0" err="1">
                <a:latin typeface="Calibri" charset="0"/>
              </a:rPr>
              <a:t>scatterers</a:t>
            </a:r>
            <a:r>
              <a:rPr lang="nl-NL" sz="3600" dirty="0">
                <a:latin typeface="Calibri" charset="0"/>
              </a:rPr>
              <a:t>  (</a:t>
            </a:r>
            <a:r>
              <a:rPr lang="nl-NL" sz="3600" dirty="0" err="1">
                <a:solidFill>
                  <a:srgbClr val="FF0000"/>
                </a:solidFill>
                <a:latin typeface="Calibri" charset="0"/>
              </a:rPr>
              <a:t>Friedels</a:t>
            </a:r>
            <a:r>
              <a:rPr lang="nl-NL" sz="3600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nl-NL" sz="3600" dirty="0" err="1">
                <a:solidFill>
                  <a:srgbClr val="FF0000"/>
                </a:solidFill>
                <a:latin typeface="Calibri" charset="0"/>
              </a:rPr>
              <a:t>averaged</a:t>
            </a:r>
            <a:r>
              <a:rPr lang="nl-NL" sz="3600" dirty="0">
                <a:latin typeface="Calibri" charset="0"/>
              </a:rPr>
              <a:t>)</a:t>
            </a:r>
          </a:p>
          <a:p>
            <a:pPr marL="0" indent="0">
              <a:buNone/>
            </a:pPr>
            <a:endParaRPr lang="nl-NL" dirty="0">
              <a:latin typeface="Calibri" charset="0"/>
            </a:endParaRPr>
          </a:p>
          <a:p>
            <a:endParaRPr lang="nl-NL" sz="28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477358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kstvak 1"/>
          <p:cNvSpPr txBox="1">
            <a:spLocks noChangeArrowheads="1"/>
          </p:cNvSpPr>
          <p:nvPr/>
        </p:nvSpPr>
        <p:spPr bwMode="auto">
          <a:xfrm>
            <a:off x="2997421" y="3840194"/>
            <a:ext cx="3484638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nl-NL" sz="4400" dirty="0" err="1" smtClean="0">
                <a:solidFill>
                  <a:srgbClr val="FF0000"/>
                </a:solidFill>
              </a:rPr>
              <a:t>Thank</a:t>
            </a:r>
            <a:r>
              <a:rPr lang="nl-NL" sz="4400" dirty="0" smtClean="0">
                <a:solidFill>
                  <a:srgbClr val="FF0000"/>
                </a:solidFill>
              </a:rPr>
              <a:t> </a:t>
            </a:r>
            <a:r>
              <a:rPr lang="nl-NL" sz="4400" dirty="0" err="1" smtClean="0">
                <a:solidFill>
                  <a:srgbClr val="FF0000"/>
                </a:solidFill>
              </a:rPr>
              <a:t>you</a:t>
            </a:r>
            <a:r>
              <a:rPr lang="nl-NL" sz="4400" dirty="0" smtClean="0">
                <a:solidFill>
                  <a:srgbClr val="FF0000"/>
                </a:solidFill>
              </a:rPr>
              <a:t> </a:t>
            </a:r>
            <a:r>
              <a:rPr lang="nl-NL" sz="4400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37890" name="Tekstvak 3"/>
          <p:cNvSpPr txBox="1">
            <a:spLocks noChangeArrowheads="1"/>
          </p:cNvSpPr>
          <p:nvPr/>
        </p:nvSpPr>
        <p:spPr bwMode="auto">
          <a:xfrm>
            <a:off x="1160878" y="4609635"/>
            <a:ext cx="697755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nl-NL" sz="3200" dirty="0">
                <a:hlinkClick r:id="rId2"/>
              </a:rPr>
              <a:t>a.l.spek@</a:t>
            </a:r>
            <a:r>
              <a:rPr lang="nl-NL" sz="3200" dirty="0" smtClean="0">
                <a:hlinkClick r:id="rId2"/>
              </a:rPr>
              <a:t>uu.nl</a:t>
            </a:r>
            <a:endParaRPr lang="nl-NL" sz="3200" dirty="0"/>
          </a:p>
          <a:p>
            <a:pPr eaLnBrk="1" hangingPunct="1"/>
            <a:r>
              <a:rPr lang="nl-NL" sz="3200" dirty="0" smtClean="0">
                <a:hlinkClick r:id="rId3"/>
              </a:rPr>
              <a:t>More info:www.platonsoft.nl</a:t>
            </a:r>
            <a:endParaRPr lang="nl-NL" sz="3200" dirty="0"/>
          </a:p>
          <a:p>
            <a:pPr eaLnBrk="1" hangingPunct="1"/>
            <a:r>
              <a:rPr lang="nl-NL" sz="3200" dirty="0" smtClean="0"/>
              <a:t>(</a:t>
            </a:r>
            <a:r>
              <a:rPr lang="nl-NL" sz="3200" dirty="0" err="1" smtClean="0"/>
              <a:t>including</a:t>
            </a:r>
            <a:r>
              <a:rPr lang="nl-NL" sz="3200" dirty="0" smtClean="0"/>
              <a:t> </a:t>
            </a:r>
            <a:r>
              <a:rPr lang="nl-NL" sz="3200" dirty="0" err="1" smtClean="0"/>
              <a:t>this</a:t>
            </a:r>
            <a:r>
              <a:rPr lang="nl-NL" sz="3200" dirty="0" smtClean="0"/>
              <a:t> </a:t>
            </a:r>
            <a:r>
              <a:rPr lang="nl-NL" sz="3200" dirty="0" err="1" smtClean="0"/>
              <a:t>powerpoint</a:t>
            </a:r>
            <a:r>
              <a:rPr lang="nl-NL" sz="3200" dirty="0" smtClean="0"/>
              <a:t>  </a:t>
            </a:r>
            <a:r>
              <a:rPr lang="nl-NL" sz="3200" dirty="0" err="1" smtClean="0"/>
              <a:t>presentation</a:t>
            </a:r>
            <a:r>
              <a:rPr lang="nl-NL" sz="3200" dirty="0" smtClean="0"/>
              <a:t>)</a:t>
            </a:r>
            <a:endParaRPr lang="nl-NL" sz="3200" dirty="0"/>
          </a:p>
        </p:txBody>
      </p:sp>
      <p:pic>
        <p:nvPicPr>
          <p:cNvPr id="5" name="Afbeelding 1" descr="squeeze-stat.tif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838" y="834202"/>
            <a:ext cx="4580423" cy="287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6482059" y="1576913"/>
            <a:ext cx="22621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Reported SQUEEZE</a:t>
            </a:r>
          </a:p>
          <a:p>
            <a:r>
              <a:rPr lang="en-GB" dirty="0"/>
              <a:t>U</a:t>
            </a:r>
            <a:r>
              <a:rPr lang="en-GB" dirty="0" smtClean="0"/>
              <a:t>sage Statistics as</a:t>
            </a:r>
          </a:p>
          <a:p>
            <a:r>
              <a:rPr lang="en-GB" dirty="0" smtClean="0"/>
              <a:t>Prepared by the CCDC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0805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0000"/>
                </a:solidFill>
              </a:rPr>
              <a:t>FCF-</a:t>
            </a:r>
            <a:r>
              <a:rPr lang="nl-NL" dirty="0" err="1" smtClean="0">
                <a:solidFill>
                  <a:srgbClr val="FF0000"/>
                </a:solidFill>
              </a:rPr>
              <a:t>Validation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nl-NL" dirty="0" err="1" smtClean="0">
                <a:solidFill>
                  <a:srgbClr val="FF0000"/>
                </a:solidFill>
              </a:rPr>
              <a:t>Added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A SHELX97 </a:t>
            </a:r>
            <a:r>
              <a:rPr lang="nl-NL" dirty="0" err="1" smtClean="0"/>
              <a:t>style</a:t>
            </a:r>
            <a:r>
              <a:rPr lang="nl-NL" dirty="0" smtClean="0"/>
              <a:t> CIF </a:t>
            </a:r>
            <a:r>
              <a:rPr lang="nl-NL" dirty="0" err="1" smtClean="0">
                <a:solidFill>
                  <a:srgbClr val="FF0000"/>
                </a:solidFill>
              </a:rPr>
              <a:t>only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nl-NL" dirty="0" err="1" smtClean="0">
                <a:solidFill>
                  <a:srgbClr val="FF0000"/>
                </a:solidFill>
              </a:rPr>
              <a:t>reports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nl-NL" dirty="0" smtClean="0"/>
              <a:t>the </a:t>
            </a:r>
            <a:r>
              <a:rPr lang="nl-NL" dirty="0" err="1" smtClean="0"/>
              <a:t>numerical</a:t>
            </a:r>
            <a:r>
              <a:rPr lang="nl-NL" dirty="0" smtClean="0"/>
              <a:t> </a:t>
            </a:r>
            <a:r>
              <a:rPr lang="nl-NL" dirty="0" err="1" smtClean="0"/>
              <a:t>results</a:t>
            </a:r>
            <a:r>
              <a:rPr lang="nl-NL" dirty="0" smtClean="0"/>
              <a:t> of a </a:t>
            </a:r>
            <a:r>
              <a:rPr lang="nl-NL" dirty="0" err="1" smtClean="0"/>
              <a:t>structure</a:t>
            </a:r>
            <a:r>
              <a:rPr lang="nl-NL" dirty="0" smtClean="0"/>
              <a:t> </a:t>
            </a:r>
            <a:r>
              <a:rPr lang="nl-NL" dirty="0" err="1" smtClean="0"/>
              <a:t>determination</a:t>
            </a:r>
            <a:r>
              <a:rPr lang="nl-NL" dirty="0" smtClean="0"/>
              <a:t> (i.e. Space </a:t>
            </a:r>
            <a:r>
              <a:rPr lang="nl-NL" dirty="0" err="1" smtClean="0"/>
              <a:t>group</a:t>
            </a:r>
            <a:r>
              <a:rPr lang="nl-NL" dirty="0" smtClean="0"/>
              <a:t>, model parameters </a:t>
            </a:r>
            <a:r>
              <a:rPr lang="nl-NL" dirty="0" err="1" smtClean="0"/>
              <a:t>and</a:t>
            </a:r>
            <a:r>
              <a:rPr lang="nl-NL" dirty="0" smtClean="0"/>
              <a:t> R-</a:t>
            </a:r>
            <a:r>
              <a:rPr lang="nl-NL" dirty="0" err="1" smtClean="0"/>
              <a:t>values</a:t>
            </a:r>
            <a:r>
              <a:rPr lang="nl-NL" dirty="0" smtClean="0"/>
              <a:t>)</a:t>
            </a:r>
          </a:p>
          <a:p>
            <a:r>
              <a:rPr lang="nl-NL" dirty="0" smtClean="0"/>
              <a:t>The </a:t>
            </a:r>
            <a:r>
              <a:rPr lang="nl-NL" dirty="0" err="1" smtClean="0"/>
              <a:t>associated</a:t>
            </a:r>
            <a:r>
              <a:rPr lang="nl-NL" dirty="0" smtClean="0"/>
              <a:t> ‘CIF-</a:t>
            </a:r>
            <a:r>
              <a:rPr lang="nl-NL" dirty="0" err="1" smtClean="0"/>
              <a:t>style</a:t>
            </a:r>
            <a:r>
              <a:rPr lang="nl-NL" dirty="0" smtClean="0"/>
              <a:t>’ FCF file </a:t>
            </a:r>
            <a:r>
              <a:rPr lang="nl-NL" dirty="0" err="1" smtClean="0"/>
              <a:t>allows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a </a:t>
            </a:r>
            <a:r>
              <a:rPr lang="nl-NL" dirty="0" err="1" smtClean="0"/>
              <a:t>detailed</a:t>
            </a:r>
            <a:r>
              <a:rPr lang="nl-NL" dirty="0" smtClean="0"/>
              <a:t> analysis of the fit of the </a:t>
            </a:r>
            <a:r>
              <a:rPr lang="nl-NL" dirty="0" err="1" smtClean="0"/>
              <a:t>structure</a:t>
            </a:r>
            <a:r>
              <a:rPr lang="nl-NL" dirty="0" smtClean="0"/>
              <a:t> model (</a:t>
            </a:r>
            <a:r>
              <a:rPr lang="nl-NL" dirty="0" err="1" smtClean="0"/>
              <a:t>Fcalc</a:t>
            </a:r>
            <a:r>
              <a:rPr lang="nl-NL" dirty="0" smtClean="0"/>
              <a:t>) </a:t>
            </a:r>
            <a:r>
              <a:rPr lang="nl-NL" dirty="0" err="1" smtClean="0"/>
              <a:t>to</a:t>
            </a:r>
            <a:r>
              <a:rPr lang="nl-NL" dirty="0" smtClean="0"/>
              <a:t> the </a:t>
            </a:r>
            <a:r>
              <a:rPr lang="nl-NL" dirty="0" err="1" smtClean="0"/>
              <a:t>reflection</a:t>
            </a:r>
            <a:r>
              <a:rPr lang="nl-NL" dirty="0" smtClean="0"/>
              <a:t> data (</a:t>
            </a:r>
            <a:r>
              <a:rPr lang="nl-NL" dirty="0" err="1" smtClean="0"/>
              <a:t>Fobs</a:t>
            </a:r>
            <a:r>
              <a:rPr lang="nl-NL" dirty="0" smtClean="0"/>
              <a:t>)</a:t>
            </a:r>
          </a:p>
          <a:p>
            <a:r>
              <a:rPr lang="nl-NL" dirty="0" err="1" smtClean="0"/>
              <a:t>Together</a:t>
            </a:r>
            <a:r>
              <a:rPr lang="nl-NL" dirty="0" smtClean="0"/>
              <a:t>, the CIF + FCF offer </a:t>
            </a:r>
            <a:r>
              <a:rPr lang="nl-NL" dirty="0" smtClean="0">
                <a:solidFill>
                  <a:srgbClr val="FF0000"/>
                </a:solidFill>
              </a:rPr>
              <a:t>the </a:t>
            </a:r>
            <a:r>
              <a:rPr lang="nl-NL" dirty="0" err="1" smtClean="0">
                <a:solidFill>
                  <a:srgbClr val="FF0000"/>
                </a:solidFill>
              </a:rPr>
              <a:t>authors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nl-NL" dirty="0" err="1" smtClean="0">
                <a:solidFill>
                  <a:srgbClr val="FF0000"/>
                </a:solidFill>
              </a:rPr>
              <a:t>interpretation</a:t>
            </a:r>
            <a:r>
              <a:rPr lang="nl-NL" dirty="0" smtClean="0">
                <a:solidFill>
                  <a:srgbClr val="FF0000"/>
                </a:solidFill>
              </a:rPr>
              <a:t> of the </a:t>
            </a:r>
            <a:r>
              <a:rPr lang="nl-NL" dirty="0" err="1" smtClean="0">
                <a:solidFill>
                  <a:srgbClr val="FF0000"/>
                </a:solidFill>
              </a:rPr>
              <a:t>experimental</a:t>
            </a:r>
            <a:r>
              <a:rPr lang="nl-NL" dirty="0" smtClean="0">
                <a:solidFill>
                  <a:srgbClr val="FF0000"/>
                </a:solidFill>
              </a:rPr>
              <a:t> data </a:t>
            </a:r>
            <a:endParaRPr lang="nl-NL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nl-N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989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>
                <a:solidFill>
                  <a:srgbClr val="FF0000"/>
                </a:solidFill>
              </a:rPr>
              <a:t>Archival</a:t>
            </a:r>
            <a:r>
              <a:rPr lang="nl-NL" dirty="0" smtClean="0">
                <a:solidFill>
                  <a:srgbClr val="FF0000"/>
                </a:solidFill>
              </a:rPr>
              <a:t> of the </a:t>
            </a:r>
            <a:r>
              <a:rPr lang="nl-NL" dirty="0" err="1" smtClean="0">
                <a:solidFill>
                  <a:srgbClr val="FF0000"/>
                </a:solidFill>
              </a:rPr>
              <a:t>Experimental</a:t>
            </a:r>
            <a:r>
              <a:rPr lang="nl-NL" dirty="0" smtClean="0">
                <a:solidFill>
                  <a:srgbClr val="FF0000"/>
                </a:solidFill>
              </a:rPr>
              <a:t> Data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92500" lnSpcReduction="20000"/>
          </a:bodyPr>
          <a:lstStyle/>
          <a:p>
            <a:r>
              <a:rPr lang="nl-NL" dirty="0" smtClean="0"/>
              <a:t>For a </a:t>
            </a:r>
            <a:r>
              <a:rPr lang="nl-NL" dirty="0" smtClean="0">
                <a:solidFill>
                  <a:srgbClr val="FF0000"/>
                </a:solidFill>
              </a:rPr>
              <a:t>proper review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>
                <a:solidFill>
                  <a:srgbClr val="FF0000"/>
                </a:solidFill>
              </a:rPr>
              <a:t>archival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err="1" smtClean="0"/>
              <a:t>possible</a:t>
            </a:r>
            <a:r>
              <a:rPr lang="nl-NL" dirty="0" smtClean="0"/>
              <a:t> follow-up research we </a:t>
            </a:r>
            <a:r>
              <a:rPr lang="nl-NL" dirty="0" err="1" smtClean="0"/>
              <a:t>would</a:t>
            </a:r>
            <a:r>
              <a:rPr lang="nl-NL" dirty="0" smtClean="0"/>
              <a:t> </a:t>
            </a:r>
            <a:r>
              <a:rPr lang="nl-NL" dirty="0" err="1" smtClean="0"/>
              <a:t>need</a:t>
            </a:r>
            <a:r>
              <a:rPr lang="nl-NL" dirty="0" smtClean="0"/>
              <a:t> at </a:t>
            </a:r>
            <a:r>
              <a:rPr lang="nl-NL" dirty="0" err="1" smtClean="0"/>
              <a:t>least</a:t>
            </a:r>
            <a:r>
              <a:rPr lang="nl-NL" dirty="0" smtClean="0"/>
              <a:t> the </a:t>
            </a:r>
            <a:r>
              <a:rPr lang="nl-NL" dirty="0" err="1" smtClean="0"/>
              <a:t>deposition</a:t>
            </a:r>
            <a:r>
              <a:rPr lang="nl-NL" dirty="0" smtClean="0"/>
              <a:t> of the </a:t>
            </a:r>
            <a:r>
              <a:rPr lang="nl-NL" dirty="0" err="1" smtClean="0">
                <a:solidFill>
                  <a:srgbClr val="FF0000"/>
                </a:solidFill>
              </a:rPr>
              <a:t>unmerged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nl-NL" dirty="0" err="1" smtClean="0">
                <a:solidFill>
                  <a:srgbClr val="FF0000"/>
                </a:solidFill>
              </a:rPr>
              <a:t>reflection</a:t>
            </a:r>
            <a:r>
              <a:rPr lang="nl-NL" dirty="0" smtClean="0">
                <a:solidFill>
                  <a:srgbClr val="FF0000"/>
                </a:solidFill>
              </a:rPr>
              <a:t> data</a:t>
            </a:r>
            <a:r>
              <a:rPr lang="nl-NL" dirty="0" smtClean="0"/>
              <a:t>.</a:t>
            </a:r>
          </a:p>
          <a:p>
            <a:r>
              <a:rPr lang="nl-NL" dirty="0" err="1" smtClean="0"/>
              <a:t>Needed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>
                <a:solidFill>
                  <a:srgbClr val="FF0000"/>
                </a:solidFill>
              </a:rPr>
              <a:t>resolve</a:t>
            </a:r>
            <a:r>
              <a:rPr lang="nl-NL" dirty="0" smtClean="0">
                <a:solidFill>
                  <a:srgbClr val="FF0000"/>
                </a:solidFill>
              </a:rPr>
              <a:t> issues </a:t>
            </a:r>
            <a:r>
              <a:rPr lang="nl-NL" dirty="0" err="1" smtClean="0"/>
              <a:t>concerning</a:t>
            </a:r>
            <a:r>
              <a:rPr lang="nl-NL" dirty="0" smtClean="0"/>
              <a:t> </a:t>
            </a:r>
            <a:r>
              <a:rPr lang="nl-NL" dirty="0" err="1" smtClean="0"/>
              <a:t>missed</a:t>
            </a:r>
            <a:r>
              <a:rPr lang="nl-NL" dirty="0" smtClean="0"/>
              <a:t> </a:t>
            </a:r>
            <a:r>
              <a:rPr lang="nl-NL" dirty="0" err="1" smtClean="0"/>
              <a:t>symmetry</a:t>
            </a:r>
            <a:r>
              <a:rPr lang="nl-NL" dirty="0" smtClean="0"/>
              <a:t>, </a:t>
            </a:r>
            <a:r>
              <a:rPr lang="nl-NL" dirty="0" err="1" smtClean="0"/>
              <a:t>missed</a:t>
            </a:r>
            <a:r>
              <a:rPr lang="nl-NL" dirty="0" smtClean="0"/>
              <a:t> </a:t>
            </a:r>
            <a:r>
              <a:rPr lang="nl-NL" dirty="0" err="1" smtClean="0"/>
              <a:t>twinning</a:t>
            </a:r>
            <a:r>
              <a:rPr lang="nl-NL" dirty="0" smtClean="0"/>
              <a:t>, </a:t>
            </a:r>
            <a:r>
              <a:rPr lang="nl-NL" dirty="0" err="1" smtClean="0"/>
              <a:t>hydrogen</a:t>
            </a:r>
            <a:r>
              <a:rPr lang="nl-NL" dirty="0" smtClean="0"/>
              <a:t> </a:t>
            </a:r>
            <a:r>
              <a:rPr lang="nl-NL" dirty="0" err="1" smtClean="0"/>
              <a:t>atoms</a:t>
            </a:r>
            <a:r>
              <a:rPr lang="nl-NL" dirty="0" smtClean="0"/>
              <a:t>, </a:t>
            </a:r>
            <a:r>
              <a:rPr lang="nl-NL" dirty="0" err="1" smtClean="0"/>
              <a:t>main</a:t>
            </a:r>
            <a:r>
              <a:rPr lang="nl-NL" dirty="0" smtClean="0"/>
              <a:t> molecule disorder, </a:t>
            </a:r>
            <a:r>
              <a:rPr lang="nl-NL" dirty="0" err="1" smtClean="0"/>
              <a:t>disordered</a:t>
            </a:r>
            <a:r>
              <a:rPr lang="nl-NL" dirty="0" smtClean="0"/>
              <a:t> solvents etc.</a:t>
            </a:r>
          </a:p>
          <a:p>
            <a:r>
              <a:rPr lang="nl-NL" dirty="0" smtClean="0"/>
              <a:t>The ‘</a:t>
            </a:r>
            <a:r>
              <a:rPr lang="nl-NL" dirty="0" err="1" smtClean="0">
                <a:solidFill>
                  <a:srgbClr val="FF0000"/>
                </a:solidFill>
              </a:rPr>
              <a:t>embedding</a:t>
            </a:r>
            <a:r>
              <a:rPr lang="nl-NL" dirty="0" smtClean="0"/>
              <a:t>’ </a:t>
            </a:r>
            <a:r>
              <a:rPr lang="nl-NL" dirty="0" err="1" smtClean="0"/>
              <a:t>mechanism</a:t>
            </a:r>
            <a:r>
              <a:rPr lang="nl-NL" dirty="0" smtClean="0"/>
              <a:t> was </a:t>
            </a:r>
            <a:r>
              <a:rPr lang="nl-NL" dirty="0" err="1" smtClean="0"/>
              <a:t>choosen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include</a:t>
            </a:r>
            <a:r>
              <a:rPr lang="nl-NL" dirty="0" smtClean="0"/>
              <a:t> the </a:t>
            </a:r>
            <a:r>
              <a:rPr lang="nl-NL" dirty="0" err="1" smtClean="0">
                <a:solidFill>
                  <a:srgbClr val="FF0000"/>
                </a:solidFill>
              </a:rPr>
              <a:t>unmerged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nl-NL" dirty="0" err="1" smtClean="0">
                <a:solidFill>
                  <a:srgbClr val="FF0000"/>
                </a:solidFill>
              </a:rPr>
              <a:t>reflection</a:t>
            </a:r>
            <a:r>
              <a:rPr lang="nl-NL" dirty="0" smtClean="0">
                <a:solidFill>
                  <a:srgbClr val="FF0000"/>
                </a:solidFill>
              </a:rPr>
              <a:t> data </a:t>
            </a:r>
            <a:r>
              <a:rPr lang="nl-NL" dirty="0" smtClean="0"/>
              <a:t>in the CIF as a </a:t>
            </a:r>
            <a:r>
              <a:rPr lang="nl-NL" dirty="0" err="1" smtClean="0"/>
              <a:t>comment</a:t>
            </a:r>
            <a:r>
              <a:rPr lang="nl-NL" dirty="0" smtClean="0"/>
              <a:t> </a:t>
            </a:r>
            <a:r>
              <a:rPr lang="nl-NL" dirty="0" err="1" smtClean="0"/>
              <a:t>with</a:t>
            </a:r>
            <a:r>
              <a:rPr lang="nl-NL" dirty="0" smtClean="0"/>
              <a:t> a proper data name,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be</a:t>
            </a:r>
            <a:r>
              <a:rPr lang="nl-NL" dirty="0" smtClean="0"/>
              <a:t> </a:t>
            </a:r>
            <a:r>
              <a:rPr lang="nl-NL" dirty="0" err="1" smtClean="0"/>
              <a:t>ignored</a:t>
            </a:r>
            <a:r>
              <a:rPr lang="nl-NL" dirty="0" smtClean="0"/>
              <a:t> in most </a:t>
            </a:r>
            <a:r>
              <a:rPr lang="nl-NL" dirty="0" err="1" smtClean="0"/>
              <a:t>applications</a:t>
            </a:r>
            <a:r>
              <a:rPr lang="nl-NL" dirty="0" smtClean="0"/>
              <a:t> </a:t>
            </a:r>
            <a:r>
              <a:rPr lang="nl-NL" dirty="0" err="1" smtClean="0"/>
              <a:t>such</a:t>
            </a:r>
            <a:r>
              <a:rPr lang="nl-NL" dirty="0" smtClean="0"/>
              <a:t> as </a:t>
            </a:r>
            <a:r>
              <a:rPr lang="nl-NL" dirty="0" err="1" smtClean="0"/>
              <a:t>graphics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geometry</a:t>
            </a:r>
            <a:r>
              <a:rPr lang="nl-NL" dirty="0" smtClean="0"/>
              <a:t> </a:t>
            </a:r>
            <a:r>
              <a:rPr lang="nl-NL" dirty="0" err="1" smtClean="0"/>
              <a:t>calculations</a:t>
            </a:r>
            <a:r>
              <a:rPr lang="nl-NL" dirty="0" smtClean="0"/>
              <a:t>.</a:t>
            </a:r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78158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Final .res &amp; .</a:t>
            </a:r>
            <a:r>
              <a:rPr lang="en-GB" dirty="0" err="1" smtClean="0">
                <a:solidFill>
                  <a:srgbClr val="FF0000"/>
                </a:solidFill>
              </a:rPr>
              <a:t>hkl</a:t>
            </a:r>
            <a:r>
              <a:rPr lang="en-GB" dirty="0" smtClean="0">
                <a:solidFill>
                  <a:srgbClr val="FF0000"/>
                </a:solidFill>
              </a:rPr>
              <a:t> Embedding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01123"/>
            <a:ext cx="8229600" cy="5204489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Two general data names were introduced for the inclusion of the refinement and reflection details </a:t>
            </a:r>
            <a:r>
              <a:rPr lang="en-GB" dirty="0" smtClean="0">
                <a:solidFill>
                  <a:srgbClr val="FF0000"/>
                </a:solidFill>
              </a:rPr>
              <a:t>_</a:t>
            </a:r>
            <a:r>
              <a:rPr lang="en-GB" dirty="0" err="1" smtClean="0">
                <a:solidFill>
                  <a:srgbClr val="FF0000"/>
                </a:solidFill>
              </a:rPr>
              <a:t>iucr_refine_instructions_details</a:t>
            </a:r>
            <a:r>
              <a:rPr lang="en-GB" dirty="0" smtClean="0"/>
              <a:t> and </a:t>
            </a:r>
            <a:r>
              <a:rPr lang="en-GB" dirty="0" smtClean="0">
                <a:solidFill>
                  <a:srgbClr val="FF0000"/>
                </a:solidFill>
              </a:rPr>
              <a:t>_</a:t>
            </a:r>
            <a:r>
              <a:rPr lang="en-GB" dirty="0" err="1" smtClean="0">
                <a:solidFill>
                  <a:srgbClr val="FF0000"/>
                </a:solidFill>
              </a:rPr>
              <a:t>iucr_refine_reflections_details</a:t>
            </a:r>
            <a:r>
              <a:rPr lang="en-GB" dirty="0" smtClean="0"/>
              <a:t> </a:t>
            </a:r>
            <a:r>
              <a:rPr lang="en-GB" dirty="0" smtClean="0"/>
              <a:t>resp. </a:t>
            </a:r>
          </a:p>
          <a:p>
            <a:r>
              <a:rPr lang="en-GB" dirty="0" smtClean="0"/>
              <a:t>The .res and .</a:t>
            </a:r>
            <a:r>
              <a:rPr lang="en-GB" dirty="0" err="1" smtClean="0"/>
              <a:t>hkl</a:t>
            </a:r>
            <a:r>
              <a:rPr lang="en-GB" dirty="0" smtClean="0"/>
              <a:t> are embedded as text between semicolons (i.e. ‘; &lt;</a:t>
            </a:r>
            <a:r>
              <a:rPr lang="en-GB" i="1" dirty="0" smtClean="0"/>
              <a:t>newline&gt;</a:t>
            </a:r>
            <a:r>
              <a:rPr lang="en-GB" dirty="0" smtClean="0"/>
              <a:t> &lt;text&gt; &lt;</a:t>
            </a:r>
            <a:r>
              <a:rPr lang="en-GB" i="1" dirty="0" smtClean="0"/>
              <a:t>newline&gt;</a:t>
            </a:r>
            <a:r>
              <a:rPr lang="en-GB" dirty="0" smtClean="0"/>
              <a:t> ;’)</a:t>
            </a:r>
          </a:p>
          <a:p>
            <a:r>
              <a:rPr lang="en-GB" dirty="0" smtClean="0"/>
              <a:t>SHELXL2014 introduced its own equivalents: </a:t>
            </a:r>
            <a:r>
              <a:rPr lang="en-GB" dirty="0" smtClean="0">
                <a:solidFill>
                  <a:srgbClr val="FF0000"/>
                </a:solidFill>
              </a:rPr>
              <a:t>_</a:t>
            </a:r>
            <a:r>
              <a:rPr lang="en-GB" dirty="0" err="1" smtClean="0">
                <a:solidFill>
                  <a:srgbClr val="FF0000"/>
                </a:solidFill>
              </a:rPr>
              <a:t>shelx_res_file</a:t>
            </a:r>
            <a:r>
              <a:rPr lang="en-GB" dirty="0" smtClean="0"/>
              <a:t> &amp; </a:t>
            </a:r>
            <a:r>
              <a:rPr lang="en-GB" dirty="0" smtClean="0">
                <a:solidFill>
                  <a:srgbClr val="FF0000"/>
                </a:solidFill>
              </a:rPr>
              <a:t>_</a:t>
            </a:r>
            <a:r>
              <a:rPr lang="en-GB" dirty="0" err="1" smtClean="0">
                <a:solidFill>
                  <a:srgbClr val="FF0000"/>
                </a:solidFill>
              </a:rPr>
              <a:t>shelx_hkl_file</a:t>
            </a:r>
            <a:r>
              <a:rPr lang="en-GB" dirty="0" smtClean="0"/>
              <a:t> along with associated </a:t>
            </a:r>
            <a:r>
              <a:rPr lang="en-GB" dirty="0" smtClean="0">
                <a:solidFill>
                  <a:srgbClr val="FF0000"/>
                </a:solidFill>
              </a:rPr>
              <a:t>checksums</a:t>
            </a:r>
            <a:r>
              <a:rPr lang="en-GB" dirty="0" smtClean="0"/>
              <a:t> for data integrity. </a:t>
            </a:r>
            <a:endParaRPr lang="en-GB" dirty="0"/>
          </a:p>
          <a:p>
            <a:r>
              <a:rPr lang="en-GB" dirty="0" smtClean="0">
                <a:solidFill>
                  <a:srgbClr val="FF0000"/>
                </a:solidFill>
              </a:rPr>
              <a:t>Those embedded data should NOT be edited or removed from the CIF</a:t>
            </a:r>
            <a:r>
              <a:rPr lang="en-GB" dirty="0" smtClean="0"/>
              <a:t>. </a:t>
            </a:r>
          </a:p>
          <a:p>
            <a:r>
              <a:rPr lang="en-GB" dirty="0" smtClean="0"/>
              <a:t>Use ‘</a:t>
            </a:r>
            <a:r>
              <a:rPr lang="en-GB" dirty="0" err="1" smtClean="0"/>
              <a:t>shredcif</a:t>
            </a:r>
            <a:r>
              <a:rPr lang="en-GB" dirty="0" smtClean="0"/>
              <a:t>’ or PLATON to extract the .res &amp; .</a:t>
            </a:r>
            <a:r>
              <a:rPr lang="en-GB" dirty="0" err="1" smtClean="0"/>
              <a:t>hkl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3539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The SHELXL2014 ABIN Instruction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800" dirty="0" smtClean="0"/>
              <a:t>The </a:t>
            </a:r>
            <a:r>
              <a:rPr lang="en-GB" sz="2800" dirty="0" smtClean="0">
                <a:solidFill>
                  <a:srgbClr val="FF0000"/>
                </a:solidFill>
              </a:rPr>
              <a:t>total electron density </a:t>
            </a:r>
            <a:r>
              <a:rPr lang="en-GB" sz="2800" dirty="0" smtClean="0"/>
              <a:t>in the unit cell can be </a:t>
            </a:r>
            <a:r>
              <a:rPr lang="en-GB" sz="2800" dirty="0" smtClean="0">
                <a:solidFill>
                  <a:srgbClr val="FF0000"/>
                </a:solidFill>
              </a:rPr>
              <a:t>split </a:t>
            </a:r>
            <a:r>
              <a:rPr lang="en-GB" sz="2800" dirty="0" smtClean="0"/>
              <a:t>up into two parts, </a:t>
            </a:r>
            <a:r>
              <a:rPr lang="en-GB" sz="2800" dirty="0" smtClean="0">
                <a:solidFill>
                  <a:srgbClr val="FF0000"/>
                </a:solidFill>
              </a:rPr>
              <a:t>rho1 &amp; rho2</a:t>
            </a:r>
            <a:r>
              <a:rPr lang="en-GB" sz="2800" dirty="0" smtClean="0"/>
              <a:t>, with associated contributions to </a:t>
            </a:r>
            <a:r>
              <a:rPr lang="en-GB" sz="2800" dirty="0" err="1" smtClean="0"/>
              <a:t>F</a:t>
            </a:r>
            <a:r>
              <a:rPr lang="en-GB" sz="2800" baseline="-25000" dirty="0" err="1" smtClean="0"/>
              <a:t>h</a:t>
            </a:r>
            <a:r>
              <a:rPr lang="en-GB" sz="2800" dirty="0" smtClean="0"/>
              <a:t>(</a:t>
            </a:r>
            <a:r>
              <a:rPr lang="en-GB" sz="2800" dirty="0" err="1" smtClean="0"/>
              <a:t>calc</a:t>
            </a:r>
            <a:r>
              <a:rPr lang="en-GB" sz="2800" dirty="0" smtClean="0"/>
              <a:t>):   </a:t>
            </a:r>
            <a:r>
              <a:rPr lang="en-GB" sz="2800" dirty="0" err="1" smtClean="0">
                <a:solidFill>
                  <a:srgbClr val="FF0000"/>
                </a:solidFill>
              </a:rPr>
              <a:t>F</a:t>
            </a:r>
            <a:r>
              <a:rPr lang="en-GB" sz="2800" baseline="-25000" dirty="0" err="1" smtClean="0">
                <a:solidFill>
                  <a:srgbClr val="FF0000"/>
                </a:solidFill>
              </a:rPr>
              <a:t>h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dirty="0" smtClean="0">
                <a:solidFill>
                  <a:srgbClr val="FF0000"/>
                </a:solidFill>
              </a:rPr>
              <a:t>(</a:t>
            </a:r>
            <a:r>
              <a:rPr lang="en-GB" sz="2800" dirty="0" err="1" smtClean="0">
                <a:solidFill>
                  <a:srgbClr val="FF0000"/>
                </a:solidFill>
              </a:rPr>
              <a:t>calc</a:t>
            </a:r>
            <a:r>
              <a:rPr lang="en-GB" sz="2800" dirty="0" smtClean="0">
                <a:solidFill>
                  <a:srgbClr val="FF0000"/>
                </a:solidFill>
              </a:rPr>
              <a:t>) = F</a:t>
            </a:r>
            <a:r>
              <a:rPr lang="en-GB" sz="2800" baseline="-25000" dirty="0" smtClean="0">
                <a:solidFill>
                  <a:srgbClr val="FF0000"/>
                </a:solidFill>
              </a:rPr>
              <a:t>h</a:t>
            </a:r>
            <a:r>
              <a:rPr lang="en-GB" sz="2800" dirty="0" smtClean="0">
                <a:solidFill>
                  <a:srgbClr val="FF0000"/>
                </a:solidFill>
              </a:rPr>
              <a:t>1 + F</a:t>
            </a:r>
            <a:r>
              <a:rPr lang="en-GB" sz="2800" baseline="-25000" dirty="0" smtClean="0">
                <a:solidFill>
                  <a:srgbClr val="FF0000"/>
                </a:solidFill>
              </a:rPr>
              <a:t>h</a:t>
            </a:r>
            <a:r>
              <a:rPr lang="en-GB" sz="2800" dirty="0" smtClean="0">
                <a:solidFill>
                  <a:srgbClr val="FF0000"/>
                </a:solidFill>
              </a:rPr>
              <a:t>2.</a:t>
            </a:r>
          </a:p>
          <a:p>
            <a:r>
              <a:rPr lang="en-GB" sz="2800" dirty="0" smtClean="0">
                <a:solidFill>
                  <a:srgbClr val="FF0000"/>
                </a:solidFill>
              </a:rPr>
              <a:t>F</a:t>
            </a:r>
            <a:r>
              <a:rPr lang="en-GB" sz="2800" baseline="-25000" dirty="0" smtClean="0">
                <a:solidFill>
                  <a:srgbClr val="FF0000"/>
                </a:solidFill>
              </a:rPr>
              <a:t>h</a:t>
            </a:r>
            <a:r>
              <a:rPr lang="en-GB" sz="2800" dirty="0" smtClean="0">
                <a:solidFill>
                  <a:srgbClr val="FF0000"/>
                </a:solidFill>
              </a:rPr>
              <a:t>1 </a:t>
            </a:r>
            <a:r>
              <a:rPr lang="en-GB" sz="2800" dirty="0" smtClean="0"/>
              <a:t>might be associated with the </a:t>
            </a:r>
            <a:r>
              <a:rPr lang="en-GB" sz="2800" dirty="0" smtClean="0">
                <a:solidFill>
                  <a:srgbClr val="FF0000"/>
                </a:solidFill>
              </a:rPr>
              <a:t>main molecule </a:t>
            </a:r>
            <a:r>
              <a:rPr lang="en-GB" sz="2800" dirty="0" smtClean="0"/>
              <a:t>of interest and </a:t>
            </a:r>
            <a:r>
              <a:rPr lang="en-GB" sz="2800" dirty="0" smtClean="0">
                <a:solidFill>
                  <a:srgbClr val="FF0000"/>
                </a:solidFill>
              </a:rPr>
              <a:t>F</a:t>
            </a:r>
            <a:r>
              <a:rPr lang="en-GB" sz="2800" baseline="-25000" dirty="0" smtClean="0">
                <a:solidFill>
                  <a:srgbClr val="FF0000"/>
                </a:solidFill>
              </a:rPr>
              <a:t>h</a:t>
            </a:r>
            <a:r>
              <a:rPr lang="en-GB" sz="2800" dirty="0" smtClean="0">
                <a:solidFill>
                  <a:srgbClr val="FF0000"/>
                </a:solidFill>
              </a:rPr>
              <a:t>2</a:t>
            </a:r>
            <a:r>
              <a:rPr lang="en-GB" sz="2800" dirty="0" smtClean="0"/>
              <a:t> with a </a:t>
            </a:r>
            <a:r>
              <a:rPr lang="en-GB" sz="2800" dirty="0" smtClean="0">
                <a:solidFill>
                  <a:srgbClr val="FF0000"/>
                </a:solidFill>
              </a:rPr>
              <a:t>disordered solvent  region</a:t>
            </a:r>
            <a:r>
              <a:rPr lang="en-GB" sz="2800" dirty="0" smtClean="0"/>
              <a:t>.</a:t>
            </a:r>
          </a:p>
          <a:p>
            <a:r>
              <a:rPr lang="en-GB" sz="2800" dirty="0" smtClean="0"/>
              <a:t>Generally, a </a:t>
            </a:r>
            <a:r>
              <a:rPr lang="en-GB" sz="2800" dirty="0" smtClean="0">
                <a:solidFill>
                  <a:srgbClr val="FF0000"/>
                </a:solidFill>
              </a:rPr>
              <a:t>disorder model </a:t>
            </a:r>
            <a:r>
              <a:rPr lang="en-GB" sz="2800" dirty="0" smtClean="0"/>
              <a:t>takes care of </a:t>
            </a:r>
            <a:r>
              <a:rPr lang="en-GB" sz="2800" dirty="0" smtClean="0">
                <a:solidFill>
                  <a:srgbClr val="FF0000"/>
                </a:solidFill>
              </a:rPr>
              <a:t>F</a:t>
            </a:r>
            <a:r>
              <a:rPr lang="en-GB" sz="2800" baseline="-25000" dirty="0" smtClean="0">
                <a:solidFill>
                  <a:srgbClr val="FF0000"/>
                </a:solidFill>
              </a:rPr>
              <a:t>h</a:t>
            </a:r>
            <a:r>
              <a:rPr lang="en-GB" sz="2800" dirty="0" smtClean="0">
                <a:solidFill>
                  <a:srgbClr val="FF0000"/>
                </a:solidFill>
              </a:rPr>
              <a:t>2</a:t>
            </a:r>
            <a:r>
              <a:rPr lang="en-GB" sz="2800" dirty="0" smtClean="0"/>
              <a:t>.</a:t>
            </a:r>
          </a:p>
          <a:p>
            <a:r>
              <a:rPr lang="en-GB" sz="2800" dirty="0" smtClean="0">
                <a:solidFill>
                  <a:srgbClr val="FF0000"/>
                </a:solidFill>
              </a:rPr>
              <a:t>Optionally</a:t>
            </a:r>
            <a:r>
              <a:rPr lang="en-GB" sz="2800" dirty="0" smtClean="0"/>
              <a:t>, the </a:t>
            </a:r>
            <a:r>
              <a:rPr lang="en-GB" sz="2800" dirty="0" smtClean="0">
                <a:solidFill>
                  <a:srgbClr val="FF0000"/>
                </a:solidFill>
              </a:rPr>
              <a:t>F</a:t>
            </a:r>
            <a:r>
              <a:rPr lang="en-GB" sz="2800" baseline="-25000" dirty="0" smtClean="0">
                <a:solidFill>
                  <a:srgbClr val="FF0000"/>
                </a:solidFill>
              </a:rPr>
              <a:t>h</a:t>
            </a:r>
            <a:r>
              <a:rPr lang="en-GB" sz="2800" dirty="0" smtClean="0">
                <a:solidFill>
                  <a:srgbClr val="FF0000"/>
                </a:solidFill>
              </a:rPr>
              <a:t>2</a:t>
            </a:r>
            <a:r>
              <a:rPr lang="en-GB" sz="2800" dirty="0" smtClean="0"/>
              <a:t> part can be calculated using an </a:t>
            </a:r>
            <a:r>
              <a:rPr lang="en-GB" sz="2800" dirty="0" smtClean="0">
                <a:solidFill>
                  <a:srgbClr val="FF0000"/>
                </a:solidFill>
              </a:rPr>
              <a:t>external program </a:t>
            </a:r>
            <a:r>
              <a:rPr lang="en-GB" sz="2800" dirty="0" smtClean="0"/>
              <a:t>and read by SHELXL from a </a:t>
            </a:r>
            <a:r>
              <a:rPr lang="en-GB" sz="2800" dirty="0" smtClean="0">
                <a:solidFill>
                  <a:srgbClr val="FF0000"/>
                </a:solidFill>
              </a:rPr>
              <a:t>.fab file</a:t>
            </a:r>
          </a:p>
          <a:p>
            <a:r>
              <a:rPr lang="en-GB" sz="2800" dirty="0" smtClean="0"/>
              <a:t>The </a:t>
            </a:r>
            <a:r>
              <a:rPr lang="en-GB" sz="2800" dirty="0" smtClean="0">
                <a:solidFill>
                  <a:srgbClr val="FF0000"/>
                </a:solidFill>
              </a:rPr>
              <a:t>ABIN</a:t>
            </a:r>
            <a:r>
              <a:rPr lang="en-GB" sz="2800" dirty="0" smtClean="0"/>
              <a:t> instruction informs SHELXL2014 to search for and read the external .fab </a:t>
            </a:r>
            <a:r>
              <a:rPr lang="en-GB" sz="2800" dirty="0" smtClean="0"/>
              <a:t>file with H,K,L,A</a:t>
            </a:r>
            <a:r>
              <a:rPr lang="en-GB" sz="2800" baseline="-25000" dirty="0" smtClean="0"/>
              <a:t>h</a:t>
            </a:r>
            <a:r>
              <a:rPr lang="en-GB" sz="2800" dirty="0"/>
              <a:t>2</a:t>
            </a:r>
            <a:r>
              <a:rPr lang="en-GB" sz="2800" dirty="0" smtClean="0"/>
              <a:t>,B</a:t>
            </a:r>
            <a:r>
              <a:rPr lang="en-GB" sz="2800" baseline="-25000" dirty="0" smtClean="0"/>
              <a:t>h</a:t>
            </a:r>
            <a:r>
              <a:rPr lang="en-GB" sz="2800" dirty="0" smtClean="0"/>
              <a:t>2.</a:t>
            </a:r>
            <a:endParaRPr lang="en-GB" sz="28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3095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FF0000"/>
                </a:solidFill>
                <a:latin typeface="Calibri" charset="0"/>
              </a:rPr>
              <a:t>The </a:t>
            </a:r>
            <a:r>
              <a:rPr lang="nl-NL" dirty="0" err="1">
                <a:solidFill>
                  <a:srgbClr val="FF0000"/>
                </a:solidFill>
                <a:latin typeface="Calibri" charset="0"/>
              </a:rPr>
              <a:t>Disordered</a:t>
            </a:r>
            <a:r>
              <a:rPr lang="nl-NL" dirty="0">
                <a:solidFill>
                  <a:srgbClr val="FF0000"/>
                </a:solidFill>
                <a:latin typeface="Calibri" charset="0"/>
              </a:rPr>
              <a:t> Solvent </a:t>
            </a:r>
            <a:r>
              <a:rPr lang="nl-NL" dirty="0" err="1">
                <a:solidFill>
                  <a:srgbClr val="FF0000"/>
                </a:solidFill>
                <a:latin typeface="Calibri" charset="0"/>
              </a:rPr>
              <a:t>Problem</a:t>
            </a:r>
            <a:endParaRPr lang="nl-NL" dirty="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24578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92500" lnSpcReduction="10000"/>
          </a:bodyPr>
          <a:lstStyle/>
          <a:p>
            <a:r>
              <a:rPr lang="nl-NL" dirty="0" smtClean="0">
                <a:latin typeface="Calibri" charset="0"/>
              </a:rPr>
              <a:t>SHELXL2014 offers </a:t>
            </a:r>
            <a:r>
              <a:rPr lang="nl-NL" dirty="0" err="1" smtClean="0">
                <a:latin typeface="Calibri" charset="0"/>
              </a:rPr>
              <a:t>an</a:t>
            </a:r>
            <a:r>
              <a:rPr lang="nl-NL" dirty="0" smtClean="0">
                <a:latin typeface="Calibri" charset="0"/>
              </a:rPr>
              <a:t> </a:t>
            </a:r>
            <a:r>
              <a:rPr lang="nl-NL" dirty="0" err="1" smtClean="0">
                <a:solidFill>
                  <a:srgbClr val="FF0000"/>
                </a:solidFill>
                <a:latin typeface="Calibri" charset="0"/>
              </a:rPr>
              <a:t>extensive</a:t>
            </a:r>
            <a:r>
              <a:rPr lang="nl-NL" dirty="0" smtClean="0">
                <a:solidFill>
                  <a:srgbClr val="FF0000"/>
                </a:solidFill>
                <a:latin typeface="Calibri" charset="0"/>
              </a:rPr>
              <a:t> set of options </a:t>
            </a:r>
            <a:r>
              <a:rPr lang="nl-NL" dirty="0" err="1" smtClean="0">
                <a:latin typeface="Calibri" charset="0"/>
              </a:rPr>
              <a:t>to</a:t>
            </a:r>
            <a:r>
              <a:rPr lang="nl-NL" dirty="0" smtClean="0">
                <a:latin typeface="Calibri" charset="0"/>
              </a:rPr>
              <a:t> model </a:t>
            </a:r>
            <a:r>
              <a:rPr lang="nl-NL" dirty="0" err="1" smtClean="0">
                <a:latin typeface="Calibri" charset="0"/>
              </a:rPr>
              <a:t>and</a:t>
            </a:r>
            <a:r>
              <a:rPr lang="nl-NL" dirty="0" smtClean="0">
                <a:latin typeface="Calibri" charset="0"/>
              </a:rPr>
              <a:t> </a:t>
            </a:r>
            <a:r>
              <a:rPr lang="nl-NL" dirty="0" err="1" smtClean="0">
                <a:solidFill>
                  <a:srgbClr val="FF0000"/>
                </a:solidFill>
                <a:latin typeface="Calibri" charset="0"/>
              </a:rPr>
              <a:t>refine</a:t>
            </a:r>
            <a:r>
              <a:rPr lang="nl-NL" dirty="0" smtClean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nl-NL" dirty="0" err="1" smtClean="0">
                <a:solidFill>
                  <a:srgbClr val="FF0000"/>
                </a:solidFill>
                <a:latin typeface="Calibri" charset="0"/>
              </a:rPr>
              <a:t>disordered</a:t>
            </a:r>
            <a:r>
              <a:rPr lang="nl-NL" dirty="0" smtClean="0">
                <a:solidFill>
                  <a:srgbClr val="FF0000"/>
                </a:solidFill>
                <a:latin typeface="Calibri" charset="0"/>
              </a:rPr>
              <a:t> solvents</a:t>
            </a:r>
            <a:r>
              <a:rPr lang="nl-NL" dirty="0" smtClean="0">
                <a:latin typeface="Calibri" charset="0"/>
              </a:rPr>
              <a:t>. </a:t>
            </a:r>
            <a:r>
              <a:rPr lang="nl-NL" dirty="0" err="1" smtClean="0">
                <a:latin typeface="Calibri" charset="0"/>
              </a:rPr>
              <a:t>This</a:t>
            </a:r>
            <a:r>
              <a:rPr lang="nl-NL" dirty="0" smtClean="0">
                <a:latin typeface="Calibri" charset="0"/>
              </a:rPr>
              <a:t> is the </a:t>
            </a:r>
            <a:r>
              <a:rPr lang="nl-NL" dirty="0" err="1" smtClean="0">
                <a:solidFill>
                  <a:srgbClr val="FF0000"/>
                </a:solidFill>
                <a:latin typeface="Calibri" charset="0"/>
              </a:rPr>
              <a:t>preferred</a:t>
            </a:r>
            <a:r>
              <a:rPr lang="nl-NL" dirty="0" smtClean="0">
                <a:solidFill>
                  <a:srgbClr val="FF0000"/>
                </a:solidFill>
                <a:latin typeface="Calibri" charset="0"/>
              </a:rPr>
              <a:t> approach </a:t>
            </a:r>
            <a:r>
              <a:rPr lang="nl-NL" dirty="0" smtClean="0">
                <a:latin typeface="Calibri" charset="0"/>
              </a:rPr>
              <a:t>in most </a:t>
            </a:r>
            <a:r>
              <a:rPr lang="nl-NL" dirty="0" err="1" smtClean="0">
                <a:solidFill>
                  <a:srgbClr val="FF0000"/>
                </a:solidFill>
                <a:latin typeface="Calibri" charset="0"/>
              </a:rPr>
              <a:t>known</a:t>
            </a:r>
            <a:r>
              <a:rPr lang="nl-NL" dirty="0" smtClean="0">
                <a:solidFill>
                  <a:srgbClr val="FF0000"/>
                </a:solidFill>
                <a:latin typeface="Calibri" charset="0"/>
              </a:rPr>
              <a:t> solvent </a:t>
            </a:r>
            <a:r>
              <a:rPr lang="nl-NL" dirty="0" smtClean="0">
                <a:latin typeface="Calibri" charset="0"/>
              </a:rPr>
              <a:t>disorder cases.</a:t>
            </a:r>
          </a:p>
          <a:p>
            <a:r>
              <a:rPr lang="nl-NL" dirty="0" smtClean="0">
                <a:latin typeface="Calibri" charset="0"/>
              </a:rPr>
              <a:t>In cases of multiple </a:t>
            </a:r>
            <a:r>
              <a:rPr lang="nl-NL" dirty="0" err="1" smtClean="0">
                <a:solidFill>
                  <a:srgbClr val="FF0000"/>
                </a:solidFill>
                <a:latin typeface="Calibri" charset="0"/>
              </a:rPr>
              <a:t>unknown</a:t>
            </a:r>
            <a:r>
              <a:rPr lang="nl-NL" dirty="0" smtClean="0">
                <a:solidFill>
                  <a:srgbClr val="FF0000"/>
                </a:solidFill>
                <a:latin typeface="Calibri" charset="0"/>
              </a:rPr>
              <a:t> solvent mixtures </a:t>
            </a:r>
            <a:r>
              <a:rPr lang="nl-NL" dirty="0" err="1" smtClean="0">
                <a:latin typeface="Calibri" charset="0"/>
              </a:rPr>
              <a:t>and</a:t>
            </a:r>
            <a:r>
              <a:rPr lang="nl-NL" dirty="0" smtClean="0">
                <a:latin typeface="Calibri" charset="0"/>
              </a:rPr>
              <a:t> </a:t>
            </a:r>
            <a:r>
              <a:rPr lang="nl-NL" dirty="0" err="1" smtClean="0">
                <a:solidFill>
                  <a:srgbClr val="FF0000"/>
                </a:solidFill>
                <a:latin typeface="Calibri" charset="0"/>
              </a:rPr>
              <a:t>smeared</a:t>
            </a:r>
            <a:r>
              <a:rPr lang="nl-NL" dirty="0" smtClean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nl-NL" dirty="0" err="1" smtClean="0">
                <a:solidFill>
                  <a:srgbClr val="FF0000"/>
                </a:solidFill>
                <a:latin typeface="Calibri" charset="0"/>
              </a:rPr>
              <a:t>density</a:t>
            </a:r>
            <a:r>
              <a:rPr lang="nl-NL" dirty="0" smtClean="0">
                <a:latin typeface="Calibri" charset="0"/>
              </a:rPr>
              <a:t>, </a:t>
            </a:r>
            <a:r>
              <a:rPr lang="nl-NL" dirty="0" err="1" smtClean="0">
                <a:latin typeface="Calibri" charset="0"/>
              </a:rPr>
              <a:t>an</a:t>
            </a:r>
            <a:r>
              <a:rPr lang="nl-NL" dirty="0" smtClean="0">
                <a:latin typeface="Calibri" charset="0"/>
              </a:rPr>
              <a:t> </a:t>
            </a:r>
            <a:r>
              <a:rPr lang="nl-NL" dirty="0" err="1" smtClean="0">
                <a:latin typeface="Calibri" charset="0"/>
              </a:rPr>
              <a:t>elaborate</a:t>
            </a:r>
            <a:r>
              <a:rPr lang="nl-NL" dirty="0" smtClean="0">
                <a:latin typeface="Calibri" charset="0"/>
              </a:rPr>
              <a:t> disorder model </a:t>
            </a:r>
            <a:r>
              <a:rPr lang="nl-NL" dirty="0" err="1" smtClean="0">
                <a:latin typeface="Calibri" charset="0"/>
              </a:rPr>
              <a:t>might</a:t>
            </a:r>
            <a:r>
              <a:rPr lang="nl-NL" dirty="0" smtClean="0">
                <a:latin typeface="Calibri" charset="0"/>
              </a:rPr>
              <a:t> </a:t>
            </a:r>
            <a:r>
              <a:rPr lang="nl-NL" dirty="0" err="1" smtClean="0">
                <a:latin typeface="Calibri" charset="0"/>
              </a:rPr>
              <a:t>not</a:t>
            </a:r>
            <a:r>
              <a:rPr lang="nl-NL" dirty="0" smtClean="0">
                <a:latin typeface="Calibri" charset="0"/>
              </a:rPr>
              <a:t> </a:t>
            </a:r>
            <a:r>
              <a:rPr lang="nl-NL" dirty="0" err="1" smtClean="0">
                <a:latin typeface="Calibri" charset="0"/>
              </a:rPr>
              <a:t>work</a:t>
            </a:r>
            <a:r>
              <a:rPr lang="nl-NL" dirty="0" smtClean="0">
                <a:latin typeface="Calibri" charset="0"/>
              </a:rPr>
              <a:t> </a:t>
            </a:r>
            <a:r>
              <a:rPr lang="nl-NL" dirty="0" err="1" smtClean="0">
                <a:latin typeface="Calibri" charset="0"/>
              </a:rPr>
              <a:t>satisfactorily</a:t>
            </a:r>
            <a:r>
              <a:rPr lang="nl-NL" dirty="0" smtClean="0">
                <a:latin typeface="Calibri" charset="0"/>
              </a:rPr>
              <a:t>.</a:t>
            </a:r>
          </a:p>
          <a:p>
            <a:r>
              <a:rPr lang="nl-NL" dirty="0" smtClean="0">
                <a:latin typeface="Calibri" charset="0"/>
              </a:rPr>
              <a:t>In </a:t>
            </a:r>
            <a:r>
              <a:rPr lang="nl-NL" dirty="0" err="1" smtClean="0">
                <a:latin typeface="Calibri" charset="0"/>
              </a:rPr>
              <a:t>such</a:t>
            </a:r>
            <a:r>
              <a:rPr lang="nl-NL" dirty="0" smtClean="0">
                <a:latin typeface="Calibri" charset="0"/>
              </a:rPr>
              <a:t> cases the </a:t>
            </a:r>
            <a:r>
              <a:rPr lang="nl-NL" dirty="0" smtClean="0">
                <a:solidFill>
                  <a:srgbClr val="FF0000"/>
                </a:solidFill>
                <a:latin typeface="Calibri" charset="0"/>
              </a:rPr>
              <a:t>SQUEEZE approach </a:t>
            </a:r>
            <a:r>
              <a:rPr lang="nl-NL" dirty="0" err="1" smtClean="0">
                <a:latin typeface="Calibri" charset="0"/>
              </a:rPr>
              <a:t>with</a:t>
            </a:r>
            <a:r>
              <a:rPr lang="nl-NL" dirty="0" smtClean="0">
                <a:latin typeface="Calibri" charset="0"/>
              </a:rPr>
              <a:t> </a:t>
            </a:r>
            <a:r>
              <a:rPr lang="nl-NL" dirty="0" err="1" smtClean="0">
                <a:latin typeface="Calibri" charset="0"/>
              </a:rPr>
              <a:t>an</a:t>
            </a:r>
            <a:r>
              <a:rPr lang="nl-NL" dirty="0" smtClean="0">
                <a:latin typeface="Calibri" charset="0"/>
              </a:rPr>
              <a:t> </a:t>
            </a:r>
            <a:r>
              <a:rPr lang="nl-NL" dirty="0" err="1" smtClean="0">
                <a:latin typeface="Calibri" charset="0"/>
              </a:rPr>
              <a:t>externally</a:t>
            </a:r>
            <a:r>
              <a:rPr lang="nl-NL" dirty="0" smtClean="0">
                <a:latin typeface="Calibri" charset="0"/>
              </a:rPr>
              <a:t> </a:t>
            </a:r>
            <a:r>
              <a:rPr lang="nl-NL" dirty="0" err="1" smtClean="0">
                <a:latin typeface="Calibri" charset="0"/>
              </a:rPr>
              <a:t>determined</a:t>
            </a:r>
            <a:r>
              <a:rPr lang="nl-NL" dirty="0" smtClean="0">
                <a:latin typeface="Calibri" charset="0"/>
              </a:rPr>
              <a:t> solvent </a:t>
            </a:r>
            <a:r>
              <a:rPr lang="nl-NL" dirty="0" err="1" smtClean="0">
                <a:latin typeface="Calibri" charset="0"/>
              </a:rPr>
              <a:t>contribution</a:t>
            </a:r>
            <a:r>
              <a:rPr lang="nl-NL" dirty="0" smtClean="0">
                <a:latin typeface="Calibri" charset="0"/>
              </a:rPr>
              <a:t> </a:t>
            </a:r>
            <a:r>
              <a:rPr lang="nl-NL" dirty="0" err="1" smtClean="0">
                <a:latin typeface="Calibri" charset="0"/>
              </a:rPr>
              <a:t>might</a:t>
            </a:r>
            <a:r>
              <a:rPr lang="nl-NL" dirty="0" smtClean="0">
                <a:latin typeface="Calibri" charset="0"/>
              </a:rPr>
              <a:t> </a:t>
            </a:r>
            <a:r>
              <a:rPr lang="nl-NL" dirty="0" err="1" smtClean="0">
                <a:latin typeface="Calibri" charset="0"/>
              </a:rPr>
              <a:t>result</a:t>
            </a:r>
            <a:r>
              <a:rPr lang="nl-NL" dirty="0" smtClean="0">
                <a:latin typeface="Calibri" charset="0"/>
              </a:rPr>
              <a:t> in a </a:t>
            </a:r>
            <a:r>
              <a:rPr lang="nl-NL" dirty="0" err="1" smtClean="0">
                <a:solidFill>
                  <a:srgbClr val="FF0000"/>
                </a:solidFill>
                <a:latin typeface="Calibri" charset="0"/>
              </a:rPr>
              <a:t>satisfactory</a:t>
            </a:r>
            <a:r>
              <a:rPr lang="nl-NL" dirty="0" smtClean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nl-NL" dirty="0" err="1" smtClean="0">
                <a:solidFill>
                  <a:srgbClr val="FF0000"/>
                </a:solidFill>
                <a:latin typeface="Calibri" charset="0"/>
              </a:rPr>
              <a:t>main</a:t>
            </a:r>
            <a:r>
              <a:rPr lang="nl-NL" dirty="0" smtClean="0">
                <a:solidFill>
                  <a:srgbClr val="FF0000"/>
                </a:solidFill>
                <a:latin typeface="Calibri" charset="0"/>
              </a:rPr>
              <a:t> molecule </a:t>
            </a:r>
            <a:r>
              <a:rPr lang="nl-NL" dirty="0" err="1" smtClean="0">
                <a:solidFill>
                  <a:srgbClr val="FF0000"/>
                </a:solidFill>
                <a:latin typeface="Calibri" charset="0"/>
              </a:rPr>
              <a:t>refinement</a:t>
            </a:r>
            <a:endParaRPr lang="nl-NL" dirty="0" smtClean="0">
              <a:solidFill>
                <a:srgbClr val="FF0000"/>
              </a:solidFill>
              <a:latin typeface="Calibri" charset="0"/>
            </a:endParaRPr>
          </a:p>
          <a:p>
            <a:pPr marL="0" indent="0">
              <a:buNone/>
            </a:pPr>
            <a:endParaRPr lang="nl-NL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484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0000"/>
                </a:solidFill>
                <a:latin typeface="Calibri" charset="0"/>
              </a:rPr>
              <a:t>PLATON/SQUEEZE</a:t>
            </a:r>
            <a:endParaRPr lang="nl-NL" dirty="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27650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98600"/>
            <a:ext cx="8229600" cy="5177398"/>
          </a:xfrm>
        </p:spPr>
        <p:txBody>
          <a:bodyPr/>
          <a:lstStyle/>
          <a:p>
            <a:pPr>
              <a:defRPr/>
            </a:pPr>
            <a:r>
              <a:rPr lang="nl-NL" sz="2800" dirty="0">
                <a:latin typeface="Calibri" charset="0"/>
              </a:rPr>
              <a:t>The </a:t>
            </a:r>
            <a:r>
              <a:rPr lang="nl-NL" sz="2800" dirty="0" err="1">
                <a:latin typeface="Calibri" charset="0"/>
              </a:rPr>
              <a:t>current</a:t>
            </a:r>
            <a:r>
              <a:rPr lang="nl-NL" sz="2800" dirty="0">
                <a:latin typeface="Calibri" charset="0"/>
              </a:rPr>
              <a:t> </a:t>
            </a:r>
            <a:r>
              <a:rPr lang="nl-NL" sz="2800" dirty="0" err="1">
                <a:latin typeface="Calibri" charset="0"/>
              </a:rPr>
              <a:t>implementation</a:t>
            </a:r>
            <a:r>
              <a:rPr lang="nl-NL" sz="2800" dirty="0">
                <a:latin typeface="Calibri" charset="0"/>
              </a:rPr>
              <a:t> of the SQUEEZE tool </a:t>
            </a:r>
            <a:r>
              <a:rPr lang="nl-NL" sz="2800" dirty="0" err="1" smtClean="0">
                <a:latin typeface="Calibri" charset="0"/>
              </a:rPr>
              <a:t>to</a:t>
            </a:r>
            <a:r>
              <a:rPr lang="nl-NL" sz="2800" dirty="0" smtClean="0">
                <a:latin typeface="Calibri" charset="0"/>
              </a:rPr>
              <a:t> handle </a:t>
            </a:r>
            <a:r>
              <a:rPr lang="nl-NL" sz="2800" dirty="0" err="1" smtClean="0">
                <a:latin typeface="Calibri" charset="0"/>
              </a:rPr>
              <a:t>disordered</a:t>
            </a:r>
            <a:r>
              <a:rPr lang="nl-NL" sz="2800" dirty="0" smtClean="0">
                <a:latin typeface="Calibri" charset="0"/>
              </a:rPr>
              <a:t> solvents is </a:t>
            </a:r>
            <a:r>
              <a:rPr lang="nl-NL" sz="2800" dirty="0">
                <a:latin typeface="Calibri" charset="0"/>
              </a:rPr>
              <a:t>the </a:t>
            </a:r>
            <a:r>
              <a:rPr lang="nl-NL" sz="2800" dirty="0" err="1">
                <a:solidFill>
                  <a:srgbClr val="FF0000"/>
                </a:solidFill>
                <a:latin typeface="Calibri" charset="0"/>
              </a:rPr>
              <a:t>third</a:t>
            </a:r>
            <a:r>
              <a:rPr lang="nl-NL" sz="2800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nl-NL" sz="2800" dirty="0" err="1">
                <a:solidFill>
                  <a:srgbClr val="FF0000"/>
                </a:solidFill>
                <a:latin typeface="Calibri" charset="0"/>
              </a:rPr>
              <a:t>generation</a:t>
            </a:r>
            <a:r>
              <a:rPr lang="nl-NL" sz="2800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nl-NL" sz="2800" dirty="0">
                <a:latin typeface="Calibri" charset="0"/>
              </a:rPr>
              <a:t>of a </a:t>
            </a:r>
            <a:r>
              <a:rPr lang="nl-NL" sz="2800" dirty="0" err="1">
                <a:latin typeface="Calibri" charset="0"/>
              </a:rPr>
              <a:t>method</a:t>
            </a:r>
            <a:r>
              <a:rPr lang="nl-NL" sz="2800" dirty="0">
                <a:latin typeface="Calibri" charset="0"/>
              </a:rPr>
              <a:t> </a:t>
            </a:r>
            <a:r>
              <a:rPr lang="nl-NL" sz="2800" dirty="0" err="1">
                <a:latin typeface="Calibri" charset="0"/>
              </a:rPr>
              <a:t>published</a:t>
            </a:r>
            <a:r>
              <a:rPr lang="nl-NL" sz="2800" dirty="0">
                <a:latin typeface="Calibri" charset="0"/>
              </a:rPr>
              <a:t> </a:t>
            </a:r>
            <a:r>
              <a:rPr lang="nl-NL" sz="2800" dirty="0" err="1" smtClean="0">
                <a:latin typeface="Calibri" charset="0"/>
              </a:rPr>
              <a:t>by</a:t>
            </a:r>
            <a:r>
              <a:rPr lang="nl-NL" sz="2800" dirty="0" smtClean="0">
                <a:latin typeface="Calibri" charset="0"/>
              </a:rPr>
              <a:t> </a:t>
            </a:r>
            <a:r>
              <a:rPr lang="nl-NL" sz="2800" dirty="0" err="1" smtClean="0">
                <a:latin typeface="Calibri" charset="0"/>
              </a:rPr>
              <a:t>us</a:t>
            </a:r>
            <a:r>
              <a:rPr lang="nl-NL" sz="2800" dirty="0" smtClean="0">
                <a:latin typeface="Calibri" charset="0"/>
              </a:rPr>
              <a:t> more </a:t>
            </a:r>
            <a:r>
              <a:rPr lang="nl-NL" sz="2800" dirty="0" err="1">
                <a:latin typeface="Calibri" charset="0"/>
              </a:rPr>
              <a:t>than</a:t>
            </a:r>
            <a:r>
              <a:rPr lang="nl-NL" sz="2800" dirty="0">
                <a:latin typeface="Calibri" charset="0"/>
              </a:rPr>
              <a:t> 25 </a:t>
            </a:r>
            <a:r>
              <a:rPr lang="nl-NL" sz="2800" dirty="0" err="1">
                <a:latin typeface="Calibri" charset="0"/>
              </a:rPr>
              <a:t>years</a:t>
            </a:r>
            <a:r>
              <a:rPr lang="nl-NL" sz="2800" dirty="0">
                <a:latin typeface="Calibri" charset="0"/>
              </a:rPr>
              <a:t> </a:t>
            </a:r>
            <a:r>
              <a:rPr lang="nl-NL" sz="2800" dirty="0" err="1">
                <a:latin typeface="Calibri" charset="0"/>
              </a:rPr>
              <a:t>ago</a:t>
            </a:r>
            <a:r>
              <a:rPr lang="nl-NL" sz="2800" dirty="0" smtClean="0">
                <a:latin typeface="Calibri" charset="0"/>
              </a:rPr>
              <a:t>.</a:t>
            </a:r>
          </a:p>
          <a:p>
            <a:pPr>
              <a:defRPr/>
            </a:pPr>
            <a:r>
              <a:rPr lang="nl-NL" sz="2800" dirty="0" err="1" smtClean="0">
                <a:latin typeface="Calibri" charset="0"/>
              </a:rPr>
              <a:t>Interfacing</a:t>
            </a:r>
            <a:r>
              <a:rPr lang="nl-NL" sz="2800" dirty="0" smtClean="0">
                <a:latin typeface="Calibri" charset="0"/>
              </a:rPr>
              <a:t> </a:t>
            </a:r>
            <a:r>
              <a:rPr lang="nl-NL" sz="2800" dirty="0" err="1" smtClean="0">
                <a:latin typeface="Calibri" charset="0"/>
              </a:rPr>
              <a:t>with</a:t>
            </a:r>
            <a:r>
              <a:rPr lang="nl-NL" sz="2800" dirty="0" smtClean="0">
                <a:latin typeface="Calibri" charset="0"/>
              </a:rPr>
              <a:t> </a:t>
            </a:r>
            <a:r>
              <a:rPr lang="nl-NL" sz="2800" dirty="0" smtClean="0">
                <a:solidFill>
                  <a:srgbClr val="FF0000"/>
                </a:solidFill>
                <a:latin typeface="Calibri" charset="0"/>
              </a:rPr>
              <a:t>SHELXL2014</a:t>
            </a:r>
            <a:r>
              <a:rPr lang="nl-NL" sz="2800" dirty="0" smtClean="0">
                <a:latin typeface="Calibri" charset="0"/>
              </a:rPr>
              <a:t> </a:t>
            </a:r>
            <a:r>
              <a:rPr lang="nl-NL" sz="2800" dirty="0" err="1" smtClean="0">
                <a:latin typeface="Calibri" charset="0"/>
              </a:rPr>
              <a:t>refinement</a:t>
            </a:r>
            <a:r>
              <a:rPr lang="nl-NL" sz="2800" dirty="0" smtClean="0">
                <a:latin typeface="Calibri" charset="0"/>
              </a:rPr>
              <a:t> </a:t>
            </a:r>
            <a:r>
              <a:rPr lang="nl-NL" sz="2800" dirty="0" err="1" smtClean="0">
                <a:latin typeface="Calibri" charset="0"/>
              </a:rPr>
              <a:t>solves</a:t>
            </a:r>
            <a:r>
              <a:rPr lang="nl-NL" sz="2800" dirty="0" smtClean="0">
                <a:latin typeface="Calibri" charset="0"/>
              </a:rPr>
              <a:t> </a:t>
            </a:r>
            <a:r>
              <a:rPr lang="nl-NL" sz="2800" dirty="0" err="1">
                <a:latin typeface="Calibri" charset="0"/>
              </a:rPr>
              <a:t>many</a:t>
            </a:r>
            <a:r>
              <a:rPr lang="nl-NL" sz="2800" dirty="0">
                <a:latin typeface="Calibri" charset="0"/>
              </a:rPr>
              <a:t> </a:t>
            </a:r>
            <a:r>
              <a:rPr lang="nl-NL" sz="2800" dirty="0" err="1">
                <a:latin typeface="Calibri" charset="0"/>
              </a:rPr>
              <a:t>earlier</a:t>
            </a:r>
            <a:r>
              <a:rPr lang="nl-NL" sz="2800" dirty="0">
                <a:latin typeface="Calibri" charset="0"/>
              </a:rPr>
              <a:t> </a:t>
            </a:r>
            <a:r>
              <a:rPr lang="nl-NL" sz="2800" dirty="0" smtClean="0">
                <a:latin typeface="Calibri" charset="0"/>
              </a:rPr>
              <a:t>issues </a:t>
            </a:r>
            <a:r>
              <a:rPr lang="nl-NL" sz="2800" dirty="0" err="1" smtClean="0">
                <a:latin typeface="Calibri" charset="0"/>
              </a:rPr>
              <a:t>with</a:t>
            </a:r>
            <a:r>
              <a:rPr lang="nl-NL" sz="2800" dirty="0" smtClean="0">
                <a:latin typeface="Calibri" charset="0"/>
              </a:rPr>
              <a:t> SHELX76 &amp; SHELXL97 </a:t>
            </a:r>
            <a:r>
              <a:rPr lang="nl-NL" sz="2800" dirty="0" err="1" smtClean="0">
                <a:latin typeface="Calibri" charset="0"/>
              </a:rPr>
              <a:t>using</a:t>
            </a:r>
            <a:r>
              <a:rPr lang="nl-NL" sz="2800" dirty="0" smtClean="0">
                <a:latin typeface="Calibri" charset="0"/>
              </a:rPr>
              <a:t> .</a:t>
            </a:r>
            <a:r>
              <a:rPr lang="nl-NL" sz="2800" dirty="0" err="1" smtClean="0">
                <a:latin typeface="Calibri" charset="0"/>
              </a:rPr>
              <a:t>res</a:t>
            </a:r>
            <a:r>
              <a:rPr lang="nl-NL" sz="2800" dirty="0" smtClean="0">
                <a:latin typeface="Calibri" charset="0"/>
              </a:rPr>
              <a:t> &amp; .</a:t>
            </a:r>
            <a:r>
              <a:rPr lang="nl-NL" sz="2800" dirty="0" err="1" smtClean="0">
                <a:latin typeface="Calibri" charset="0"/>
              </a:rPr>
              <a:t>hkl</a:t>
            </a:r>
            <a:r>
              <a:rPr lang="nl-NL" sz="2800" dirty="0">
                <a:latin typeface="Calibri" charset="0"/>
              </a:rPr>
              <a:t> </a:t>
            </a:r>
            <a:r>
              <a:rPr lang="nl-NL" sz="2800" dirty="0" smtClean="0">
                <a:latin typeface="Calibri" charset="0"/>
              </a:rPr>
              <a:t>data. [e.g. </a:t>
            </a:r>
            <a:r>
              <a:rPr lang="nl-NL" sz="2800" dirty="0" err="1" smtClean="0">
                <a:latin typeface="Calibri" charset="0"/>
              </a:rPr>
              <a:t>Modification</a:t>
            </a:r>
            <a:r>
              <a:rPr lang="nl-NL" sz="2800" dirty="0" smtClean="0">
                <a:latin typeface="Calibri" charset="0"/>
              </a:rPr>
              <a:t> of the </a:t>
            </a:r>
            <a:r>
              <a:rPr lang="nl-NL" sz="2800" dirty="0" err="1" smtClean="0">
                <a:latin typeface="Calibri" charset="0"/>
              </a:rPr>
              <a:t>observed</a:t>
            </a:r>
            <a:r>
              <a:rPr lang="nl-NL" sz="2800" dirty="0" smtClean="0">
                <a:latin typeface="Calibri" charset="0"/>
              </a:rPr>
              <a:t> data]</a:t>
            </a:r>
            <a:endParaRPr lang="nl-NL" sz="2800" dirty="0">
              <a:latin typeface="Calibri" charset="0"/>
            </a:endParaRPr>
          </a:p>
          <a:p>
            <a:pPr>
              <a:defRPr/>
            </a:pPr>
            <a:r>
              <a:rPr lang="nl-NL" sz="2800" dirty="0" err="1">
                <a:solidFill>
                  <a:srgbClr val="FF0000"/>
                </a:solidFill>
                <a:latin typeface="Calibri" charset="0"/>
              </a:rPr>
              <a:t>D</a:t>
            </a:r>
            <a:r>
              <a:rPr lang="nl-NL" sz="2800" dirty="0" err="1" smtClean="0">
                <a:solidFill>
                  <a:srgbClr val="FF0000"/>
                </a:solidFill>
                <a:latin typeface="Calibri" charset="0"/>
              </a:rPr>
              <a:t>ocumentation</a:t>
            </a:r>
            <a:r>
              <a:rPr lang="nl-NL" sz="2800" dirty="0" smtClean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nl-NL" sz="2800" dirty="0">
                <a:solidFill>
                  <a:srgbClr val="FF0000"/>
                </a:solidFill>
                <a:latin typeface="Calibri" charset="0"/>
              </a:rPr>
              <a:t>of the </a:t>
            </a:r>
            <a:r>
              <a:rPr lang="nl-NL" sz="2800" dirty="0" err="1">
                <a:solidFill>
                  <a:srgbClr val="FF0000"/>
                </a:solidFill>
                <a:latin typeface="Calibri" charset="0"/>
              </a:rPr>
              <a:t>recommended</a:t>
            </a:r>
            <a:r>
              <a:rPr lang="nl-NL" sz="2800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nl-NL" sz="2800" dirty="0" smtClean="0">
                <a:solidFill>
                  <a:srgbClr val="FF0000"/>
                </a:solidFill>
                <a:latin typeface="Calibri" charset="0"/>
              </a:rPr>
              <a:t>procedure</a:t>
            </a:r>
            <a:r>
              <a:rPr lang="nl-NL" sz="2800" dirty="0" smtClean="0">
                <a:solidFill>
                  <a:srgbClr val="800000"/>
                </a:solidFill>
                <a:latin typeface="Calibri" charset="0"/>
              </a:rPr>
              <a:t>:</a:t>
            </a:r>
            <a:r>
              <a:rPr lang="nl-NL" sz="2800" dirty="0" smtClean="0">
                <a:latin typeface="Calibri" charset="0"/>
              </a:rPr>
              <a:t> </a:t>
            </a:r>
            <a:r>
              <a:rPr lang="nl-NL" sz="2800" dirty="0" err="1" smtClean="0">
                <a:latin typeface="Calibri" charset="0"/>
              </a:rPr>
              <a:t>A.L.Spek</a:t>
            </a:r>
            <a:r>
              <a:rPr lang="nl-NL" sz="2800" dirty="0" smtClean="0">
                <a:latin typeface="Calibri" charset="0"/>
              </a:rPr>
              <a:t> </a:t>
            </a:r>
            <a:r>
              <a:rPr lang="nl-NL" sz="2800" dirty="0">
                <a:latin typeface="Calibri" charset="0"/>
              </a:rPr>
              <a:t>(2015) Acta </a:t>
            </a:r>
            <a:r>
              <a:rPr lang="nl-NL" sz="2800" dirty="0" err="1">
                <a:latin typeface="Calibri" charset="0"/>
              </a:rPr>
              <a:t>Cryst</a:t>
            </a:r>
            <a:r>
              <a:rPr lang="nl-NL" sz="2800" dirty="0">
                <a:latin typeface="Calibri" charset="0"/>
              </a:rPr>
              <a:t>. C71, 9-18</a:t>
            </a:r>
          </a:p>
          <a:p>
            <a:pPr>
              <a:defRPr/>
            </a:pPr>
            <a:r>
              <a:rPr lang="nl-NL" sz="2800" dirty="0">
                <a:latin typeface="Calibri" charset="0"/>
                <a:hlinkClick r:id="rId3"/>
              </a:rPr>
              <a:t>http://www.platonsoft.nl/</a:t>
            </a:r>
            <a:r>
              <a:rPr lang="nl-NL" sz="2800" dirty="0" smtClean="0">
                <a:latin typeface="Calibri" charset="0"/>
                <a:hlinkClick r:id="rId3"/>
              </a:rPr>
              <a:t>PLATON_HOW_TO.pdf</a:t>
            </a:r>
            <a:endParaRPr lang="nl-NL" sz="2800" dirty="0" smtClean="0">
              <a:latin typeface="Calibri" charset="0"/>
            </a:endParaRPr>
          </a:p>
          <a:p>
            <a:pPr>
              <a:defRPr/>
            </a:pPr>
            <a:r>
              <a:rPr lang="nl-NL" sz="2800" dirty="0" err="1" smtClean="0">
                <a:solidFill>
                  <a:srgbClr val="FF0000"/>
                </a:solidFill>
                <a:latin typeface="Calibri" charset="0"/>
              </a:rPr>
              <a:t>Example</a:t>
            </a:r>
            <a:r>
              <a:rPr lang="nl-NL" sz="2800" dirty="0" smtClean="0">
                <a:latin typeface="Calibri" charset="0"/>
              </a:rPr>
              <a:t>: </a:t>
            </a:r>
            <a:r>
              <a:rPr lang="nl-NL" sz="2800" dirty="0" err="1" smtClean="0">
                <a:latin typeface="Calibri" charset="0"/>
              </a:rPr>
              <a:t>Comparison</a:t>
            </a:r>
            <a:r>
              <a:rPr lang="nl-NL" sz="2800" dirty="0" smtClean="0">
                <a:latin typeface="Calibri" charset="0"/>
              </a:rPr>
              <a:t> of disorder model &lt;&gt; SQUEEZE</a:t>
            </a:r>
            <a:endParaRPr lang="nl-NL" sz="2800" dirty="0">
              <a:latin typeface="Calibri" charset="0"/>
            </a:endParaRPr>
          </a:p>
          <a:p>
            <a:pPr>
              <a:defRPr/>
            </a:pPr>
            <a:endParaRPr lang="nl-NL" sz="2800" dirty="0" smtClean="0">
              <a:latin typeface="Calibri" charset="0"/>
            </a:endParaRPr>
          </a:p>
          <a:p>
            <a:pPr marL="0" indent="0">
              <a:buFont typeface="Arial" charset="0"/>
              <a:buNone/>
              <a:defRPr/>
            </a:pPr>
            <a:endParaRPr lang="nl-NL" sz="2800" dirty="0" smtClean="0">
              <a:latin typeface="Calibri" charset="0"/>
            </a:endParaRPr>
          </a:p>
          <a:p>
            <a:pPr marL="0" indent="0">
              <a:buFont typeface="Arial" charset="0"/>
              <a:buNone/>
              <a:defRPr/>
            </a:pPr>
            <a:endParaRPr lang="nl-NL" sz="2800" dirty="0">
              <a:latin typeface="Calibri" charset="0"/>
            </a:endParaRPr>
          </a:p>
          <a:p>
            <a:pPr>
              <a:defRPr/>
            </a:pPr>
            <a:endParaRPr lang="nl-NL" sz="28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951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fig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" y="-16075"/>
            <a:ext cx="9021154" cy="6858000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6894856" y="4580819"/>
            <a:ext cx="17085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Diethyl Ether</a:t>
            </a:r>
          </a:p>
          <a:p>
            <a:r>
              <a:rPr lang="en-GB" dirty="0" smtClean="0"/>
              <a:t>Disordered over</a:t>
            </a:r>
          </a:p>
          <a:p>
            <a:r>
              <a:rPr lang="en-GB" dirty="0" smtClean="0"/>
              <a:t>Inversion centre</a:t>
            </a:r>
          </a:p>
          <a:p>
            <a:r>
              <a:rPr lang="en-GB" dirty="0" smtClean="0"/>
              <a:t>PART -1</a:t>
            </a:r>
            <a:endParaRPr lang="en-GB" dirty="0"/>
          </a:p>
        </p:txBody>
      </p:sp>
      <p:sp>
        <p:nvSpPr>
          <p:cNvPr id="6" name="Tekstvak 5"/>
          <p:cNvSpPr txBox="1"/>
          <p:nvPr/>
        </p:nvSpPr>
        <p:spPr>
          <a:xfrm>
            <a:off x="6607570" y="377955"/>
            <a:ext cx="150676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Example</a:t>
            </a:r>
          </a:p>
          <a:p>
            <a:r>
              <a:rPr lang="en-GB" dirty="0" smtClean="0"/>
              <a:t>P21/c, 150K</a:t>
            </a:r>
          </a:p>
          <a:p>
            <a:r>
              <a:rPr lang="en-GB" dirty="0" smtClean="0"/>
              <a:t>R       = 0.0386</a:t>
            </a:r>
          </a:p>
          <a:p>
            <a:r>
              <a:rPr lang="en-GB" dirty="0" smtClean="0"/>
              <a:t>wR2  = 0.0966</a:t>
            </a:r>
          </a:p>
          <a:p>
            <a:r>
              <a:rPr lang="en-GB" dirty="0" smtClean="0"/>
              <a:t>S        =1.037</a:t>
            </a:r>
            <a:endParaRPr lang="en-GB" dirty="0"/>
          </a:p>
        </p:txBody>
      </p:sp>
      <p:sp>
        <p:nvSpPr>
          <p:cNvPr id="2" name="Tekstvak 1"/>
          <p:cNvSpPr txBox="1"/>
          <p:nvPr/>
        </p:nvSpPr>
        <p:spPr>
          <a:xfrm>
            <a:off x="5186262" y="6077522"/>
            <a:ext cx="3548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Organometallics (2015), 34,2710-13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4207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</TotalTime>
  <Words>1417</Words>
  <Application>Microsoft Macintosh PowerPoint</Application>
  <PresentationFormat>Diavoorstelling (4:3)</PresentationFormat>
  <Paragraphs>129</Paragraphs>
  <Slides>22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22</vt:i4>
      </vt:variant>
    </vt:vector>
  </HeadingPairs>
  <TitlesOfParts>
    <vt:vector size="23" baseType="lpstr">
      <vt:lpstr>Office-thema</vt:lpstr>
      <vt:lpstr>(check)CIF, SHELXL-2014, SQUEEZE</vt:lpstr>
      <vt:lpstr>The CIF Standard &amp; Validation</vt:lpstr>
      <vt:lpstr>FCF-Validation Added</vt:lpstr>
      <vt:lpstr>Archival of the Experimental Data</vt:lpstr>
      <vt:lpstr>Final .res &amp; .hkl Embedding</vt:lpstr>
      <vt:lpstr>The SHELXL2014 ABIN Instruction</vt:lpstr>
      <vt:lpstr>The Disordered Solvent Problem</vt:lpstr>
      <vt:lpstr>PLATON/SQUEEZE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The Proper use of the SQUEEZE Tool</vt:lpstr>
      <vt:lpstr>Summary of SQUEEZE + SHELXL2014 </vt:lpstr>
      <vt:lpstr>SQUEEZE Disordered Solvent + Twinning  </vt:lpstr>
      <vt:lpstr>PowerPoint-presentatie</vt:lpstr>
      <vt:lpstr>PowerPoint-presentatie</vt:lpstr>
      <vt:lpstr>Requirements</vt:lpstr>
      <vt:lpstr>Limitations</vt:lpstr>
      <vt:lpstr>PowerPoint-presentatie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(check)CIF, SHELX-2014, SQUEEZE</dc:title>
  <dc:creator>ton spek</dc:creator>
  <cp:lastModifiedBy>Anthony L. Spek</cp:lastModifiedBy>
  <cp:revision>69</cp:revision>
  <cp:lastPrinted>2016-07-15T12:21:47Z</cp:lastPrinted>
  <dcterms:created xsi:type="dcterms:W3CDTF">2016-07-11T15:57:22Z</dcterms:created>
  <dcterms:modified xsi:type="dcterms:W3CDTF">2016-07-22T12:49:05Z</dcterms:modified>
</cp:coreProperties>
</file>