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81" r:id="rId3"/>
    <p:sldId id="282" r:id="rId4"/>
    <p:sldId id="283" r:id="rId5"/>
    <p:sldId id="284" r:id="rId6"/>
    <p:sldId id="285" r:id="rId7"/>
    <p:sldId id="258" r:id="rId8"/>
    <p:sldId id="259" r:id="rId9"/>
    <p:sldId id="260" r:id="rId10"/>
    <p:sldId id="261" r:id="rId11"/>
    <p:sldId id="262" r:id="rId12"/>
    <p:sldId id="302" r:id="rId13"/>
    <p:sldId id="286" r:id="rId14"/>
    <p:sldId id="287" r:id="rId15"/>
    <p:sldId id="288" r:id="rId16"/>
    <p:sldId id="294" r:id="rId17"/>
    <p:sldId id="299" r:id="rId18"/>
    <p:sldId id="303" r:id="rId19"/>
    <p:sldId id="298" r:id="rId20"/>
    <p:sldId id="292" r:id="rId21"/>
    <p:sldId id="297" r:id="rId22"/>
    <p:sldId id="296" r:id="rId23"/>
    <p:sldId id="289" r:id="rId24"/>
    <p:sldId id="301" r:id="rId25"/>
    <p:sldId id="291" r:id="rId26"/>
    <p:sldId id="280" r:id="rId27"/>
    <p:sldId id="300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1123-64A4-EF4E-8FC8-2307F04AE084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54EF3-3D0A-A44C-9CED-1FA570C77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r>
              <a:rPr lang="en-US" baseline="0" dirty="0" smtClean="0"/>
              <a:t> the organizers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AB37-2925-B743-ABAE-04198D68CFB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9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6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7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4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31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05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11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91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8B9D-69E3-3D49-BFC4-AB16FF314E4E}" type="datetimeFigureOut">
              <a:rPr lang="nl-NL" smtClean="0"/>
              <a:t>27/07/16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14C5-7B10-B644-8DCD-28B8B2A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0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.l.spek@uu.nl" TargetMode="External"/><Relationship Id="rId3" Type="http://schemas.openxmlformats.org/officeDocument/2006/relationships/hyperlink" Target="http://www.platonsoft.n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What is Needed for Proper Structure Validation and How to Act upon Validation ALERTS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35257"/>
          </a:xfrm>
        </p:spPr>
        <p:txBody>
          <a:bodyPr>
            <a:normAutofit fontScale="77500" lnSpcReduction="20000"/>
          </a:bodyPr>
          <a:lstStyle/>
          <a:p>
            <a:r>
              <a:rPr lang="en-GB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Ton Spek</a:t>
            </a:r>
          </a:p>
          <a:p>
            <a:r>
              <a:rPr lang="en-GB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Utrecht University</a:t>
            </a:r>
            <a:endParaRPr lang="en-GB" sz="4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Netherlands</a:t>
            </a:r>
          </a:p>
          <a:p>
            <a:endParaRPr lang="en-GB" dirty="0" smtClean="0"/>
          </a:p>
          <a:p>
            <a:r>
              <a:rPr lang="en-GB" sz="2400" dirty="0" smtClean="0"/>
              <a:t> ACA-Denver, </a:t>
            </a:r>
            <a:r>
              <a:rPr lang="en-GB" sz="2400" dirty="0" err="1" smtClean="0"/>
              <a:t>july</a:t>
            </a:r>
            <a:r>
              <a:rPr lang="en-GB" sz="2400" dirty="0" smtClean="0"/>
              <a:t> 26, 2016 </a:t>
            </a:r>
            <a:endParaRPr lang="en-GB" sz="2400" dirty="0"/>
          </a:p>
        </p:txBody>
      </p:sp>
      <p:pic>
        <p:nvPicPr>
          <p:cNvPr id="4" name="Afbeelding 3" descr="d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74650"/>
            <a:ext cx="2619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0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Afbeelding 1" descr="f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" y="912813"/>
            <a:ext cx="3921218" cy="26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Afbeelding 2" descr="f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912813"/>
            <a:ext cx="2951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fbeelding 3" descr="f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" y="3709075"/>
            <a:ext cx="4581625" cy="28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kstvak 4"/>
          <p:cNvSpPr txBox="1">
            <a:spLocks noChangeArrowheads="1"/>
          </p:cNvSpPr>
          <p:nvPr/>
        </p:nvSpPr>
        <p:spPr bwMode="auto">
          <a:xfrm>
            <a:off x="3670474" y="5923033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000" dirty="0">
                <a:solidFill>
                  <a:srgbClr val="FF0000"/>
                </a:solidFill>
              </a:rPr>
              <a:t>NATALIE</a:t>
            </a:r>
          </a:p>
        </p:txBody>
      </p:sp>
      <p:sp>
        <p:nvSpPr>
          <p:cNvPr id="21509" name="Tekstvak 5"/>
          <p:cNvSpPr txBox="1">
            <a:spLocks noChangeArrowheads="1"/>
          </p:cNvSpPr>
          <p:nvPr/>
        </p:nvSpPr>
        <p:spPr bwMode="auto">
          <a:xfrm>
            <a:off x="3844248" y="2889250"/>
            <a:ext cx="639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000" dirty="0">
                <a:solidFill>
                  <a:srgbClr val="FF0000"/>
                </a:solidFill>
              </a:rPr>
              <a:t>YLID</a:t>
            </a:r>
          </a:p>
        </p:txBody>
      </p:sp>
      <p:sp>
        <p:nvSpPr>
          <p:cNvPr id="21510" name="Tekstvak 6"/>
          <p:cNvSpPr txBox="1">
            <a:spLocks noChangeArrowheads="1"/>
          </p:cNvSpPr>
          <p:nvPr/>
        </p:nvSpPr>
        <p:spPr bwMode="auto">
          <a:xfrm>
            <a:off x="985592" y="191948"/>
            <a:ext cx="7267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3600" dirty="0">
                <a:solidFill>
                  <a:srgbClr val="FF0000"/>
                </a:solidFill>
              </a:rPr>
              <a:t>How </a:t>
            </a:r>
            <a:r>
              <a:rPr lang="nl-NL" sz="3600" dirty="0" smtClean="0">
                <a:solidFill>
                  <a:srgbClr val="FF0000"/>
                </a:solidFill>
              </a:rPr>
              <a:t>was </a:t>
            </a:r>
            <a:r>
              <a:rPr lang="nl-NL" sz="3600" dirty="0" err="1" smtClean="0">
                <a:solidFill>
                  <a:srgbClr val="FF0000"/>
                </a:solidFill>
              </a:rPr>
              <a:t>Structure</a:t>
            </a:r>
            <a:r>
              <a:rPr lang="nl-NL" sz="3600" dirty="0" smtClean="0">
                <a:solidFill>
                  <a:srgbClr val="FF0000"/>
                </a:solidFill>
              </a:rPr>
              <a:t> ‘</a:t>
            </a:r>
            <a:r>
              <a:rPr lang="nl-NL" altLang="ja-JP" sz="3600" dirty="0" err="1" smtClean="0">
                <a:solidFill>
                  <a:srgbClr val="FF0000"/>
                </a:solidFill>
              </a:rPr>
              <a:t>Natalie</a:t>
            </a:r>
            <a:r>
              <a:rPr lang="nl-NL" sz="3600" dirty="0" smtClean="0">
                <a:solidFill>
                  <a:srgbClr val="FF0000"/>
                </a:solidFill>
              </a:rPr>
              <a:t>’</a:t>
            </a:r>
            <a:r>
              <a:rPr lang="nl-NL" altLang="ja-JP" sz="3600" dirty="0" smtClean="0">
                <a:solidFill>
                  <a:srgbClr val="FF0000"/>
                </a:solidFill>
              </a:rPr>
              <a:t> </a:t>
            </a:r>
            <a:r>
              <a:rPr lang="nl-NL" altLang="ja-JP" sz="3600" dirty="0" err="1" smtClean="0">
                <a:solidFill>
                  <a:srgbClr val="FF0000"/>
                </a:solidFill>
              </a:rPr>
              <a:t>created</a:t>
            </a:r>
            <a:r>
              <a:rPr lang="nl-NL" altLang="ja-JP" sz="3600" dirty="0" smtClean="0">
                <a:solidFill>
                  <a:srgbClr val="FF0000"/>
                </a:solidFill>
              </a:rPr>
              <a:t> ?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21511" name="Tekstvak 7"/>
          <p:cNvSpPr txBox="1">
            <a:spLocks noChangeArrowheads="1"/>
          </p:cNvSpPr>
          <p:nvPr/>
        </p:nvSpPr>
        <p:spPr bwMode="auto">
          <a:xfrm>
            <a:off x="7510542" y="2396158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YLID</a:t>
            </a:r>
          </a:p>
        </p:txBody>
      </p:sp>
      <p:sp>
        <p:nvSpPr>
          <p:cNvPr id="9" name="Pijl omlaag 8"/>
          <p:cNvSpPr/>
          <p:nvPr/>
        </p:nvSpPr>
        <p:spPr>
          <a:xfrm>
            <a:off x="2987079" y="3232649"/>
            <a:ext cx="822960" cy="133514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743637" y="2958601"/>
            <a:ext cx="270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‘</a:t>
            </a:r>
            <a:r>
              <a:rPr lang="nl-NL" dirty="0" err="1" smtClean="0">
                <a:solidFill>
                  <a:srgbClr val="FF0000"/>
                </a:solidFill>
              </a:rPr>
              <a:t>Starting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Material</a:t>
            </a:r>
            <a:r>
              <a:rPr lang="nl-NL" dirty="0" smtClean="0">
                <a:solidFill>
                  <a:srgbClr val="FF0000"/>
                </a:solidFill>
              </a:rPr>
              <a:t>’ (</a:t>
            </a:r>
            <a:r>
              <a:rPr lang="nl-NL" dirty="0" err="1" smtClean="0">
                <a:solidFill>
                  <a:srgbClr val="FF0000"/>
                </a:solidFill>
              </a:rPr>
              <a:t>Bruker</a:t>
            </a:r>
            <a:r>
              <a:rPr lang="nl-NL" dirty="0" smtClean="0">
                <a:solidFill>
                  <a:srgbClr val="FF0000"/>
                </a:solidFill>
              </a:rPr>
              <a:t>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924028" y="4271931"/>
            <a:ext cx="251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Chemical issue: Se</a:t>
            </a:r>
            <a:r>
              <a:rPr lang="nl-NL" baseline="30000" dirty="0" smtClean="0"/>
              <a:t>+  </a:t>
            </a:r>
          </a:p>
          <a:p>
            <a:endParaRPr lang="nl-NL" baseline="30000" dirty="0"/>
          </a:p>
          <a:p>
            <a:r>
              <a:rPr lang="nl-NL" dirty="0" smtClean="0"/>
              <a:t>No </a:t>
            </a:r>
            <a:r>
              <a:rPr lang="nl-NL" dirty="0" err="1" smtClean="0"/>
              <a:t>example</a:t>
            </a:r>
            <a:r>
              <a:rPr lang="nl-NL" dirty="0" smtClean="0"/>
              <a:t> in the CSD </a:t>
            </a:r>
          </a:p>
          <a:p>
            <a:r>
              <a:rPr lang="nl-NL" dirty="0" err="1"/>
              <a:t>f</a:t>
            </a:r>
            <a:r>
              <a:rPr lang="nl-NL" dirty="0" err="1" smtClean="0"/>
              <a:t>or</a:t>
            </a:r>
            <a:r>
              <a:rPr lang="nl-NL" dirty="0" smtClean="0"/>
              <a:t> the 6-membered ring</a:t>
            </a:r>
          </a:p>
          <a:p>
            <a:r>
              <a:rPr lang="nl-NL" dirty="0" smtClean="0"/>
              <a:t>System</a:t>
            </a:r>
          </a:p>
          <a:p>
            <a:endParaRPr lang="nl-NL" dirty="0"/>
          </a:p>
          <a:p>
            <a:r>
              <a:rPr lang="nl-NL" dirty="0" err="1" smtClean="0"/>
              <a:t>Mogul</a:t>
            </a:r>
            <a:r>
              <a:rPr lang="nl-NL" dirty="0" smtClean="0"/>
              <a:t> : Se – C  </a:t>
            </a:r>
            <a:r>
              <a:rPr lang="nl-NL" dirty="0" err="1" smtClean="0"/>
              <a:t>outlier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162281" y="5463099"/>
            <a:ext cx="40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89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Afbeelding 1" descr="f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6227763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hthoek 4"/>
          <p:cNvSpPr>
            <a:spLocks noChangeArrowheads="1"/>
          </p:cNvSpPr>
          <p:nvPr/>
        </p:nvSpPr>
        <p:spPr bwMode="auto">
          <a:xfrm>
            <a:off x="6303963" y="509428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dirty="0">
                <a:latin typeface="Wingdings" charset="0"/>
                <a:cs typeface="Wingdings" charset="0"/>
              </a:rPr>
              <a:t></a:t>
            </a:r>
            <a:endParaRPr lang="nl-NL" dirty="0"/>
          </a:p>
        </p:txBody>
      </p:sp>
      <p:sp>
        <p:nvSpPr>
          <p:cNvPr id="22531" name="Rechthoek 5"/>
          <p:cNvSpPr>
            <a:spLocks noChangeArrowheads="1"/>
          </p:cNvSpPr>
          <p:nvPr/>
        </p:nvSpPr>
        <p:spPr bwMode="auto">
          <a:xfrm>
            <a:off x="6303963" y="5624513"/>
            <a:ext cx="38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Wingdings" charset="0"/>
                <a:cs typeface="Wingdings" charset="0"/>
              </a:rPr>
              <a:t></a:t>
            </a:r>
            <a:endParaRPr lang="nl-NL" dirty="0"/>
          </a:p>
        </p:txBody>
      </p:sp>
      <p:sp>
        <p:nvSpPr>
          <p:cNvPr id="22532" name="Tekstvak 7"/>
          <p:cNvSpPr txBox="1">
            <a:spLocks noChangeArrowheads="1"/>
          </p:cNvSpPr>
          <p:nvPr/>
        </p:nvSpPr>
        <p:spPr bwMode="auto">
          <a:xfrm>
            <a:off x="6691313" y="5094288"/>
            <a:ext cx="1404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No H-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22533" name="Tekstvak 8"/>
          <p:cNvSpPr txBox="1">
            <a:spLocks noChangeArrowheads="1"/>
          </p:cNvSpPr>
          <p:nvPr/>
        </p:nvSpPr>
        <p:spPr bwMode="auto">
          <a:xfrm>
            <a:off x="6691313" y="5702300"/>
            <a:ext cx="2138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No 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r>
              <a:rPr lang="nl-NL" sz="1800" dirty="0">
                <a:solidFill>
                  <a:srgbClr val="FF0000"/>
                </a:solidFill>
              </a:rPr>
              <a:t> on </a:t>
            </a:r>
            <a:r>
              <a:rPr lang="nl-NL" sz="1800" dirty="0" err="1">
                <a:solidFill>
                  <a:srgbClr val="FF0000"/>
                </a:solidFill>
              </a:rPr>
              <a:t>Bonds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22534" name="Tekstvak 9"/>
          <p:cNvSpPr txBox="1">
            <a:spLocks noChangeArrowheads="1"/>
          </p:cNvSpPr>
          <p:nvPr/>
        </p:nvSpPr>
        <p:spPr bwMode="auto">
          <a:xfrm>
            <a:off x="6497638" y="541338"/>
            <a:ext cx="19479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 smtClean="0">
                <a:solidFill>
                  <a:srgbClr val="FF0000"/>
                </a:solidFill>
              </a:rPr>
              <a:t>CURRENT</a:t>
            </a:r>
          </a:p>
          <a:p>
            <a:pPr eaLnBrk="1" hangingPunct="1"/>
            <a:r>
              <a:rPr lang="nl-NL" sz="1800" dirty="0" smtClean="0">
                <a:solidFill>
                  <a:srgbClr val="FF0000"/>
                </a:solidFill>
              </a:rPr>
              <a:t>PLATON/CHECKCIF</a:t>
            </a:r>
            <a:endParaRPr lang="nl-NL" sz="1800" dirty="0">
              <a:solidFill>
                <a:srgbClr val="FF0000"/>
              </a:solidFill>
            </a:endParaRP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VALIDATION</a:t>
            </a: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REPORT FOR</a:t>
            </a: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‘NATALIE’</a:t>
            </a:r>
          </a:p>
        </p:txBody>
      </p:sp>
    </p:spTree>
    <p:extLst>
      <p:ext uri="{BB962C8B-B14F-4D97-AF65-F5344CB8AC3E}">
        <p14:creationId xmlns:p14="http://schemas.microsoft.com/office/powerpoint/2010/main" val="41872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 the Positive side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0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(Reported) attempts to beat </a:t>
            </a:r>
            <a:r>
              <a:rPr lang="en-US" dirty="0" err="1" smtClean="0"/>
              <a:t>checkCIF</a:t>
            </a:r>
            <a:r>
              <a:rPr lang="en-US" dirty="0" smtClean="0"/>
              <a:t> are extremely helpful (thanks Natalie!),  not only to address fraud attempts (which have unfortunately happened in the past) but also as a source for additional tests for the detection of author errors.</a:t>
            </a:r>
          </a:p>
          <a:p>
            <a:r>
              <a:rPr lang="en-US" smtClean="0"/>
              <a:t>The </a:t>
            </a:r>
            <a:r>
              <a:rPr lang="en-US" dirty="0" smtClean="0"/>
              <a:t>two added ALERTS are excellent examples for this.</a:t>
            </a:r>
          </a:p>
          <a:p>
            <a:r>
              <a:rPr lang="en-US" dirty="0" smtClean="0"/>
              <a:t>The newly introduced ALERTS are helpful for the detection of accidently misplaced Hydrogen atoms.</a:t>
            </a:r>
          </a:p>
          <a:p>
            <a:r>
              <a:rPr lang="en-US" dirty="0" smtClean="0"/>
              <a:t>Analyses of the FCF may give further clues as shown next.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7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Look in Detail at the </a:t>
            </a:r>
            <a:r>
              <a:rPr lang="nl-NL" dirty="0" err="1" smtClean="0">
                <a:solidFill>
                  <a:srgbClr val="FF0000"/>
                </a:solidFill>
              </a:rPr>
              <a:t>Reflection</a:t>
            </a:r>
            <a:r>
              <a:rPr lang="nl-NL" dirty="0" smtClean="0">
                <a:solidFill>
                  <a:srgbClr val="FF0000"/>
                </a:solidFill>
              </a:rPr>
              <a:t> Data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55778"/>
            <a:ext cx="8229600" cy="4870385"/>
          </a:xfrm>
        </p:spPr>
        <p:txBody>
          <a:bodyPr/>
          <a:lstStyle/>
          <a:p>
            <a:r>
              <a:rPr lang="nl-NL" dirty="0" err="1" smtClean="0"/>
              <a:t>Partly</a:t>
            </a:r>
            <a:r>
              <a:rPr lang="nl-NL" dirty="0" smtClean="0"/>
              <a:t>, </a:t>
            </a:r>
            <a:r>
              <a:rPr lang="nl-NL" dirty="0" err="1" smtClean="0"/>
              <a:t>such</a:t>
            </a:r>
            <a:r>
              <a:rPr lang="nl-NL" dirty="0" smtClean="0"/>
              <a:t> information is in the .</a:t>
            </a:r>
            <a:r>
              <a:rPr lang="nl-NL" dirty="0" err="1" smtClean="0"/>
              <a:t>ckf</a:t>
            </a:r>
            <a:r>
              <a:rPr lang="nl-NL" dirty="0" smtClean="0"/>
              <a:t> file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PLATON/</a:t>
            </a:r>
            <a:r>
              <a:rPr lang="nl-NL" dirty="0" err="1" smtClean="0"/>
              <a:t>checkCIF</a:t>
            </a:r>
            <a:r>
              <a:rPr lang="nl-NL" dirty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FCF data or </a:t>
            </a:r>
            <a:r>
              <a:rPr lang="nl-NL" dirty="0" err="1" smtClean="0"/>
              <a:t>use</a:t>
            </a:r>
            <a:r>
              <a:rPr lang="nl-NL" dirty="0" smtClean="0"/>
              <a:t> e.g. tools </a:t>
            </a:r>
            <a:r>
              <a:rPr lang="nl-NL" dirty="0" err="1" smtClean="0"/>
              <a:t>available</a:t>
            </a:r>
            <a:r>
              <a:rPr lang="nl-NL" dirty="0" smtClean="0"/>
              <a:t> in PLATON </a:t>
            </a:r>
          </a:p>
          <a:p>
            <a:r>
              <a:rPr lang="nl-NL" sz="2800" dirty="0" smtClean="0"/>
              <a:t>The </a:t>
            </a:r>
            <a:r>
              <a:rPr lang="nl-NL" sz="2800" dirty="0" err="1" smtClean="0"/>
              <a:t>Normal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err="1" smtClean="0"/>
              <a:t>Probability</a:t>
            </a:r>
            <a:r>
              <a:rPr lang="nl-NL" sz="2800" dirty="0" smtClean="0"/>
              <a:t> PLOT is</a:t>
            </a:r>
          </a:p>
          <a:p>
            <a:pPr marL="0" indent="0">
              <a:buNone/>
            </a:pPr>
            <a:r>
              <a:rPr lang="nl-NL" sz="2800" dirty="0" err="1"/>
              <a:t>n</a:t>
            </a:r>
            <a:r>
              <a:rPr lang="nl-NL" sz="2800" dirty="0" err="1" smtClean="0"/>
              <a:t>ot</a:t>
            </a:r>
            <a:r>
              <a:rPr lang="nl-NL" sz="2800" dirty="0" smtClean="0"/>
              <a:t> perfect </a:t>
            </a:r>
            <a:r>
              <a:rPr lang="nl-NL" sz="2800" dirty="0" err="1" smtClean="0"/>
              <a:t>for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t</a:t>
            </a:r>
            <a:r>
              <a:rPr lang="nl-NL" sz="2800" dirty="0" smtClean="0"/>
              <a:t>he fake ‘</a:t>
            </a:r>
            <a:r>
              <a:rPr lang="nl-NL" sz="2800" dirty="0" err="1" smtClean="0"/>
              <a:t>Natalie</a:t>
            </a:r>
            <a:r>
              <a:rPr lang="nl-NL" sz="2800" dirty="0" smtClean="0"/>
              <a:t>’</a:t>
            </a:r>
          </a:p>
          <a:p>
            <a:pPr marL="0" indent="0">
              <a:buNone/>
            </a:pPr>
            <a:r>
              <a:rPr lang="nl-NL" sz="2800" dirty="0" err="1"/>
              <a:t>s</a:t>
            </a:r>
            <a:r>
              <a:rPr lang="nl-NL" sz="2800" dirty="0" err="1" smtClean="0"/>
              <a:t>tructure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its</a:t>
            </a:r>
            <a:r>
              <a:rPr lang="nl-NL" sz="2800" dirty="0" smtClean="0"/>
              <a:t> low</a:t>
            </a:r>
          </a:p>
          <a:p>
            <a:pPr marL="0" indent="0">
              <a:buNone/>
            </a:pPr>
            <a:r>
              <a:rPr lang="nl-NL" sz="2800" dirty="0" smtClean="0"/>
              <a:t>R-factor </a:t>
            </a:r>
            <a:r>
              <a:rPr lang="nl-NL" sz="2800" dirty="0" err="1" smtClean="0"/>
              <a:t>values</a:t>
            </a:r>
            <a:endParaRPr lang="nl-NL" sz="2800" dirty="0"/>
          </a:p>
        </p:txBody>
      </p:sp>
      <p:pic>
        <p:nvPicPr>
          <p:cNvPr id="4" name="Afbeelding 3" descr="nar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38" y="2802442"/>
            <a:ext cx="4869530" cy="40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Look at the sigma(I) versus </a:t>
            </a:r>
            <a:r>
              <a:rPr lang="nl-NL" dirty="0" err="1" smtClean="0">
                <a:solidFill>
                  <a:srgbClr val="FF0000"/>
                </a:solidFill>
              </a:rPr>
              <a:t>sqrt</a:t>
            </a:r>
            <a:r>
              <a:rPr lang="nl-NL" dirty="0" smtClean="0">
                <a:solidFill>
                  <a:srgbClr val="FF0000"/>
                </a:solidFill>
              </a:rPr>
              <a:t>(I) Plot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62200"/>
            <a:ext cx="8229600" cy="4763964"/>
          </a:xfrm>
        </p:spPr>
        <p:txBody>
          <a:bodyPr/>
          <a:lstStyle/>
          <a:p>
            <a:r>
              <a:rPr lang="nl-NL" dirty="0" smtClean="0"/>
              <a:t>‘</a:t>
            </a:r>
            <a:r>
              <a:rPr lang="nl-NL" dirty="0" err="1" smtClean="0"/>
              <a:t>Nardelli</a:t>
            </a:r>
            <a:r>
              <a:rPr lang="nl-NL" dirty="0" smtClean="0"/>
              <a:t>’ (</a:t>
            </a:r>
            <a:r>
              <a:rPr lang="nl-NL" dirty="0" err="1" smtClean="0"/>
              <a:t>Bruker</a:t>
            </a:r>
            <a:r>
              <a:rPr lang="nl-NL" dirty="0" smtClean="0"/>
              <a:t>) versus non-fake </a:t>
            </a:r>
            <a:r>
              <a:rPr lang="nl-NL" dirty="0" err="1" smtClean="0"/>
              <a:t>Bruker</a:t>
            </a:r>
            <a:r>
              <a:rPr lang="nl-NL" dirty="0" smtClean="0"/>
              <a:t> data</a:t>
            </a:r>
            <a:endParaRPr lang="nl-NL" dirty="0"/>
          </a:p>
        </p:txBody>
      </p:sp>
      <p:pic>
        <p:nvPicPr>
          <p:cNvPr id="4" name="Afbeelding 3" descr="nar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" y="2163911"/>
            <a:ext cx="4063777" cy="4161979"/>
          </a:xfrm>
          <a:prstGeom prst="rect">
            <a:avLst/>
          </a:prstGeom>
        </p:spPr>
      </p:pic>
      <p:pic>
        <p:nvPicPr>
          <p:cNvPr id="6" name="Afbeelding 5" descr="nat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06" y="2163911"/>
            <a:ext cx="4275043" cy="41619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106380" y="550792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Poisson 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at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54" y="1489906"/>
            <a:ext cx="4134125" cy="43420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30810" y="432782"/>
            <a:ext cx="7704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Look at log(</a:t>
            </a:r>
            <a:r>
              <a:rPr lang="nl-NL" sz="3200" dirty="0" err="1" smtClean="0">
                <a:solidFill>
                  <a:srgbClr val="FF0000"/>
                </a:solidFill>
              </a:rPr>
              <a:t>Iobs</a:t>
            </a:r>
            <a:r>
              <a:rPr lang="nl-NL" sz="3200" dirty="0" smtClean="0">
                <a:solidFill>
                  <a:srgbClr val="FF0000"/>
                </a:solidFill>
              </a:rPr>
              <a:t>) versus log(</a:t>
            </a:r>
            <a:r>
              <a:rPr lang="nl-NL" sz="3200" dirty="0" err="1" smtClean="0">
                <a:solidFill>
                  <a:srgbClr val="FF0000"/>
                </a:solidFill>
              </a:rPr>
              <a:t>Icalc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  <a:r>
              <a:rPr lang="nl-NL" sz="3200" dirty="0" err="1" smtClean="0">
                <a:solidFill>
                  <a:srgbClr val="FF0000"/>
                </a:solidFill>
              </a:rPr>
              <a:t>Scatter</a:t>
            </a:r>
            <a:r>
              <a:rPr lang="nl-NL" sz="3200" dirty="0" smtClean="0">
                <a:solidFill>
                  <a:srgbClr val="FF0000"/>
                </a:solidFill>
              </a:rPr>
              <a:t> Plot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8" name="Afbeelding 7" descr="nar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3" y="1489906"/>
            <a:ext cx="4334888" cy="434201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 rot="16200000">
            <a:off x="24381" y="2101431"/>
            <a:ext cx="104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</a:t>
            </a:r>
            <a:r>
              <a:rPr lang="en-GB" dirty="0" err="1" smtClean="0"/>
              <a:t>Iobs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 rot="16200000">
            <a:off x="4611691" y="2098838"/>
            <a:ext cx="103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</a:t>
            </a:r>
            <a:r>
              <a:rPr lang="en-GB" dirty="0" err="1" smtClean="0"/>
              <a:t>iobs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3326465" y="4955527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</a:t>
            </a:r>
            <a:r>
              <a:rPr lang="en-GB" dirty="0" err="1" smtClean="0"/>
              <a:t>Icalc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7560149" y="4955527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</a:t>
            </a:r>
            <a:r>
              <a:rPr lang="en-GB" dirty="0" err="1" smtClean="0"/>
              <a:t>Icalc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5851555" y="2056077"/>
            <a:ext cx="1579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Real Data</a:t>
            </a:r>
            <a:endParaRPr lang="en-GB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1421308" y="2101432"/>
            <a:ext cx="1629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Fake Data</a:t>
            </a:r>
            <a:endParaRPr lang="en-GB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15527" y="6073462"/>
            <a:ext cx="340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Normal spreading at low I</a:t>
            </a:r>
            <a:endParaRPr lang="en-GB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559452" y="6073462"/>
            <a:ext cx="298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Little </a:t>
            </a:r>
            <a:r>
              <a:rPr lang="en-GB" sz="2400" dirty="0" err="1" smtClean="0"/>
              <a:t>speading</a:t>
            </a:r>
            <a:r>
              <a:rPr lang="en-GB" sz="2400" dirty="0" smtClean="0"/>
              <a:t> at low 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233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at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600200"/>
            <a:ext cx="8113059" cy="36475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19412" y="702235"/>
            <a:ext cx="565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Inspect the List of Missing Reflections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3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at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405995"/>
            <a:ext cx="8352117" cy="408191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941" y="687294"/>
            <a:ext cx="823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Inspect R-value as a function of sin(theta)/lambda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23714" y="5986813"/>
            <a:ext cx="642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 the very low wR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values at higher resolution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1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FCF-</a:t>
            </a:r>
            <a:r>
              <a:rPr lang="en-GB" dirty="0" smtClean="0">
                <a:solidFill>
                  <a:srgbClr val="FF0000"/>
                </a:solidFill>
              </a:rPr>
              <a:t>Validation</a:t>
            </a:r>
            <a:r>
              <a:rPr lang="nl-NL" dirty="0" smtClean="0">
                <a:solidFill>
                  <a:srgbClr val="FF0000"/>
                </a:solidFill>
              </a:rPr>
              <a:t> (in .</a:t>
            </a:r>
            <a:r>
              <a:rPr lang="nl-NL" dirty="0" err="1" smtClean="0">
                <a:solidFill>
                  <a:srgbClr val="FF0000"/>
                </a:solidFill>
              </a:rPr>
              <a:t>ckf</a:t>
            </a:r>
            <a:r>
              <a:rPr lang="nl-NL" dirty="0" smtClean="0">
                <a:solidFill>
                  <a:srgbClr val="FF0000"/>
                </a:solidFill>
              </a:rPr>
              <a:t>) </a:t>
            </a:r>
            <a:r>
              <a:rPr lang="nl-NL" dirty="0" err="1" smtClean="0">
                <a:solidFill>
                  <a:srgbClr val="FF0000"/>
                </a:solidFill>
              </a:rPr>
              <a:t>adds</a:t>
            </a:r>
            <a:r>
              <a:rPr lang="nl-NL" dirty="0" smtClean="0">
                <a:solidFill>
                  <a:srgbClr val="FF0000"/>
                </a:solidFill>
              </a:rPr>
              <a:t>: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Analysis of the quality of the refinement</a:t>
            </a:r>
          </a:p>
          <a:p>
            <a:r>
              <a:rPr lang="nl-NL" dirty="0" smtClean="0"/>
              <a:t>Analysis of the </a:t>
            </a:r>
            <a:r>
              <a:rPr lang="en-GB" dirty="0" smtClean="0"/>
              <a:t>difference</a:t>
            </a:r>
            <a:r>
              <a:rPr lang="nl-NL" dirty="0" smtClean="0"/>
              <a:t> map (peaks)</a:t>
            </a:r>
          </a:p>
          <a:p>
            <a:r>
              <a:rPr lang="nl-NL" dirty="0" smtClean="0"/>
              <a:t>Detection of void content (SQUEEZE)</a:t>
            </a:r>
          </a:p>
          <a:p>
            <a:r>
              <a:rPr lang="en-GB" dirty="0" smtClean="0"/>
              <a:t>Detection</a:t>
            </a:r>
            <a:r>
              <a:rPr lang="nl-NL" dirty="0" smtClean="0"/>
              <a:t> of missing </a:t>
            </a:r>
            <a:r>
              <a:rPr lang="nl-NL" dirty="0" err="1" smtClean="0"/>
              <a:t>reflections</a:t>
            </a:r>
            <a:endParaRPr lang="nl-NL" dirty="0" smtClean="0"/>
          </a:p>
          <a:p>
            <a:r>
              <a:rPr lang="nl-NL" dirty="0" err="1" smtClean="0"/>
              <a:t>Detection</a:t>
            </a:r>
            <a:r>
              <a:rPr lang="nl-NL" dirty="0" smtClean="0"/>
              <a:t> of </a:t>
            </a:r>
            <a:r>
              <a:rPr lang="nl-NL" dirty="0" err="1" smtClean="0"/>
              <a:t>outliers</a:t>
            </a:r>
            <a:endParaRPr lang="nl-NL" dirty="0" smtClean="0"/>
          </a:p>
          <a:p>
            <a:r>
              <a:rPr lang="nl-NL" dirty="0" err="1" smtClean="0"/>
              <a:t>Detection</a:t>
            </a:r>
            <a:r>
              <a:rPr lang="nl-NL" dirty="0" smtClean="0"/>
              <a:t> of 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twinning</a:t>
            </a:r>
            <a:endParaRPr lang="nl-NL" dirty="0" smtClean="0"/>
          </a:p>
          <a:p>
            <a:r>
              <a:rPr lang="nl-NL" dirty="0" smtClean="0"/>
              <a:t>Check of the </a:t>
            </a:r>
            <a:r>
              <a:rPr lang="nl-NL" dirty="0" err="1" smtClean="0"/>
              <a:t>reported</a:t>
            </a:r>
            <a:r>
              <a:rPr lang="nl-NL" dirty="0" smtClean="0"/>
              <a:t> absolute </a:t>
            </a:r>
            <a:r>
              <a:rPr lang="nl-NL" dirty="0" err="1" smtClean="0"/>
              <a:t>structure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52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47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  <a:latin typeface="Calibri" charset="0"/>
              </a:rPr>
              <a:t>Common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checkCIF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dirty="0" smtClean="0">
                <a:solidFill>
                  <a:srgbClr val="FF0000"/>
                </a:solidFill>
                <a:latin typeface="Calibri" charset="0"/>
              </a:rPr>
              <a:t>Issues</a:t>
            </a:r>
            <a:br>
              <a:rPr lang="nl-NL" dirty="0" smtClean="0">
                <a:solidFill>
                  <a:srgbClr val="FF0000"/>
                </a:solidFill>
                <a:latin typeface="Calibri" charset="0"/>
              </a:rPr>
            </a:br>
            <a:r>
              <a:rPr lang="nl-NL" dirty="0" smtClean="0">
                <a:solidFill>
                  <a:srgbClr val="FF0000"/>
                </a:solidFill>
                <a:latin typeface="Calibri" charset="0"/>
              </a:rPr>
              <a:t>The ADDSYM ALERTS</a:t>
            </a:r>
            <a:endParaRPr lang="nl-NL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9938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897529"/>
            <a:ext cx="8229600" cy="4228634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charset="0"/>
              </a:rPr>
              <a:t>ADDSYM is </a:t>
            </a:r>
            <a:r>
              <a:rPr lang="nl-NL" sz="2400" dirty="0" err="1">
                <a:latin typeface="Calibri" charset="0"/>
              </a:rPr>
              <a:t>designed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to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warn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for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possible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higher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symmetry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within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>
                <a:latin typeface="Calibri" charset="0"/>
              </a:rPr>
              <a:t>the </a:t>
            </a:r>
            <a:r>
              <a:rPr lang="nl-NL" sz="2400" dirty="0" err="1">
                <a:latin typeface="Calibri" charset="0"/>
              </a:rPr>
              <a:t>supplied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coordinate</a:t>
            </a:r>
            <a:r>
              <a:rPr lang="nl-NL" sz="2400" dirty="0">
                <a:latin typeface="Calibri" charset="0"/>
              </a:rPr>
              <a:t> set </a:t>
            </a:r>
            <a:r>
              <a:rPr lang="nl-NL" sz="2400" dirty="0" err="1">
                <a:latin typeface="Calibri" charset="0"/>
              </a:rPr>
              <a:t>with</a:t>
            </a:r>
            <a:r>
              <a:rPr lang="nl-NL" sz="2400" dirty="0">
                <a:latin typeface="Calibri" charset="0"/>
              </a:rPr>
              <a:t> a </a:t>
            </a:r>
            <a:r>
              <a:rPr lang="nl-NL" sz="2400" dirty="0" err="1">
                <a:latin typeface="Calibri" charset="0"/>
              </a:rPr>
              <a:t>suggestion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for</a:t>
            </a:r>
            <a:r>
              <a:rPr lang="nl-NL" sz="2400" dirty="0">
                <a:latin typeface="Calibri" charset="0"/>
              </a:rPr>
              <a:t> a </a:t>
            </a:r>
            <a:r>
              <a:rPr lang="nl-NL" sz="2400" dirty="0" err="1">
                <a:latin typeface="Calibri" charset="0"/>
              </a:rPr>
              <a:t>revised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space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group</a:t>
            </a:r>
            <a:r>
              <a:rPr lang="nl-NL" sz="2400" dirty="0">
                <a:latin typeface="Calibri" charset="0"/>
              </a:rPr>
              <a:t>. The </a:t>
            </a:r>
            <a:r>
              <a:rPr lang="nl-NL" sz="2400" dirty="0" err="1">
                <a:latin typeface="Calibri" charset="0"/>
              </a:rPr>
              <a:t>tolerances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used</a:t>
            </a:r>
            <a:r>
              <a:rPr lang="nl-NL" sz="2400" dirty="0">
                <a:latin typeface="Calibri" charset="0"/>
              </a:rPr>
              <a:t> are </a:t>
            </a:r>
            <a:r>
              <a:rPr lang="nl-NL" sz="2400" dirty="0" err="1">
                <a:latin typeface="Calibri" charset="0"/>
              </a:rPr>
              <a:t>relatively</a:t>
            </a:r>
            <a:r>
              <a:rPr lang="nl-NL" sz="2400" dirty="0">
                <a:latin typeface="Calibri" charset="0"/>
              </a:rPr>
              <a:t> high in order </a:t>
            </a:r>
            <a:r>
              <a:rPr lang="nl-NL" sz="2400" dirty="0" err="1">
                <a:latin typeface="Calibri" charset="0"/>
              </a:rPr>
              <a:t>to</a:t>
            </a:r>
            <a:r>
              <a:rPr lang="nl-NL" sz="2400" dirty="0">
                <a:latin typeface="Calibri" charset="0"/>
              </a:rPr>
              <a:t> catch most </a:t>
            </a:r>
            <a:r>
              <a:rPr lang="nl-NL" sz="2400" dirty="0" err="1">
                <a:latin typeface="Calibri" charset="0"/>
              </a:rPr>
              <a:t>known</a:t>
            </a:r>
            <a:r>
              <a:rPr lang="nl-NL" sz="2400" dirty="0">
                <a:latin typeface="Calibri" charset="0"/>
              </a:rPr>
              <a:t> mis-</a:t>
            </a:r>
            <a:r>
              <a:rPr lang="nl-NL" sz="2400" dirty="0" err="1">
                <a:latin typeface="Calibri" charset="0"/>
              </a:rPr>
              <a:t>assignments</a:t>
            </a:r>
            <a:r>
              <a:rPr lang="nl-NL" sz="2400" dirty="0">
                <a:latin typeface="Calibri" charset="0"/>
              </a:rPr>
              <a:t>. An </a:t>
            </a:r>
            <a:r>
              <a:rPr lang="nl-NL" sz="2400" dirty="0" smtClean="0">
                <a:latin typeface="Calibri" charset="0"/>
              </a:rPr>
              <a:t>ADDSYM ALERT </a:t>
            </a:r>
            <a:r>
              <a:rPr lang="nl-NL" sz="2400" dirty="0" err="1">
                <a:latin typeface="Calibri" charset="0"/>
              </a:rPr>
              <a:t>not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necessarily</a:t>
            </a:r>
            <a:r>
              <a:rPr lang="nl-NL" sz="2400" dirty="0">
                <a:latin typeface="Calibri" charset="0"/>
              </a:rPr>
              <a:t> means </a:t>
            </a:r>
            <a:r>
              <a:rPr lang="nl-NL" sz="2400" dirty="0" err="1">
                <a:latin typeface="Calibri" charset="0"/>
              </a:rPr>
              <a:t>an</a:t>
            </a:r>
            <a:r>
              <a:rPr lang="nl-NL" sz="2400" dirty="0">
                <a:latin typeface="Calibri" charset="0"/>
              </a:rPr>
              <a:t> error, </a:t>
            </a:r>
            <a:r>
              <a:rPr lang="nl-NL" sz="2400" dirty="0" smtClean="0">
                <a:latin typeface="Calibri" charset="0"/>
              </a:rPr>
              <a:t>but </a:t>
            </a:r>
            <a:r>
              <a:rPr lang="nl-NL" sz="2400" dirty="0" err="1" smtClean="0">
                <a:latin typeface="Calibri" charset="0"/>
              </a:rPr>
              <a:t>just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something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to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be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investigated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and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>
                <a:latin typeface="Calibri" charset="0"/>
              </a:rPr>
              <a:t>reported</a:t>
            </a:r>
            <a:r>
              <a:rPr lang="nl-NL" sz="2400" dirty="0">
                <a:latin typeface="Calibri" charset="0"/>
              </a:rPr>
              <a:t> on</a:t>
            </a:r>
            <a:r>
              <a:rPr lang="nl-NL" sz="2400" dirty="0" smtClean="0">
                <a:latin typeface="Calibri" charset="0"/>
              </a:rPr>
              <a:t>.</a:t>
            </a:r>
          </a:p>
          <a:p>
            <a:r>
              <a:rPr lang="nl-NL" sz="2400" dirty="0" err="1" smtClean="0">
                <a:latin typeface="Calibri" charset="0"/>
              </a:rPr>
              <a:t>Many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structures</a:t>
            </a:r>
            <a:r>
              <a:rPr lang="nl-NL" sz="2400" dirty="0" smtClean="0">
                <a:latin typeface="Calibri" charset="0"/>
              </a:rPr>
              <a:t> show pseudo-</a:t>
            </a:r>
            <a:r>
              <a:rPr lang="nl-NL" sz="2400" dirty="0" err="1" smtClean="0">
                <a:latin typeface="Calibri" charset="0"/>
              </a:rPr>
              <a:t>symmetry</a:t>
            </a:r>
            <a:r>
              <a:rPr lang="nl-NL" sz="2400" dirty="0" smtClean="0">
                <a:latin typeface="Calibri" charset="0"/>
              </a:rPr>
              <a:t>, in </a:t>
            </a:r>
            <a:r>
              <a:rPr lang="nl-NL" sz="2400" dirty="0" err="1" smtClean="0">
                <a:latin typeface="Calibri" charset="0"/>
              </a:rPr>
              <a:t>particular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inorganic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compounds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and</a:t>
            </a:r>
            <a:r>
              <a:rPr lang="nl-NL" sz="2400" dirty="0" smtClean="0">
                <a:latin typeface="Calibri" charset="0"/>
              </a:rPr>
              <a:t> (</a:t>
            </a:r>
            <a:r>
              <a:rPr lang="nl-NL" sz="2400" dirty="0" err="1" smtClean="0">
                <a:latin typeface="Calibri" charset="0"/>
              </a:rPr>
              <a:t>chiral</a:t>
            </a:r>
            <a:r>
              <a:rPr lang="nl-NL" sz="2400" dirty="0" smtClean="0">
                <a:latin typeface="Calibri" charset="0"/>
              </a:rPr>
              <a:t>) </a:t>
            </a:r>
            <a:r>
              <a:rPr lang="nl-NL" sz="2400" dirty="0" err="1" smtClean="0">
                <a:latin typeface="Calibri" charset="0"/>
              </a:rPr>
              <a:t>Z</a:t>
            </a:r>
            <a:r>
              <a:rPr lang="nl-NL" sz="2400" dirty="0" smtClean="0">
                <a:latin typeface="Calibri" charset="0"/>
              </a:rPr>
              <a:t>’ = 2 </a:t>
            </a:r>
            <a:r>
              <a:rPr lang="nl-NL" sz="2400" dirty="0" err="1" smtClean="0">
                <a:latin typeface="Calibri" charset="0"/>
              </a:rPr>
              <a:t>structures</a:t>
            </a:r>
            <a:endParaRPr lang="nl-NL" sz="2400" dirty="0" smtClean="0">
              <a:latin typeface="Calibri" charset="0"/>
            </a:endParaRPr>
          </a:p>
          <a:p>
            <a:r>
              <a:rPr lang="nl-NL" sz="2400" dirty="0" smtClean="0">
                <a:latin typeface="Calibri" charset="0"/>
              </a:rPr>
              <a:t>The </a:t>
            </a:r>
            <a:r>
              <a:rPr lang="nl-NL" sz="2400" dirty="0" err="1" smtClean="0">
                <a:latin typeface="Calibri" charset="0"/>
              </a:rPr>
              <a:t>suggested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higher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symmetry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should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be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tested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with</a:t>
            </a:r>
            <a:r>
              <a:rPr lang="nl-NL" sz="2400" dirty="0" smtClean="0">
                <a:latin typeface="Calibri" charset="0"/>
              </a:rPr>
              <a:t> the </a:t>
            </a:r>
            <a:r>
              <a:rPr lang="nl-NL" sz="2400" dirty="0" err="1" smtClean="0">
                <a:latin typeface="Calibri" charset="0"/>
              </a:rPr>
              <a:t>reflection</a:t>
            </a:r>
            <a:r>
              <a:rPr lang="nl-NL" sz="2400" dirty="0" smtClean="0">
                <a:latin typeface="Calibri" charset="0"/>
              </a:rPr>
              <a:t> data (</a:t>
            </a:r>
            <a:r>
              <a:rPr lang="nl-NL" sz="2400" dirty="0" err="1" smtClean="0">
                <a:latin typeface="Calibri" charset="0"/>
              </a:rPr>
              <a:t>merging</a:t>
            </a:r>
            <a:r>
              <a:rPr lang="nl-NL" sz="2400" dirty="0" smtClean="0">
                <a:latin typeface="Calibri" charset="0"/>
              </a:rPr>
              <a:t> index) </a:t>
            </a:r>
            <a:r>
              <a:rPr lang="nl-NL" sz="2400" dirty="0" err="1" smtClean="0">
                <a:latin typeface="Calibri" charset="0"/>
              </a:rPr>
              <a:t>and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refinement</a:t>
            </a:r>
            <a:r>
              <a:rPr lang="nl-NL" sz="2400" dirty="0" smtClean="0">
                <a:latin typeface="Calibri" charset="0"/>
              </a:rPr>
              <a:t>.</a:t>
            </a:r>
            <a:endParaRPr lang="nl-NL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7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891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CIF was </a:t>
            </a:r>
            <a:r>
              <a:rPr lang="nl-NL" dirty="0" err="1" smtClean="0">
                <a:solidFill>
                  <a:srgbClr val="FF0000"/>
                </a:solidFill>
              </a:rPr>
              <a:t>Introduced</a:t>
            </a:r>
            <a:r>
              <a:rPr lang="nl-NL" dirty="0" smtClean="0">
                <a:solidFill>
                  <a:srgbClr val="FF0000"/>
                </a:solidFill>
              </a:rPr>
              <a:t> in 1991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53285"/>
            <a:ext cx="8229600" cy="5066833"/>
          </a:xfrm>
        </p:spPr>
        <p:txBody>
          <a:bodyPr>
            <a:noAutofit/>
          </a:bodyPr>
          <a:lstStyle/>
          <a:p>
            <a:r>
              <a:rPr lang="nl-NL" sz="2800" dirty="0" smtClean="0"/>
              <a:t>The </a:t>
            </a:r>
            <a:r>
              <a:rPr lang="nl-NL" sz="2800" dirty="0" err="1" smtClean="0">
                <a:solidFill>
                  <a:srgbClr val="0000FF"/>
                </a:solidFill>
              </a:rPr>
              <a:t>main</a:t>
            </a:r>
            <a:r>
              <a:rPr lang="nl-NL" sz="2800" dirty="0" smtClean="0">
                <a:solidFill>
                  <a:srgbClr val="0000FF"/>
                </a:solidFill>
              </a:rPr>
              <a:t> target </a:t>
            </a:r>
            <a:r>
              <a:rPr lang="nl-NL" sz="2800" dirty="0" smtClean="0"/>
              <a:t>of </a:t>
            </a:r>
            <a:r>
              <a:rPr lang="nl-NL" sz="2800" dirty="0" err="1" smtClean="0"/>
              <a:t>many</a:t>
            </a:r>
            <a:r>
              <a:rPr lang="nl-NL" sz="2800" dirty="0" smtClean="0"/>
              <a:t> X-</a:t>
            </a:r>
            <a:r>
              <a:rPr lang="nl-NL" sz="2800" dirty="0" err="1" smtClean="0"/>
              <a:t>ray</a:t>
            </a:r>
            <a:r>
              <a:rPr lang="nl-NL" sz="2800" dirty="0" smtClean="0"/>
              <a:t> studies is the </a:t>
            </a:r>
            <a:r>
              <a:rPr lang="nl-NL" sz="2800" dirty="0">
                <a:solidFill>
                  <a:srgbClr val="0000FF"/>
                </a:solidFill>
              </a:rPr>
              <a:t>3D </a:t>
            </a:r>
            <a:r>
              <a:rPr lang="nl-NL" sz="2800" dirty="0" err="1" smtClean="0">
                <a:solidFill>
                  <a:srgbClr val="0000FF"/>
                </a:solidFill>
              </a:rPr>
              <a:t>molecular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structure</a:t>
            </a:r>
            <a:r>
              <a:rPr lang="nl-NL" sz="2800" dirty="0"/>
              <a:t> </a:t>
            </a:r>
            <a:r>
              <a:rPr lang="nl-NL" sz="2800" dirty="0" smtClean="0"/>
              <a:t>in </a:t>
            </a:r>
            <a:r>
              <a:rPr lang="nl-NL" sz="2800" dirty="0"/>
              <a:t>the form of </a:t>
            </a:r>
            <a:r>
              <a:rPr lang="nl-NL" sz="2800" dirty="0" err="1"/>
              <a:t>coordinates</a:t>
            </a:r>
            <a:r>
              <a:rPr lang="nl-NL" sz="2800" dirty="0"/>
              <a:t>, displacement parameters, </a:t>
            </a:r>
            <a:r>
              <a:rPr lang="nl-NL" sz="2800" dirty="0" err="1"/>
              <a:t>bonds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angles</a:t>
            </a:r>
            <a:r>
              <a:rPr lang="nl-NL" sz="2800" dirty="0"/>
              <a:t> etc. </a:t>
            </a:r>
            <a:endParaRPr lang="nl-NL" sz="2800" dirty="0" smtClean="0"/>
          </a:p>
          <a:p>
            <a:r>
              <a:rPr lang="nl-NL" sz="2800" dirty="0" smtClean="0"/>
              <a:t>The computer </a:t>
            </a:r>
            <a:r>
              <a:rPr lang="nl-NL" sz="2800" dirty="0" err="1" smtClean="0"/>
              <a:t>readable</a:t>
            </a: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0000FF"/>
                </a:solidFill>
              </a:rPr>
              <a:t>CIF</a:t>
            </a:r>
            <a:r>
              <a:rPr lang="nl-NL" sz="2800" dirty="0" smtClean="0"/>
              <a:t> file was </a:t>
            </a:r>
            <a:r>
              <a:rPr lang="nl-NL" sz="2800" dirty="0" err="1" smtClean="0"/>
              <a:t>introduced</a:t>
            </a:r>
            <a:r>
              <a:rPr lang="nl-NL" sz="2800" dirty="0" smtClean="0"/>
              <a:t> in the 1990’s as a </a:t>
            </a:r>
            <a:r>
              <a:rPr lang="nl-NL" sz="2800" dirty="0" err="1" smtClean="0">
                <a:solidFill>
                  <a:srgbClr val="0000FF"/>
                </a:solidFill>
              </a:rPr>
              <a:t>replacement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 </a:t>
            </a:r>
            <a:r>
              <a:rPr lang="nl-NL" sz="2800" dirty="0" err="1" smtClean="0">
                <a:solidFill>
                  <a:srgbClr val="0000FF"/>
                </a:solidFill>
              </a:rPr>
              <a:t>printed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results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CIF </a:t>
            </a:r>
            <a:r>
              <a:rPr lang="nl-NL" sz="2800" dirty="0" err="1" smtClean="0"/>
              <a:t>facilitates</a:t>
            </a:r>
            <a:r>
              <a:rPr lang="nl-NL" sz="2800" dirty="0" smtClean="0"/>
              <a:t> easy </a:t>
            </a:r>
            <a:r>
              <a:rPr lang="nl-NL" sz="2800" dirty="0" smtClean="0">
                <a:solidFill>
                  <a:srgbClr val="0000FF"/>
                </a:solidFill>
              </a:rPr>
              <a:t>data transfer, </a:t>
            </a:r>
            <a:r>
              <a:rPr lang="nl-NL" sz="2800" dirty="0" err="1" smtClean="0">
                <a:solidFill>
                  <a:srgbClr val="0000FF"/>
                </a:solidFill>
              </a:rPr>
              <a:t>archival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/>
              <a:t>(CSD), </a:t>
            </a:r>
            <a:r>
              <a:rPr lang="nl-NL" sz="2800" dirty="0" smtClean="0"/>
              <a:t> </a:t>
            </a:r>
            <a:r>
              <a:rPr lang="nl-NL" sz="2800" dirty="0" err="1" smtClean="0"/>
              <a:t>geometry</a:t>
            </a:r>
            <a:r>
              <a:rPr lang="nl-NL" sz="2800" dirty="0" smtClean="0"/>
              <a:t> </a:t>
            </a:r>
            <a:r>
              <a:rPr lang="nl-NL" sz="2800" dirty="0" err="1" smtClean="0"/>
              <a:t>calculations</a:t>
            </a:r>
            <a:r>
              <a:rPr lang="nl-NL" sz="2800" dirty="0" smtClean="0"/>
              <a:t>, </a:t>
            </a:r>
            <a:r>
              <a:rPr lang="nl-NL" sz="2800" dirty="0" err="1" smtClean="0"/>
              <a:t>graphics</a:t>
            </a:r>
            <a:r>
              <a:rPr lang="nl-NL" sz="2800" dirty="0" smtClean="0"/>
              <a:t>, </a:t>
            </a:r>
            <a:r>
              <a:rPr lang="nl-NL" sz="2800" dirty="0" err="1"/>
              <a:t>publication</a:t>
            </a:r>
            <a:r>
              <a:rPr lang="nl-NL" sz="2800" dirty="0"/>
              <a:t> (Acta </a:t>
            </a:r>
            <a:r>
              <a:rPr lang="nl-NL" sz="2800" dirty="0" err="1"/>
              <a:t>Cryst</a:t>
            </a:r>
            <a:r>
              <a:rPr lang="nl-NL" sz="2800" dirty="0"/>
              <a:t>.)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validation</a:t>
            </a:r>
            <a:r>
              <a:rPr lang="nl-NL" sz="2800" dirty="0"/>
              <a:t> (</a:t>
            </a:r>
            <a:r>
              <a:rPr lang="nl-NL" sz="2800" dirty="0" err="1"/>
              <a:t>checkCIF</a:t>
            </a:r>
            <a:r>
              <a:rPr lang="nl-NL" sz="2800" dirty="0"/>
              <a:t>) of the </a:t>
            </a:r>
            <a:r>
              <a:rPr lang="nl-NL" sz="2800" dirty="0" err="1"/>
              <a:t>results</a:t>
            </a:r>
            <a:r>
              <a:rPr lang="nl-NL" sz="2800" dirty="0"/>
              <a:t> of a </a:t>
            </a:r>
            <a:r>
              <a:rPr lang="nl-NL" sz="2800" dirty="0" err="1"/>
              <a:t>crystal</a:t>
            </a:r>
            <a:r>
              <a:rPr lang="nl-NL" sz="2800" dirty="0"/>
              <a:t> </a:t>
            </a:r>
            <a:r>
              <a:rPr lang="nl-NL" sz="2800" dirty="0" err="1" smtClean="0"/>
              <a:t>structure</a:t>
            </a:r>
            <a:r>
              <a:rPr lang="nl-NL" sz="2800" dirty="0" smtClean="0"/>
              <a:t>. </a:t>
            </a:r>
          </a:p>
          <a:p>
            <a:r>
              <a:rPr lang="nl-NL" sz="2800" dirty="0" smtClean="0"/>
              <a:t>A </a:t>
            </a:r>
            <a:r>
              <a:rPr lang="nl-NL" sz="2800" dirty="0"/>
              <a:t>CIF, in </a:t>
            </a:r>
            <a:r>
              <a:rPr lang="nl-NL" sz="2800" dirty="0" err="1"/>
              <a:t>its</a:t>
            </a:r>
            <a:r>
              <a:rPr lang="nl-NL" sz="2800" dirty="0"/>
              <a:t> basic form, </a:t>
            </a:r>
            <a:r>
              <a:rPr lang="nl-NL" sz="2800" dirty="0" err="1" smtClean="0"/>
              <a:t>mainly</a:t>
            </a:r>
            <a:r>
              <a:rPr lang="nl-NL" sz="2800" dirty="0" smtClean="0"/>
              <a:t> </a:t>
            </a:r>
            <a:r>
              <a:rPr lang="nl-NL" sz="2800" dirty="0" err="1" smtClean="0"/>
              <a:t>reports</a:t>
            </a:r>
            <a:r>
              <a:rPr lang="nl-NL" sz="2800" dirty="0" smtClean="0"/>
              <a:t> </a:t>
            </a:r>
            <a:r>
              <a:rPr lang="nl-NL" sz="2800" dirty="0"/>
              <a:t>the </a:t>
            </a:r>
            <a:r>
              <a:rPr lang="nl-NL" sz="2800" dirty="0" err="1">
                <a:solidFill>
                  <a:srgbClr val="FF0000"/>
                </a:solidFill>
              </a:rPr>
              <a:t>authors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interpretation</a:t>
            </a:r>
            <a:r>
              <a:rPr lang="nl-NL" sz="2800" dirty="0"/>
              <a:t> of the </a:t>
            </a:r>
            <a:r>
              <a:rPr lang="nl-NL" sz="2800" dirty="0" err="1">
                <a:solidFill>
                  <a:srgbClr val="FF0000"/>
                </a:solidFill>
              </a:rPr>
              <a:t>experimental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diffraction</a:t>
            </a:r>
            <a:r>
              <a:rPr lang="nl-NL" sz="2800" dirty="0">
                <a:solidFill>
                  <a:srgbClr val="FF0000"/>
                </a:solidFill>
              </a:rPr>
              <a:t> data</a:t>
            </a:r>
          </a:p>
          <a:p>
            <a:endParaRPr lang="nl-NL" sz="2800" dirty="0" smtClean="0"/>
          </a:p>
          <a:p>
            <a:r>
              <a:rPr lang="nl-NL" sz="2800" dirty="0" err="1" smtClean="0"/>
              <a:t>determination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87208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r>
              <a:rPr lang="nl-NL">
                <a:solidFill>
                  <a:srgbClr val="FF0000"/>
                </a:solidFill>
                <a:latin typeface="Calibri" charset="0"/>
              </a:rPr>
              <a:t>Common checkCIF Issues</a:t>
            </a:r>
          </a:p>
        </p:txBody>
      </p:sp>
      <p:sp>
        <p:nvSpPr>
          <p:cNvPr id="39938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141413"/>
            <a:ext cx="8229600" cy="4984750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latin typeface="Calibri" charset="0"/>
              </a:rPr>
              <a:t>With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multiple </a:t>
            </a:r>
            <a:r>
              <a:rPr lang="nl-NL" sz="2800" dirty="0" err="1">
                <a:latin typeface="Calibri" charset="0"/>
              </a:rPr>
              <a:t>components</a:t>
            </a:r>
            <a:r>
              <a:rPr lang="nl-NL" sz="2800" dirty="0">
                <a:latin typeface="Calibri" charset="0"/>
              </a:rPr>
              <a:t> in the unit </a:t>
            </a:r>
            <a:r>
              <a:rPr lang="nl-NL" sz="2800" dirty="0" err="1">
                <a:latin typeface="Calibri" charset="0"/>
              </a:rPr>
              <a:t>cell</a:t>
            </a:r>
            <a:r>
              <a:rPr lang="nl-NL" sz="2800" dirty="0">
                <a:latin typeface="Calibri" charset="0"/>
              </a:rPr>
              <a:t> or </a:t>
            </a:r>
            <a:r>
              <a:rPr lang="nl-NL" sz="2800" dirty="0" err="1">
                <a:latin typeface="Calibri" charset="0"/>
              </a:rPr>
              <a:t>with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polymers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it</a:t>
            </a:r>
            <a:r>
              <a:rPr lang="nl-NL" sz="2800" dirty="0">
                <a:latin typeface="Calibri" charset="0"/>
              </a:rPr>
              <a:t> is </a:t>
            </a:r>
            <a:r>
              <a:rPr lang="nl-NL" sz="2800" dirty="0" err="1">
                <a:latin typeface="Calibri" charset="0"/>
              </a:rPr>
              <a:t>not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always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clear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what</a:t>
            </a:r>
            <a:r>
              <a:rPr lang="nl-NL" sz="2800" dirty="0">
                <a:latin typeface="Calibri" charset="0"/>
              </a:rPr>
              <a:t> the best </a:t>
            </a:r>
            <a:r>
              <a:rPr lang="nl-NL" sz="2800" dirty="0" err="1">
                <a:latin typeface="Calibri" charset="0"/>
              </a:rPr>
              <a:t>choise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of </a:t>
            </a:r>
            <a:r>
              <a:rPr lang="nl-NL" sz="2800" dirty="0">
                <a:latin typeface="Calibri" charset="0"/>
              </a:rPr>
              <a:t>the </a:t>
            </a:r>
            <a:r>
              <a:rPr lang="nl-NL" sz="2800" dirty="0" err="1">
                <a:latin typeface="Calibri" charset="0"/>
              </a:rPr>
              <a:t>formula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unit is. </a:t>
            </a:r>
            <a:r>
              <a:rPr lang="nl-NL" sz="2800" dirty="0" err="1">
                <a:latin typeface="Calibri" charset="0"/>
              </a:rPr>
              <a:t>CheckCIF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might</a:t>
            </a:r>
            <a:r>
              <a:rPr lang="nl-NL" sz="2800" dirty="0">
                <a:latin typeface="Calibri" charset="0"/>
              </a:rPr>
              <a:t> make a different </a:t>
            </a:r>
            <a:r>
              <a:rPr lang="nl-NL" sz="2800" dirty="0" err="1">
                <a:latin typeface="Calibri" charset="0"/>
              </a:rPr>
              <a:t>choise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than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author</a:t>
            </a:r>
            <a:r>
              <a:rPr lang="nl-NL" sz="2800" dirty="0">
                <a:latin typeface="Calibri" charset="0"/>
              </a:rPr>
              <a:t> on the basis of </a:t>
            </a:r>
            <a:r>
              <a:rPr lang="nl-NL" sz="2800" dirty="0" err="1">
                <a:latin typeface="Calibri" charset="0"/>
              </a:rPr>
              <a:t>chemical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insight</a:t>
            </a:r>
            <a:r>
              <a:rPr lang="nl-NL" sz="2800" dirty="0">
                <a:latin typeface="Calibri" charset="0"/>
              </a:rPr>
              <a:t>. The </a:t>
            </a:r>
            <a:r>
              <a:rPr lang="nl-NL" sz="2800" dirty="0" err="1">
                <a:latin typeface="Calibri" charset="0"/>
              </a:rPr>
              <a:t>main</a:t>
            </a:r>
            <a:r>
              <a:rPr lang="nl-NL" sz="2800" dirty="0">
                <a:latin typeface="Calibri" charset="0"/>
              </a:rPr>
              <a:t> issue is </a:t>
            </a:r>
            <a:r>
              <a:rPr lang="nl-NL" sz="2800" dirty="0" err="1">
                <a:latin typeface="Calibri" charset="0"/>
              </a:rPr>
              <a:t>that</a:t>
            </a:r>
            <a:r>
              <a:rPr lang="nl-NL" sz="2800" dirty="0">
                <a:latin typeface="Calibri" charset="0"/>
              </a:rPr>
              <a:t> the </a:t>
            </a:r>
            <a:r>
              <a:rPr lang="nl-NL" sz="2800" dirty="0" err="1">
                <a:latin typeface="Calibri" charset="0"/>
              </a:rPr>
              <a:t>reported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Z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related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quantities</a:t>
            </a:r>
            <a:r>
              <a:rPr lang="nl-NL" sz="2800" dirty="0">
                <a:latin typeface="Calibri" charset="0"/>
              </a:rPr>
              <a:t> are consistent </a:t>
            </a:r>
            <a:r>
              <a:rPr lang="nl-NL" sz="2800" dirty="0" err="1">
                <a:latin typeface="Calibri" charset="0"/>
              </a:rPr>
              <a:t>with</a:t>
            </a:r>
            <a:r>
              <a:rPr lang="nl-NL" sz="2800" dirty="0">
                <a:latin typeface="Calibri" charset="0"/>
              </a:rPr>
              <a:t> the </a:t>
            </a:r>
            <a:r>
              <a:rPr lang="nl-NL" sz="2800" dirty="0" err="1">
                <a:latin typeface="Calibri" charset="0"/>
              </a:rPr>
              <a:t>reported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formula</a:t>
            </a:r>
            <a:r>
              <a:rPr lang="nl-NL" sz="2800" dirty="0">
                <a:latin typeface="Calibri" charset="0"/>
              </a:rPr>
              <a:t> unit.</a:t>
            </a:r>
          </a:p>
          <a:p>
            <a:r>
              <a:rPr lang="nl-NL" sz="2800" dirty="0" err="1">
                <a:latin typeface="Calibri" charset="0"/>
              </a:rPr>
              <a:t>CheckCIF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uses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its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own</a:t>
            </a:r>
            <a:r>
              <a:rPr lang="nl-NL" sz="2800" dirty="0">
                <a:latin typeface="Calibri" charset="0"/>
              </a:rPr>
              <a:t> f’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f’’ </a:t>
            </a:r>
            <a:r>
              <a:rPr lang="nl-NL" sz="2800" dirty="0" err="1">
                <a:latin typeface="Calibri" charset="0"/>
              </a:rPr>
              <a:t>anomalous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dispersion</a:t>
            </a:r>
            <a:r>
              <a:rPr lang="nl-NL" sz="2800" dirty="0">
                <a:latin typeface="Calibri" charset="0"/>
              </a:rPr>
              <a:t>  parameter </a:t>
            </a:r>
            <a:r>
              <a:rPr lang="nl-NL" sz="2800" dirty="0" err="1">
                <a:latin typeface="Calibri" charset="0"/>
              </a:rPr>
              <a:t>values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for</a:t>
            </a:r>
            <a:r>
              <a:rPr lang="nl-NL" sz="2800" dirty="0">
                <a:latin typeface="Calibri" charset="0"/>
              </a:rPr>
              <a:t> a synchrotron </a:t>
            </a:r>
            <a:r>
              <a:rPr lang="nl-NL" sz="2800" dirty="0" err="1">
                <a:latin typeface="Calibri" charset="0"/>
              </a:rPr>
              <a:t>based</a:t>
            </a:r>
            <a:r>
              <a:rPr lang="nl-NL" sz="2800" dirty="0">
                <a:latin typeface="Calibri" charset="0"/>
              </a:rPr>
              <a:t> wavelength as a check </a:t>
            </a:r>
            <a:r>
              <a:rPr lang="nl-NL" sz="2800" dirty="0" err="1">
                <a:latin typeface="Calibri" charset="0"/>
              </a:rPr>
              <a:t>against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those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supplied</a:t>
            </a:r>
            <a:r>
              <a:rPr lang="nl-NL" sz="2800" dirty="0">
                <a:latin typeface="Calibri" charset="0"/>
              </a:rPr>
              <a:t>. </a:t>
            </a:r>
            <a:r>
              <a:rPr lang="nl-NL" sz="2800" dirty="0" smtClean="0">
                <a:latin typeface="Calibri" charset="0"/>
              </a:rPr>
              <a:t>The correct </a:t>
            </a:r>
            <a:r>
              <a:rPr lang="nl-NL" sz="2800" dirty="0" err="1" smtClean="0">
                <a:latin typeface="Calibri" charset="0"/>
              </a:rPr>
              <a:t>lambda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should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be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supplied</a:t>
            </a:r>
            <a:r>
              <a:rPr lang="nl-NL" sz="2800" dirty="0" smtClean="0">
                <a:latin typeface="Calibri" charset="0"/>
              </a:rPr>
              <a:t> (</a:t>
            </a:r>
            <a:r>
              <a:rPr lang="nl-NL" sz="2800" dirty="0" err="1" smtClean="0">
                <a:latin typeface="Calibri" charset="0"/>
              </a:rPr>
              <a:t>not</a:t>
            </a:r>
            <a:r>
              <a:rPr lang="nl-NL" sz="2800" dirty="0" smtClean="0">
                <a:latin typeface="Calibri" charset="0"/>
              </a:rPr>
              <a:t> e.g. </a:t>
            </a:r>
            <a:r>
              <a:rPr lang="nl-NL" sz="2800" dirty="0" err="1" smtClean="0">
                <a:latin typeface="Calibri" charset="0"/>
              </a:rPr>
              <a:t>MoKa</a:t>
            </a:r>
            <a:r>
              <a:rPr lang="nl-NL" sz="2800" dirty="0" smtClean="0">
                <a:latin typeface="Calibri" charset="0"/>
              </a:rPr>
              <a:t>)</a:t>
            </a:r>
            <a:endParaRPr lang="nl-NL" sz="2800" dirty="0">
              <a:latin typeface="Calibri" charset="0"/>
            </a:endParaRPr>
          </a:p>
          <a:p>
            <a:endParaRPr lang="nl-NL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3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9" y="1612900"/>
            <a:ext cx="8735751" cy="36205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67647" y="702235"/>
            <a:ext cx="61163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Outliers reported in </a:t>
            </a:r>
            <a:r>
              <a:rPr lang="en-GB" sz="3200" dirty="0" err="1" smtClean="0">
                <a:solidFill>
                  <a:srgbClr val="FF0000"/>
                </a:solidFill>
              </a:rPr>
              <a:t>checkCIF</a:t>
            </a:r>
            <a:r>
              <a:rPr lang="en-GB" sz="3200" dirty="0" smtClean="0">
                <a:solidFill>
                  <a:srgbClr val="FF0000"/>
                </a:solidFill>
              </a:rPr>
              <a:t> listing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32646" y="5560255"/>
            <a:ext cx="8139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Details on missing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reflection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and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outlier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ALERTS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can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be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found in </a:t>
            </a:r>
            <a:endParaRPr lang="nl-NL" sz="2400" dirty="0" smtClean="0">
              <a:solidFill>
                <a:srgbClr val="FF0000"/>
              </a:solidFill>
              <a:latin typeface="Calibri" charset="0"/>
            </a:endParaRPr>
          </a:p>
          <a:p>
            <a:r>
              <a:rPr lang="nl-NL" sz="2400" dirty="0" smtClean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FCF </a:t>
            </a:r>
            <a:r>
              <a:rPr lang="nl-NL" sz="2400" dirty="0" err="1">
                <a:solidFill>
                  <a:srgbClr val="FF0000"/>
                </a:solidFill>
                <a:latin typeface="Calibri" charset="0"/>
              </a:rPr>
              <a:t>validation</a:t>
            </a:r>
            <a:r>
              <a:rPr lang="nl-N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latin typeface="Calibri" charset="0"/>
              </a:rPr>
              <a:t>report (in the .</a:t>
            </a:r>
            <a:r>
              <a:rPr lang="nl-NL" sz="2400" dirty="0" err="1" smtClean="0">
                <a:solidFill>
                  <a:srgbClr val="FF0000"/>
                </a:solidFill>
                <a:latin typeface="Calibri" charset="0"/>
              </a:rPr>
              <a:t>ckf</a:t>
            </a:r>
            <a:r>
              <a:rPr lang="nl-NL" sz="2400" dirty="0" smtClean="0">
                <a:solidFill>
                  <a:srgbClr val="FF0000"/>
                </a:solidFill>
                <a:latin typeface="Calibri" charset="0"/>
              </a:rPr>
              <a:t> file </a:t>
            </a:r>
            <a:endParaRPr lang="nl-NL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118994" y="2188320"/>
            <a:ext cx="5427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Wingdings"/>
                <a:ea typeface="Wingdings"/>
                <a:cs typeface="Wingdings"/>
              </a:rPr>
              <a:t>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92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" y="1835523"/>
            <a:ext cx="8367060" cy="427560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59692" y="582706"/>
            <a:ext cx="69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Inspect the list of Outliers in the .</a:t>
            </a:r>
            <a:r>
              <a:rPr lang="en-GB" sz="2800" dirty="0" err="1" smtClean="0">
                <a:solidFill>
                  <a:srgbClr val="FF0000"/>
                </a:solidFill>
              </a:rPr>
              <a:t>ckf</a:t>
            </a:r>
            <a:r>
              <a:rPr lang="en-GB" sz="2800" dirty="0" smtClean="0">
                <a:solidFill>
                  <a:srgbClr val="FF0000"/>
                </a:solidFill>
              </a:rPr>
              <a:t> listing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Common </a:t>
            </a:r>
            <a:r>
              <a:rPr lang="nl-NL" dirty="0" err="1" smtClean="0">
                <a:solidFill>
                  <a:srgbClr val="FF0000"/>
                </a:solidFill>
              </a:rPr>
              <a:t>Validation</a:t>
            </a:r>
            <a:r>
              <a:rPr lang="nl-NL" dirty="0" smtClean="0">
                <a:solidFill>
                  <a:srgbClr val="FF0000"/>
                </a:solidFill>
              </a:rPr>
              <a:t> Issues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 BASF/TWIN </a:t>
            </a:r>
            <a:r>
              <a:rPr lang="nl-NL" dirty="0" err="1" smtClean="0"/>
              <a:t>refinement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the </a:t>
            </a:r>
            <a:r>
              <a:rPr lang="nl-NL" dirty="0" err="1" smtClean="0"/>
              <a:t>Flack</a:t>
            </a:r>
            <a:r>
              <a:rPr lang="nl-NL" dirty="0" smtClean="0"/>
              <a:t> x </a:t>
            </a:r>
            <a:r>
              <a:rPr lang="nl-NL" dirty="0" err="1" smtClean="0"/>
              <a:t>deviates</a:t>
            </a:r>
            <a:r>
              <a:rPr lang="nl-NL" dirty="0" smtClean="0"/>
              <a:t> </a:t>
            </a:r>
            <a:r>
              <a:rPr lang="nl-NL" dirty="0" err="1" smtClean="0"/>
              <a:t>significantly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zero. </a:t>
            </a:r>
            <a:r>
              <a:rPr lang="nl-NL" dirty="0" err="1" smtClean="0"/>
              <a:t>Inversion</a:t>
            </a:r>
            <a:r>
              <a:rPr lang="nl-NL" dirty="0" smtClean="0"/>
              <a:t> </a:t>
            </a:r>
            <a:r>
              <a:rPr lang="nl-NL" dirty="0" err="1" smtClean="0"/>
              <a:t>twinning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included</a:t>
            </a:r>
            <a:r>
              <a:rPr lang="nl-NL" dirty="0" smtClean="0"/>
              <a:t> in the </a:t>
            </a:r>
            <a:r>
              <a:rPr lang="nl-NL" dirty="0" err="1" smtClean="0"/>
              <a:t>refinement</a:t>
            </a:r>
            <a:r>
              <a:rPr lang="nl-NL" dirty="0" smtClean="0"/>
              <a:t> model (</a:t>
            </a:r>
            <a:r>
              <a:rPr lang="nl-NL" dirty="0" err="1" smtClean="0"/>
              <a:t>structure</a:t>
            </a:r>
            <a:r>
              <a:rPr lang="nl-NL" dirty="0" smtClean="0"/>
              <a:t> factor </a:t>
            </a:r>
            <a:r>
              <a:rPr lang="nl-NL" dirty="0" err="1" smtClean="0"/>
              <a:t>calculation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Do </a:t>
            </a:r>
            <a:r>
              <a:rPr lang="nl-NL" dirty="0" err="1" smtClean="0"/>
              <a:t>not</a:t>
            </a:r>
            <a:r>
              <a:rPr lang="nl-NL" dirty="0" smtClean="0"/>
              <a:t> cut data as </a:t>
            </a:r>
            <a:r>
              <a:rPr lang="nl-NL" dirty="0" err="1" smtClean="0"/>
              <a:t>an</a:t>
            </a:r>
            <a:r>
              <a:rPr lang="nl-NL" dirty="0" smtClean="0"/>
              <a:t> R-factor </a:t>
            </a:r>
            <a:r>
              <a:rPr lang="nl-NL" dirty="0" err="1" smtClean="0"/>
              <a:t>beautifier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resolution</a:t>
            </a:r>
            <a:r>
              <a:rPr lang="nl-NL" dirty="0" smtClean="0"/>
              <a:t> 0.6 Ang-1. Keep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measured</a:t>
            </a:r>
            <a:r>
              <a:rPr lang="nl-NL" dirty="0" smtClean="0"/>
              <a:t> data.</a:t>
            </a:r>
          </a:p>
          <a:p>
            <a:r>
              <a:rPr lang="nl-NL" dirty="0" smtClean="0"/>
              <a:t>Look </a:t>
            </a:r>
            <a:r>
              <a:rPr lang="nl-NL" dirty="0" err="1" smtClean="0"/>
              <a:t>carefully</a:t>
            </a:r>
            <a:r>
              <a:rPr lang="nl-NL" dirty="0" smtClean="0"/>
              <a:t> at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maps</a:t>
            </a:r>
            <a:r>
              <a:rPr lang="nl-NL" dirty="0" smtClean="0"/>
              <a:t>, in </a:t>
            </a:r>
            <a:r>
              <a:rPr lang="nl-NL" dirty="0" err="1" smtClean="0"/>
              <a:t>particular</a:t>
            </a:r>
            <a:r>
              <a:rPr lang="nl-NL" dirty="0" smtClean="0"/>
              <a:t> at H-</a:t>
            </a:r>
            <a:r>
              <a:rPr lang="nl-NL" dirty="0" err="1" smtClean="0"/>
              <a:t>atom</a:t>
            </a:r>
            <a:r>
              <a:rPr lang="nl-NL" dirty="0" smtClean="0"/>
              <a:t> sites.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4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Oher</a:t>
            </a:r>
            <a:r>
              <a:rPr lang="en-US" dirty="0" smtClean="0">
                <a:solidFill>
                  <a:srgbClr val="FF0000"/>
                </a:solidFill>
              </a:rPr>
              <a:t> Common ALERTS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that at least the main molecule has its CG within the bounds of the unit cell and other species at contact distances</a:t>
            </a:r>
          </a:p>
          <a:p>
            <a:r>
              <a:rPr lang="en-US" dirty="0" smtClean="0"/>
              <a:t>The FCF file should have the ‘LIST 4’ style and not ‘LIST 6’.</a:t>
            </a:r>
          </a:p>
          <a:p>
            <a:r>
              <a:rPr lang="en-US" dirty="0" smtClean="0"/>
              <a:t>Short contacts: Might indicate missing bridging H or C-H being N or incorrect structure model.</a:t>
            </a:r>
          </a:p>
          <a:p>
            <a:r>
              <a:rPr lang="en-US" dirty="0" err="1" smtClean="0"/>
              <a:t>Hirshfeld</a:t>
            </a:r>
            <a:r>
              <a:rPr lang="en-US" dirty="0" smtClean="0"/>
              <a:t> ALERTS: check correct atom type</a:t>
            </a:r>
          </a:p>
          <a:p>
            <a:r>
              <a:rPr lang="en-US" dirty="0" smtClean="0"/>
              <a:t>C-C bond density (sign of good data)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41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0000"/>
                </a:solidFill>
                <a:latin typeface="Calibri" charset="0"/>
              </a:rPr>
              <a:t>Concluding Remarks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err="1">
                <a:latin typeface="Calibri" charset="0"/>
              </a:rPr>
              <a:t>CheckCIF</a:t>
            </a:r>
            <a:r>
              <a:rPr lang="nl-NL" sz="2800" dirty="0">
                <a:latin typeface="Calibri" charset="0"/>
              </a:rPr>
              <a:t> is </a:t>
            </a:r>
            <a:r>
              <a:rPr lang="nl-NL" sz="2800" dirty="0" err="1">
                <a:latin typeface="Calibri" charset="0"/>
              </a:rPr>
              <a:t>intended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helpful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protect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against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oversights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rather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than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being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annoying</a:t>
            </a:r>
            <a:endParaRPr lang="nl-NL" sz="2800" dirty="0">
              <a:latin typeface="Calibri" charset="0"/>
            </a:endParaRPr>
          </a:p>
          <a:p>
            <a:r>
              <a:rPr lang="nl-NL" sz="2800" dirty="0" err="1">
                <a:latin typeface="Calibri" charset="0"/>
              </a:rPr>
              <a:t>Many</a:t>
            </a:r>
            <a:r>
              <a:rPr lang="nl-NL" sz="2800" dirty="0">
                <a:latin typeface="Calibri" charset="0"/>
              </a:rPr>
              <a:t> ALERTS have </a:t>
            </a:r>
            <a:r>
              <a:rPr lang="nl-NL" sz="2800" dirty="0" err="1">
                <a:latin typeface="Calibri" charset="0"/>
              </a:rPr>
              <a:t>their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origin</a:t>
            </a:r>
            <a:r>
              <a:rPr lang="nl-NL" sz="2800" dirty="0">
                <a:latin typeface="Calibri" charset="0"/>
              </a:rPr>
              <a:t> in </a:t>
            </a:r>
            <a:r>
              <a:rPr lang="nl-NL" sz="2800" dirty="0" err="1">
                <a:latin typeface="Calibri" charset="0"/>
              </a:rPr>
              <a:t>previous</a:t>
            </a:r>
            <a:r>
              <a:rPr lang="nl-NL" sz="2800" dirty="0">
                <a:latin typeface="Calibri" charset="0"/>
              </a:rPr>
              <a:t> ‘</a:t>
            </a:r>
            <a:r>
              <a:rPr lang="nl-NL" altLang="ja-JP" sz="2800" dirty="0" err="1">
                <a:latin typeface="Calibri" charset="0"/>
              </a:rPr>
              <a:t>incidents</a:t>
            </a:r>
            <a:r>
              <a:rPr lang="nl-NL" sz="2800" dirty="0">
                <a:latin typeface="Calibri" charset="0"/>
              </a:rPr>
              <a:t>’</a:t>
            </a:r>
            <a:endParaRPr lang="nl-NL" altLang="ja-JP" sz="2800" dirty="0">
              <a:latin typeface="Calibri" charset="0"/>
            </a:endParaRPr>
          </a:p>
          <a:p>
            <a:r>
              <a:rPr lang="nl-NL" sz="2800" dirty="0" err="1">
                <a:latin typeface="Calibri" charset="0"/>
              </a:rPr>
              <a:t>Some</a:t>
            </a:r>
            <a:r>
              <a:rPr lang="nl-NL" sz="2800" dirty="0">
                <a:latin typeface="Calibri" charset="0"/>
              </a:rPr>
              <a:t> ALERTS </a:t>
            </a:r>
            <a:r>
              <a:rPr lang="nl-NL" sz="2800" dirty="0" err="1">
                <a:latin typeface="Calibri" charset="0"/>
              </a:rPr>
              <a:t>can</a:t>
            </a:r>
            <a:r>
              <a:rPr lang="nl-NL" sz="2800" dirty="0">
                <a:latin typeface="Calibri" charset="0"/>
              </a:rPr>
              <a:t> point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interesting</a:t>
            </a:r>
            <a:r>
              <a:rPr lang="nl-NL" sz="2800" dirty="0">
                <a:latin typeface="Calibri" charset="0"/>
              </a:rPr>
              <a:t> features in a </a:t>
            </a:r>
            <a:r>
              <a:rPr lang="nl-NL" sz="2800" dirty="0" err="1">
                <a:latin typeface="Calibri" charset="0"/>
              </a:rPr>
              <a:t>structure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might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be</a:t>
            </a:r>
            <a:r>
              <a:rPr lang="nl-NL" sz="2800" dirty="0" smtClean="0">
                <a:latin typeface="Calibri" charset="0"/>
              </a:rPr>
              <a:t> relevant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discussed</a:t>
            </a:r>
            <a:endParaRPr lang="nl-NL" sz="2800" dirty="0">
              <a:latin typeface="Calibri" charset="0"/>
            </a:endParaRPr>
          </a:p>
          <a:p>
            <a:r>
              <a:rPr lang="nl-NL" sz="2800" dirty="0" err="1">
                <a:latin typeface="Calibri" charset="0"/>
              </a:rPr>
              <a:t>Some</a:t>
            </a:r>
            <a:r>
              <a:rPr lang="nl-NL" sz="2800" dirty="0">
                <a:latin typeface="Calibri" charset="0"/>
              </a:rPr>
              <a:t> ALERTS </a:t>
            </a:r>
            <a:r>
              <a:rPr lang="nl-NL" sz="2800" dirty="0" err="1">
                <a:latin typeface="Calibri" charset="0"/>
              </a:rPr>
              <a:t>may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less</a:t>
            </a:r>
            <a:r>
              <a:rPr lang="nl-NL" sz="2800" dirty="0">
                <a:latin typeface="Calibri" charset="0"/>
              </a:rPr>
              <a:t> important in a </a:t>
            </a:r>
            <a:r>
              <a:rPr lang="nl-NL" sz="2800" dirty="0" err="1">
                <a:latin typeface="Calibri" charset="0"/>
              </a:rPr>
              <a:t>given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context </a:t>
            </a:r>
            <a:r>
              <a:rPr lang="nl-NL" sz="2800" dirty="0" err="1" smtClean="0">
                <a:latin typeface="Calibri" charset="0"/>
              </a:rPr>
              <a:t>where</a:t>
            </a:r>
            <a:r>
              <a:rPr lang="nl-NL" sz="2800" dirty="0" smtClean="0">
                <a:latin typeface="Calibri" charset="0"/>
              </a:rPr>
              <a:t> the </a:t>
            </a:r>
            <a:r>
              <a:rPr lang="nl-NL" sz="2800" dirty="0" err="1" smtClean="0">
                <a:latin typeface="Calibri" charset="0"/>
              </a:rPr>
              <a:t>main</a:t>
            </a:r>
            <a:r>
              <a:rPr lang="nl-NL" sz="2800" dirty="0" smtClean="0">
                <a:latin typeface="Calibri" charset="0"/>
              </a:rPr>
              <a:t> interest is the </a:t>
            </a:r>
            <a:r>
              <a:rPr lang="nl-NL" sz="2800" dirty="0" err="1" smtClean="0">
                <a:latin typeface="Calibri" charset="0"/>
              </a:rPr>
              <a:t>chemistry</a:t>
            </a:r>
            <a:r>
              <a:rPr lang="nl-NL" sz="2800" dirty="0" smtClean="0">
                <a:latin typeface="Calibri" charset="0"/>
              </a:rPr>
              <a:t>.</a:t>
            </a:r>
            <a:endParaRPr lang="nl-NL" sz="2800" dirty="0">
              <a:latin typeface="Calibri" charset="0"/>
            </a:endParaRPr>
          </a:p>
          <a:p>
            <a:r>
              <a:rPr lang="nl-NL" sz="2800" dirty="0" err="1">
                <a:latin typeface="Calibri" charset="0"/>
              </a:rPr>
              <a:t>Sometimes</a:t>
            </a:r>
            <a:r>
              <a:rPr lang="nl-NL" sz="2800" dirty="0">
                <a:latin typeface="Calibri" charset="0"/>
              </a:rPr>
              <a:t>, a </a:t>
            </a:r>
            <a:r>
              <a:rPr lang="nl-NL" sz="2800" dirty="0" err="1">
                <a:latin typeface="Calibri" charset="0"/>
              </a:rPr>
              <a:t>combination</a:t>
            </a:r>
            <a:r>
              <a:rPr lang="nl-NL" sz="2800" dirty="0">
                <a:latin typeface="Calibri" charset="0"/>
              </a:rPr>
              <a:t> of minor ALERTS </a:t>
            </a:r>
            <a:r>
              <a:rPr lang="nl-NL" sz="2800" dirty="0" err="1">
                <a:latin typeface="Calibri" charset="0"/>
              </a:rPr>
              <a:t>can</a:t>
            </a:r>
            <a:r>
              <a:rPr lang="nl-NL" sz="2800" dirty="0">
                <a:latin typeface="Calibri" charset="0"/>
              </a:rPr>
              <a:t> point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a </a:t>
            </a:r>
            <a:r>
              <a:rPr lang="nl-NL" sz="2800" dirty="0" err="1">
                <a:latin typeface="Calibri" charset="0"/>
              </a:rPr>
              <a:t>problem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that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needs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resolved</a:t>
            </a:r>
            <a:endParaRPr lang="nl-NL" sz="2800" dirty="0">
              <a:latin typeface="Calibri" charset="0"/>
            </a:endParaRPr>
          </a:p>
          <a:p>
            <a:r>
              <a:rPr lang="nl-NL" sz="2800" dirty="0">
                <a:latin typeface="Calibri" charset="0"/>
              </a:rPr>
              <a:t>The set of ALERTS is </a:t>
            </a:r>
            <a:r>
              <a:rPr lang="nl-NL" sz="2800" dirty="0" err="1">
                <a:latin typeface="Calibri" charset="0"/>
              </a:rPr>
              <a:t>still</a:t>
            </a:r>
            <a:r>
              <a:rPr lang="nl-NL" sz="2800" dirty="0">
                <a:latin typeface="Calibri" charset="0"/>
              </a:rPr>
              <a:t> fine </a:t>
            </a:r>
            <a:r>
              <a:rPr lang="nl-NL" sz="2800" dirty="0" err="1">
                <a:latin typeface="Calibri" charset="0"/>
              </a:rPr>
              <a:t>tuned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extended</a:t>
            </a:r>
            <a:endParaRPr lang="nl-NL" altLang="ja-JP" sz="2800" dirty="0">
              <a:latin typeface="Calibri" charset="0"/>
            </a:endParaRPr>
          </a:p>
          <a:p>
            <a:endParaRPr lang="nl-NL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kstvak 1"/>
          <p:cNvSpPr txBox="1">
            <a:spLocks noChangeArrowheads="1"/>
          </p:cNvSpPr>
          <p:nvPr/>
        </p:nvSpPr>
        <p:spPr bwMode="auto">
          <a:xfrm>
            <a:off x="3210105" y="471671"/>
            <a:ext cx="3484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4400" dirty="0" err="1" smtClean="0">
                <a:solidFill>
                  <a:srgbClr val="FF0000"/>
                </a:solidFill>
              </a:rPr>
              <a:t>Thank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 err="1" smtClean="0">
                <a:solidFill>
                  <a:srgbClr val="FF0000"/>
                </a:solidFill>
              </a:rPr>
              <a:t>you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7890" name="Tekstvak 3"/>
          <p:cNvSpPr txBox="1">
            <a:spLocks noChangeArrowheads="1"/>
          </p:cNvSpPr>
          <p:nvPr/>
        </p:nvSpPr>
        <p:spPr bwMode="auto">
          <a:xfrm>
            <a:off x="1579066" y="3231065"/>
            <a:ext cx="69775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3200" dirty="0">
                <a:hlinkClick r:id="rId2"/>
              </a:rPr>
              <a:t>a.l.spek@uu.nl</a:t>
            </a:r>
            <a:endParaRPr lang="nl-NL" sz="3200" dirty="0"/>
          </a:p>
          <a:p>
            <a:pPr eaLnBrk="1" hangingPunct="1"/>
            <a:endParaRPr lang="nl-NL" sz="3200" dirty="0"/>
          </a:p>
          <a:p>
            <a:pPr eaLnBrk="1" hangingPunct="1"/>
            <a:r>
              <a:rPr lang="nl-NL" sz="3200" dirty="0" smtClean="0">
                <a:hlinkClick r:id="rId3"/>
              </a:rPr>
              <a:t>More info:www.platonsoft.nl</a:t>
            </a:r>
            <a:endParaRPr lang="nl-NL" sz="3200" dirty="0" smtClean="0"/>
          </a:p>
          <a:p>
            <a:pPr eaLnBrk="1" hangingPunct="1"/>
            <a:endParaRPr lang="nl-NL" sz="3200" dirty="0"/>
          </a:p>
          <a:p>
            <a:pPr eaLnBrk="1" hangingPunct="1"/>
            <a:r>
              <a:rPr lang="nl-NL" sz="3200" dirty="0" smtClean="0"/>
              <a:t>(</a:t>
            </a:r>
            <a:r>
              <a:rPr lang="nl-NL" sz="3200" dirty="0" err="1" smtClean="0"/>
              <a:t>including</a:t>
            </a:r>
            <a:r>
              <a:rPr lang="nl-NL" sz="3200" dirty="0" smtClean="0"/>
              <a:t> </a:t>
            </a:r>
            <a:r>
              <a:rPr lang="nl-NL" sz="3200" dirty="0" err="1" smtClean="0"/>
              <a:t>this</a:t>
            </a:r>
            <a:r>
              <a:rPr lang="nl-NL" sz="3200" dirty="0" smtClean="0"/>
              <a:t> </a:t>
            </a:r>
            <a:r>
              <a:rPr lang="nl-NL" sz="3200" dirty="0" err="1" smtClean="0"/>
              <a:t>powerpoint</a:t>
            </a:r>
            <a:r>
              <a:rPr lang="nl-NL" sz="3200" dirty="0" smtClean="0"/>
              <a:t>  </a:t>
            </a:r>
            <a:r>
              <a:rPr lang="nl-NL" sz="3200" dirty="0" err="1" smtClean="0"/>
              <a:t>presentation</a:t>
            </a:r>
            <a:r>
              <a:rPr lang="nl-NL" sz="3200" dirty="0" smtClean="0"/>
              <a:t>)</a:t>
            </a:r>
            <a:endParaRPr lang="nl-NL" sz="3200" dirty="0"/>
          </a:p>
          <a:p>
            <a:pPr eaLnBrk="1" hangingPunct="1"/>
            <a:endParaRPr lang="nl-NL" sz="3200" dirty="0"/>
          </a:p>
        </p:txBody>
      </p:sp>
      <p:sp>
        <p:nvSpPr>
          <p:cNvPr id="37891" name="Tekstvak 3"/>
          <p:cNvSpPr txBox="1">
            <a:spLocks noChangeArrowheads="1"/>
          </p:cNvSpPr>
          <p:nvPr/>
        </p:nvSpPr>
        <p:spPr bwMode="auto">
          <a:xfrm>
            <a:off x="703263" y="1658505"/>
            <a:ext cx="7853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800" dirty="0" err="1"/>
              <a:t>Please</a:t>
            </a:r>
            <a:r>
              <a:rPr lang="nl-NL" sz="2800" dirty="0"/>
              <a:t> </a:t>
            </a:r>
            <a:r>
              <a:rPr lang="nl-NL" sz="2800" dirty="0" err="1"/>
              <a:t>send</a:t>
            </a:r>
            <a:r>
              <a:rPr lang="nl-NL" sz="2800" dirty="0"/>
              <a:t> </a:t>
            </a:r>
            <a:r>
              <a:rPr lang="nl-NL" sz="2800" dirty="0" err="1"/>
              <a:t>suggestions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examples</a:t>
            </a:r>
            <a:r>
              <a:rPr lang="nl-NL" sz="2800" dirty="0"/>
              <a:t> (</a:t>
            </a:r>
            <a:r>
              <a:rPr lang="nl-NL" sz="2800" dirty="0" err="1"/>
              <a:t>with</a:t>
            </a:r>
            <a:r>
              <a:rPr lang="nl-NL" sz="2800" dirty="0"/>
              <a:t> data) of </a:t>
            </a:r>
          </a:p>
          <a:p>
            <a:pPr eaLnBrk="1" hangingPunct="1"/>
            <a:r>
              <a:rPr lang="nl-NL" sz="2800" dirty="0" smtClean="0"/>
              <a:t>(</a:t>
            </a:r>
            <a:r>
              <a:rPr lang="nl-NL" sz="2800" dirty="0" err="1" smtClean="0"/>
              <a:t>annoying</a:t>
            </a:r>
            <a:r>
              <a:rPr lang="nl-NL" sz="2800" dirty="0" smtClean="0"/>
              <a:t>) issues (or ‘</a:t>
            </a:r>
            <a:r>
              <a:rPr lang="nl-NL" sz="2800" dirty="0" err="1" smtClean="0"/>
              <a:t>frauded</a:t>
            </a:r>
            <a:r>
              <a:rPr lang="nl-NL" sz="2800" dirty="0" smtClean="0"/>
              <a:t>’ </a:t>
            </a:r>
            <a:r>
              <a:rPr lang="nl-NL" sz="2800" dirty="0" err="1" smtClean="0"/>
              <a:t>structures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fail</a:t>
            </a:r>
            <a:endParaRPr lang="nl-NL" sz="2800" dirty="0" smtClean="0"/>
          </a:p>
          <a:p>
            <a:pPr eaLnBrk="1" hangingPunct="1"/>
            <a:r>
              <a:rPr lang="nl-NL" sz="2800" dirty="0" err="1" smtClean="0"/>
              <a:t>detection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  <a:r>
              <a:rPr lang="nl-NL" sz="2800" dirty="0" err="1" smtClean="0"/>
              <a:t>checkCIF</a:t>
            </a:r>
            <a:r>
              <a:rPr lang="nl-NL" sz="2800" dirty="0" smtClean="0"/>
              <a:t>)  </a:t>
            </a:r>
            <a:r>
              <a:rPr lang="nl-NL" sz="2800" dirty="0" err="1"/>
              <a:t>to</a:t>
            </a:r>
            <a:r>
              <a:rPr lang="nl-NL" sz="2800" dirty="0"/>
              <a:t>: </a:t>
            </a:r>
            <a:r>
              <a:rPr lang="nl-NL" sz="1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2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However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is-IS" dirty="0" smtClean="0">
                <a:solidFill>
                  <a:srgbClr val="FF0000"/>
                </a:solidFill>
              </a:rPr>
              <a:t>….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A CIF in </a:t>
            </a:r>
            <a:r>
              <a:rPr lang="nl-NL" dirty="0" err="1" smtClean="0"/>
              <a:t>its</a:t>
            </a:r>
            <a:r>
              <a:rPr lang="nl-NL" dirty="0" smtClean="0"/>
              <a:t> basic form is </a:t>
            </a:r>
            <a:r>
              <a:rPr lang="nl-NL" dirty="0" err="1" smtClean="0">
                <a:solidFill>
                  <a:srgbClr val="0000FF"/>
                </a:solidFill>
              </a:rPr>
              <a:t>insufficient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for</a:t>
            </a:r>
            <a:r>
              <a:rPr lang="nl-NL" dirty="0" smtClean="0">
                <a:solidFill>
                  <a:srgbClr val="0000FF"/>
                </a:solidFill>
              </a:rPr>
              <a:t> proper </a:t>
            </a:r>
            <a:r>
              <a:rPr lang="nl-NL" dirty="0" err="1" smtClean="0">
                <a:solidFill>
                  <a:srgbClr val="0000FF"/>
                </a:solidFill>
              </a:rPr>
              <a:t>validation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smtClean="0"/>
              <a:t>of a </a:t>
            </a:r>
            <a:r>
              <a:rPr lang="nl-NL" dirty="0" err="1" smtClean="0"/>
              <a:t>structure</a:t>
            </a:r>
            <a:r>
              <a:rPr lang="nl-NL" dirty="0" smtClean="0"/>
              <a:t> report, in </a:t>
            </a:r>
            <a:r>
              <a:rPr lang="nl-NL" dirty="0" err="1" smtClean="0"/>
              <a:t>particular</a:t>
            </a:r>
            <a:r>
              <a:rPr lang="nl-NL" dirty="0" smtClean="0"/>
              <a:t> in case of </a:t>
            </a:r>
            <a:r>
              <a:rPr lang="nl-NL" dirty="0" err="1" smtClean="0"/>
              <a:t>unusual</a:t>
            </a:r>
            <a:r>
              <a:rPr lang="nl-NL" dirty="0" smtClean="0"/>
              <a:t>, </a:t>
            </a:r>
            <a:r>
              <a:rPr lang="nl-NL" dirty="0" err="1" smtClean="0"/>
              <a:t>reported</a:t>
            </a:r>
            <a:r>
              <a:rPr lang="nl-NL" dirty="0" smtClean="0"/>
              <a:t> or </a:t>
            </a:r>
            <a:r>
              <a:rPr lang="nl-NL" dirty="0" err="1" smtClean="0"/>
              <a:t>claimed</a:t>
            </a:r>
            <a:r>
              <a:rPr lang="nl-NL" dirty="0"/>
              <a:t>,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needed</a:t>
            </a:r>
            <a:r>
              <a:rPr lang="nl-NL" dirty="0" smtClean="0"/>
              <a:t> is </a:t>
            </a:r>
            <a:r>
              <a:rPr lang="nl-NL" dirty="0" err="1" smtClean="0"/>
              <a:t>detailed</a:t>
            </a:r>
            <a:r>
              <a:rPr lang="nl-NL" dirty="0" smtClean="0"/>
              <a:t> information of the </a:t>
            </a:r>
            <a:r>
              <a:rPr lang="nl-NL" dirty="0" err="1" smtClean="0"/>
              <a:t>refinement</a:t>
            </a:r>
            <a:r>
              <a:rPr lang="nl-NL" dirty="0" smtClean="0"/>
              <a:t> model, </a:t>
            </a:r>
            <a:r>
              <a:rPr lang="nl-NL" dirty="0" err="1" smtClean="0"/>
              <a:t>including</a:t>
            </a:r>
            <a:r>
              <a:rPr lang="nl-NL" dirty="0" smtClean="0"/>
              <a:t> the Fobs</a:t>
            </a:r>
            <a:r>
              <a:rPr lang="nl-NL" baseline="30000" dirty="0" smtClean="0"/>
              <a:t>2</a:t>
            </a:r>
            <a:r>
              <a:rPr lang="nl-NL" dirty="0" smtClean="0"/>
              <a:t>, Fcalc</a:t>
            </a:r>
            <a:r>
              <a:rPr lang="nl-NL" baseline="30000" dirty="0" smtClean="0"/>
              <a:t>2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sigma(Fobs</a:t>
            </a:r>
            <a:r>
              <a:rPr lang="nl-NL" baseline="30000" dirty="0" smtClean="0"/>
              <a:t>2</a:t>
            </a:r>
            <a:r>
              <a:rPr lang="nl-NL" dirty="0" smtClean="0"/>
              <a:t>) </a:t>
            </a:r>
            <a:r>
              <a:rPr lang="nl-NL" dirty="0" err="1" smtClean="0"/>
              <a:t>listing</a:t>
            </a:r>
            <a:r>
              <a:rPr lang="nl-NL" dirty="0" smtClean="0"/>
              <a:t> file (FCF). </a:t>
            </a:r>
          </a:p>
          <a:p>
            <a:r>
              <a:rPr lang="nl-NL" dirty="0" smtClean="0"/>
              <a:t>An FCF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statistical</a:t>
            </a:r>
            <a:r>
              <a:rPr lang="nl-NL" dirty="0" smtClean="0"/>
              <a:t> analysis of the fit of the </a:t>
            </a:r>
            <a:r>
              <a:rPr lang="nl-NL" dirty="0" err="1" smtClean="0"/>
              <a:t>authors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model on the </a:t>
            </a:r>
            <a:r>
              <a:rPr lang="nl-NL" dirty="0" err="1" smtClean="0"/>
              <a:t>reflection</a:t>
            </a:r>
            <a:r>
              <a:rPr lang="nl-NL" dirty="0" smtClean="0"/>
              <a:t> data (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twinning</a:t>
            </a:r>
            <a:r>
              <a:rPr lang="nl-NL" dirty="0" smtClean="0"/>
              <a:t>, absolute </a:t>
            </a:r>
            <a:r>
              <a:rPr lang="nl-NL" dirty="0" err="1" smtClean="0"/>
              <a:t>structure</a:t>
            </a:r>
            <a:r>
              <a:rPr lang="nl-NL" dirty="0" smtClean="0"/>
              <a:t> etc.).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5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Good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Scientific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Practice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addition</a:t>
            </a:r>
            <a:r>
              <a:rPr lang="nl-NL" dirty="0" smtClean="0"/>
              <a:t>,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>
                <a:solidFill>
                  <a:srgbClr val="0000FF"/>
                </a:solidFill>
              </a:rPr>
              <a:t>good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scientific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practice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archive</a:t>
            </a:r>
            <a:r>
              <a:rPr lang="nl-NL" dirty="0" smtClean="0"/>
              <a:t> the </a:t>
            </a:r>
            <a:r>
              <a:rPr lang="nl-NL" dirty="0" err="1" smtClean="0">
                <a:solidFill>
                  <a:srgbClr val="0000FF"/>
                </a:solidFill>
              </a:rPr>
              <a:t>unmerged</a:t>
            </a:r>
            <a:r>
              <a:rPr lang="nl-NL" dirty="0" smtClean="0"/>
              <a:t> set of </a:t>
            </a:r>
            <a:r>
              <a:rPr lang="nl-NL" dirty="0" err="1" smtClean="0">
                <a:solidFill>
                  <a:srgbClr val="0000FF"/>
                </a:solidFill>
              </a:rPr>
              <a:t>observed</a:t>
            </a:r>
            <a:r>
              <a:rPr lang="nl-NL" dirty="0" smtClean="0">
                <a:solidFill>
                  <a:srgbClr val="0000FF"/>
                </a:solidFill>
              </a:rPr>
              <a:t> data </a:t>
            </a:r>
            <a:r>
              <a:rPr lang="nl-NL" dirty="0" smtClean="0"/>
              <a:t> on </a:t>
            </a:r>
            <a:r>
              <a:rPr lang="nl-NL" dirty="0" err="1" smtClean="0"/>
              <a:t>which</a:t>
            </a:r>
            <a:r>
              <a:rPr lang="nl-NL" dirty="0" smtClean="0"/>
              <a:t> a </a:t>
            </a:r>
            <a:r>
              <a:rPr lang="nl-NL" dirty="0" err="1" smtClean="0"/>
              <a:t>study</a:t>
            </a:r>
            <a:r>
              <a:rPr lang="nl-NL" dirty="0" smtClean="0"/>
              <a:t> is </a:t>
            </a:r>
            <a:r>
              <a:rPr lang="nl-NL" dirty="0" err="1" smtClean="0"/>
              <a:t>based</a:t>
            </a:r>
            <a:r>
              <a:rPr lang="nl-NL" dirty="0" smtClean="0"/>
              <a:t>. The subject </a:t>
            </a:r>
            <a:r>
              <a:rPr lang="nl-NL" dirty="0" err="1" smtClean="0"/>
              <a:t>material</a:t>
            </a:r>
            <a:r>
              <a:rPr lang="nl-NL" dirty="0" smtClean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unique</a:t>
            </a:r>
            <a:r>
              <a:rPr lang="nl-NL" dirty="0" smtClean="0"/>
              <a:t> or </a:t>
            </a:r>
            <a:r>
              <a:rPr lang="nl-NL" dirty="0" err="1" smtClean="0"/>
              <a:t>difficult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obtain</a:t>
            </a:r>
            <a:r>
              <a:rPr lang="nl-NL" dirty="0" smtClean="0"/>
              <a:t> !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r>
              <a:rPr lang="nl-NL" dirty="0" smtClean="0"/>
              <a:t> is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fully</a:t>
            </a:r>
            <a:r>
              <a:rPr lang="nl-NL" dirty="0" smtClean="0"/>
              <a:t> </a:t>
            </a:r>
            <a:r>
              <a:rPr lang="nl-NL" dirty="0" err="1" smtClean="0"/>
              <a:t>implemented</a:t>
            </a:r>
            <a:r>
              <a:rPr lang="nl-NL" dirty="0" smtClean="0"/>
              <a:t> in the SHELXL2014 </a:t>
            </a:r>
            <a:r>
              <a:rPr lang="nl-NL" dirty="0" err="1" smtClean="0"/>
              <a:t>refinement</a:t>
            </a:r>
            <a:r>
              <a:rPr lang="nl-NL" dirty="0" smtClean="0"/>
              <a:t> program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embedding</a:t>
            </a:r>
            <a:r>
              <a:rPr lang="nl-NL" dirty="0" smtClean="0"/>
              <a:t> of the .</a:t>
            </a:r>
            <a:r>
              <a:rPr lang="nl-NL" dirty="0" err="1" smtClean="0"/>
              <a:t>res</a:t>
            </a:r>
            <a:r>
              <a:rPr lang="nl-NL" dirty="0" smtClean="0"/>
              <a:t>, .</a:t>
            </a:r>
            <a:r>
              <a:rPr lang="nl-NL" dirty="0" err="1" smtClean="0"/>
              <a:t>hkl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.</a:t>
            </a:r>
            <a:r>
              <a:rPr lang="nl-NL" dirty="0" err="1" smtClean="0"/>
              <a:t>fab</a:t>
            </a:r>
            <a:r>
              <a:rPr lang="nl-NL" dirty="0" smtClean="0"/>
              <a:t>) files in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extended</a:t>
            </a:r>
            <a:r>
              <a:rPr lang="nl-NL" dirty="0" smtClean="0"/>
              <a:t> CIF format file. </a:t>
            </a:r>
            <a:r>
              <a:rPr lang="nl-NL" dirty="0" err="1" smtClean="0"/>
              <a:t>Other</a:t>
            </a:r>
            <a:r>
              <a:rPr lang="nl-NL" dirty="0" smtClean="0"/>
              <a:t> packages follow.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refinement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archived</a:t>
            </a:r>
            <a:r>
              <a:rPr lang="nl-NL" dirty="0" smtClean="0"/>
              <a:t> data (e.g. A disorder model </a:t>
            </a:r>
            <a:r>
              <a:rPr lang="nl-NL" dirty="0" err="1" smtClean="0"/>
              <a:t>refinement</a:t>
            </a:r>
            <a:r>
              <a:rPr lang="nl-NL" dirty="0" smtClean="0"/>
              <a:t> versus a </a:t>
            </a:r>
            <a:r>
              <a:rPr lang="nl-NL" dirty="0" err="1" smtClean="0"/>
              <a:t>published</a:t>
            </a:r>
            <a:r>
              <a:rPr lang="nl-NL" dirty="0" smtClean="0"/>
              <a:t> SQUEEZE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refinement</a:t>
            </a:r>
            <a:r>
              <a:rPr lang="nl-NL" dirty="0" smtClean="0"/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96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IUCr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checkCIF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validation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validation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a CIF was </a:t>
            </a:r>
            <a:r>
              <a:rPr lang="nl-NL" dirty="0" err="1" smtClean="0"/>
              <a:t>pioneered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IUCr</a:t>
            </a:r>
            <a:r>
              <a:rPr lang="nl-NL" dirty="0" smtClean="0"/>
              <a:t> + Acta </a:t>
            </a:r>
            <a:r>
              <a:rPr lang="nl-NL" dirty="0" err="1" smtClean="0"/>
              <a:t>Cryst</a:t>
            </a:r>
            <a:r>
              <a:rPr lang="nl-NL" dirty="0" smtClean="0"/>
              <a:t>. C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creation</a:t>
            </a:r>
            <a:r>
              <a:rPr lang="nl-NL" dirty="0" smtClean="0"/>
              <a:t> of a </a:t>
            </a:r>
            <a:r>
              <a:rPr lang="nl-NL" dirty="0" err="1" smtClean="0"/>
              <a:t>validation</a:t>
            </a:r>
            <a:r>
              <a:rPr lang="nl-NL" dirty="0" smtClean="0"/>
              <a:t> report,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starting</a:t>
            </a:r>
            <a:r>
              <a:rPr lang="nl-NL" dirty="0" smtClean="0"/>
              <a:t> in the </a:t>
            </a:r>
            <a:r>
              <a:rPr lang="nl-NL" dirty="0" err="1" smtClean="0"/>
              <a:t>early</a:t>
            </a:r>
            <a:r>
              <a:rPr lang="nl-NL" dirty="0" smtClean="0"/>
              <a:t> 1990’s</a:t>
            </a:r>
          </a:p>
          <a:p>
            <a:r>
              <a:rPr lang="nl-NL" dirty="0" smtClean="0"/>
              <a:t>Most </a:t>
            </a:r>
            <a:r>
              <a:rPr lang="nl-NL" dirty="0" err="1" smtClean="0"/>
              <a:t>journals</a:t>
            </a:r>
            <a:r>
              <a:rPr lang="nl-NL" dirty="0" smtClean="0"/>
              <a:t> </a:t>
            </a:r>
            <a:r>
              <a:rPr lang="nl-NL" dirty="0" err="1" smtClean="0"/>
              <a:t>currently</a:t>
            </a:r>
            <a:r>
              <a:rPr lang="nl-NL" dirty="0" smtClean="0"/>
              <a:t> </a:t>
            </a:r>
            <a:r>
              <a:rPr lang="nl-NL" dirty="0" err="1" smtClean="0"/>
              <a:t>require</a:t>
            </a:r>
            <a:r>
              <a:rPr lang="nl-NL" dirty="0" smtClean="0"/>
              <a:t> </a:t>
            </a:r>
            <a:r>
              <a:rPr lang="nl-NL" dirty="0" err="1" smtClean="0"/>
              <a:t>validation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IUCr</a:t>
            </a:r>
            <a:r>
              <a:rPr lang="nl-NL" dirty="0" smtClean="0"/>
              <a:t> </a:t>
            </a:r>
            <a:r>
              <a:rPr lang="nl-NL" dirty="0" err="1" smtClean="0"/>
              <a:t>checkCIF</a:t>
            </a:r>
            <a:r>
              <a:rPr lang="nl-NL" dirty="0" smtClean="0"/>
              <a:t> server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.</a:t>
            </a:r>
          </a:p>
          <a:p>
            <a:r>
              <a:rPr lang="nl-NL" dirty="0"/>
              <a:t>S</a:t>
            </a:r>
            <a:r>
              <a:rPr lang="nl-NL" dirty="0" smtClean="0"/>
              <a:t>ignificant </a:t>
            </a:r>
            <a:r>
              <a:rPr lang="nl-NL" dirty="0" err="1" smtClean="0"/>
              <a:t>knowledge</a:t>
            </a:r>
            <a:r>
              <a:rPr lang="nl-NL" dirty="0" smtClean="0"/>
              <a:t> of the </a:t>
            </a:r>
            <a:r>
              <a:rPr lang="nl-NL" dirty="0" err="1" smtClean="0"/>
              <a:t>crystallographic</a:t>
            </a:r>
            <a:r>
              <a:rPr lang="nl-NL" dirty="0" smtClean="0"/>
              <a:t> procedures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</a:t>
            </a:r>
            <a:r>
              <a:rPr lang="nl-NL" dirty="0" err="1" smtClean="0"/>
              <a:t>chemistry</a:t>
            </a:r>
            <a:r>
              <a:rPr lang="nl-NL" dirty="0" smtClean="0"/>
              <a:t>)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proper </a:t>
            </a:r>
            <a:r>
              <a:rPr lang="nl-NL" dirty="0" err="1" smtClean="0"/>
              <a:t>interpretation</a:t>
            </a:r>
            <a:r>
              <a:rPr lang="nl-NL" dirty="0" smtClean="0"/>
              <a:t> of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acting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 ALERT </a:t>
            </a:r>
            <a:r>
              <a:rPr lang="nl-NL" dirty="0" err="1" smtClean="0"/>
              <a:t>messages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in levels A, B, C &amp; G</a:t>
            </a:r>
          </a:p>
          <a:p>
            <a:r>
              <a:rPr lang="nl-NL" dirty="0" err="1" smtClean="0"/>
              <a:t>Unfortunately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authors</a:t>
            </a:r>
            <a:r>
              <a:rPr lang="nl-NL" dirty="0" smtClean="0"/>
              <a:t>, referees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chemical</a:t>
            </a:r>
            <a:r>
              <a:rPr lang="nl-NL" dirty="0" smtClean="0"/>
              <a:t> </a:t>
            </a:r>
            <a:r>
              <a:rPr lang="nl-NL" dirty="0" err="1" smtClean="0"/>
              <a:t>journals</a:t>
            </a:r>
            <a:r>
              <a:rPr lang="nl-NL" dirty="0" smtClean="0"/>
              <a:t> </a:t>
            </a:r>
            <a:r>
              <a:rPr lang="nl-NL" dirty="0" err="1" smtClean="0"/>
              <a:t>appear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have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31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ALERTS A,B,C,G Level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All</a:t>
            </a:r>
            <a:r>
              <a:rPr lang="nl-NL" dirty="0" smtClean="0"/>
              <a:t> ALERTS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inspected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possibly</a:t>
            </a:r>
            <a:r>
              <a:rPr lang="nl-NL" dirty="0" smtClean="0"/>
              <a:t> </a:t>
            </a:r>
            <a:r>
              <a:rPr lang="nl-NL" dirty="0" err="1" smtClean="0"/>
              <a:t>acted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 (in </a:t>
            </a:r>
            <a:r>
              <a:rPr lang="nl-NL" dirty="0" err="1" smtClean="0"/>
              <a:t>particular</a:t>
            </a:r>
            <a:r>
              <a:rPr lang="nl-NL" dirty="0" smtClean="0"/>
              <a:t> A-ALERTS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suitable</a:t>
            </a:r>
            <a:r>
              <a:rPr lang="nl-NL" dirty="0" smtClean="0"/>
              <a:t> response)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on-line</a:t>
            </a:r>
            <a:r>
              <a:rPr lang="nl-NL" dirty="0" smtClean="0"/>
              <a:t> </a:t>
            </a:r>
            <a:r>
              <a:rPr lang="nl-NL" dirty="0" err="1" smtClean="0"/>
              <a:t>documentation</a:t>
            </a:r>
            <a:r>
              <a:rPr lang="nl-NL" dirty="0" smtClean="0"/>
              <a:t> of </a:t>
            </a:r>
            <a:r>
              <a:rPr lang="nl-NL" dirty="0" err="1" smtClean="0"/>
              <a:t>an</a:t>
            </a:r>
            <a:r>
              <a:rPr lang="nl-NL" dirty="0" smtClean="0"/>
              <a:t> ALERT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consulted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ALERTS are ERRORS but </a:t>
            </a:r>
            <a:r>
              <a:rPr lang="nl-NL" dirty="0" err="1" smtClean="0"/>
              <a:t>may</a:t>
            </a:r>
            <a:r>
              <a:rPr lang="nl-NL" dirty="0" smtClean="0"/>
              <a:t> point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interesting</a:t>
            </a:r>
            <a:r>
              <a:rPr lang="nl-NL" dirty="0" smtClean="0"/>
              <a:t> or </a:t>
            </a:r>
            <a:r>
              <a:rPr lang="nl-NL" dirty="0" err="1" smtClean="0"/>
              <a:t>unusual</a:t>
            </a:r>
            <a:r>
              <a:rPr lang="nl-NL" dirty="0" smtClean="0"/>
              <a:t> issues or </a:t>
            </a:r>
            <a:r>
              <a:rPr lang="nl-NL" dirty="0" err="1" smtClean="0"/>
              <a:t>just</a:t>
            </a:r>
            <a:r>
              <a:rPr lang="nl-NL" dirty="0" smtClean="0"/>
              <a:t> offer relevant information.</a:t>
            </a:r>
          </a:p>
          <a:p>
            <a:r>
              <a:rPr lang="nl-NL" dirty="0" smtClean="0"/>
              <a:t>A </a:t>
            </a:r>
            <a:r>
              <a:rPr lang="nl-NL" dirty="0" err="1" smtClean="0"/>
              <a:t>combination</a:t>
            </a:r>
            <a:r>
              <a:rPr lang="nl-NL" dirty="0" smtClean="0"/>
              <a:t> of low level ALERTS (e.g. C or G) </a:t>
            </a:r>
            <a:r>
              <a:rPr lang="nl-NL" dirty="0" err="1" smtClean="0"/>
              <a:t>may</a:t>
            </a:r>
            <a:r>
              <a:rPr lang="nl-NL" dirty="0" smtClean="0"/>
              <a:t> point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serious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as well.</a:t>
            </a:r>
          </a:p>
          <a:p>
            <a:r>
              <a:rPr lang="nl-NL" dirty="0" err="1" smtClean="0"/>
              <a:t>checkCIF</a:t>
            </a:r>
            <a:r>
              <a:rPr lang="nl-NL" dirty="0" smtClean="0"/>
              <a:t> is a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developing</a:t>
            </a:r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Following</a:t>
            </a:r>
            <a:r>
              <a:rPr lang="nl-NL" dirty="0" smtClean="0">
                <a:solidFill>
                  <a:srgbClr val="FF0000"/>
                </a:solidFill>
              </a:rPr>
              <a:t> is </a:t>
            </a:r>
            <a:r>
              <a:rPr lang="nl-NL" dirty="0" err="1" smtClean="0">
                <a:solidFill>
                  <a:srgbClr val="FF0000"/>
                </a:solidFill>
              </a:rPr>
              <a:t>an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interesting</a:t>
            </a:r>
            <a:r>
              <a:rPr lang="nl-NL" dirty="0" smtClean="0">
                <a:solidFill>
                  <a:srgbClr val="FF0000"/>
                </a:solidFill>
              </a:rPr>
              <a:t> case </a:t>
            </a:r>
            <a:r>
              <a:rPr lang="nl-NL" dirty="0" err="1" smtClean="0">
                <a:solidFill>
                  <a:srgbClr val="FF0000"/>
                </a:solidFill>
              </a:rPr>
              <a:t>study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that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illustrates</a:t>
            </a:r>
            <a:r>
              <a:rPr lang="nl-NL" dirty="0" smtClean="0">
                <a:solidFill>
                  <a:srgbClr val="FF0000"/>
                </a:solidFill>
              </a:rPr>
              <a:t> the </a:t>
            </a:r>
            <a:r>
              <a:rPr lang="nl-NL" dirty="0" err="1" smtClean="0">
                <a:solidFill>
                  <a:srgbClr val="FF0000"/>
                </a:solidFill>
              </a:rPr>
              <a:t>need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continuous</a:t>
            </a:r>
            <a:r>
              <a:rPr lang="nl-NL" dirty="0" smtClean="0">
                <a:solidFill>
                  <a:srgbClr val="FF0000"/>
                </a:solidFill>
              </a:rPr>
              <a:t> update of </a:t>
            </a:r>
            <a:r>
              <a:rPr lang="nl-NL" dirty="0" err="1" smtClean="0">
                <a:solidFill>
                  <a:srgbClr val="FF0000"/>
                </a:solidFill>
              </a:rPr>
              <a:t>checkCIF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43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8534"/>
            <a:ext cx="8229600" cy="533991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QUESTION</a:t>
            </a:r>
            <a:r>
              <a:rPr lang="nl-NL" dirty="0" smtClean="0">
                <a:solidFill>
                  <a:srgbClr val="FF0000"/>
                </a:solidFill>
              </a:rPr>
              <a:t>: Is </a:t>
            </a:r>
            <a:r>
              <a:rPr lang="nl-NL" dirty="0" err="1" smtClean="0">
                <a:solidFill>
                  <a:srgbClr val="FF0000"/>
                </a:solidFill>
              </a:rPr>
              <a:t>this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tructure</a:t>
            </a:r>
            <a:r>
              <a:rPr lang="nl-NL" dirty="0" smtClean="0">
                <a:solidFill>
                  <a:srgbClr val="FF0000"/>
                </a:solidFill>
              </a:rPr>
              <a:t> Correct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84116"/>
            <a:ext cx="8229600" cy="494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 smtClean="0">
                <a:solidFill>
                  <a:srgbClr val="FF0000"/>
                </a:solidFill>
              </a:rPr>
              <a:t>The Aug. 2015 </a:t>
            </a:r>
            <a:r>
              <a:rPr lang="nl-NL" sz="2600" dirty="0" err="1" smtClean="0">
                <a:solidFill>
                  <a:srgbClr val="FF0000"/>
                </a:solidFill>
              </a:rPr>
              <a:t>IUCr</a:t>
            </a:r>
            <a:r>
              <a:rPr lang="nl-NL" sz="2600" dirty="0" smtClean="0">
                <a:solidFill>
                  <a:srgbClr val="FF0000"/>
                </a:solidFill>
              </a:rPr>
              <a:t>/</a:t>
            </a:r>
            <a:r>
              <a:rPr lang="nl-NL" sz="2600" dirty="0" err="1" smtClean="0">
                <a:solidFill>
                  <a:srgbClr val="FF0000"/>
                </a:solidFill>
              </a:rPr>
              <a:t>checkCIF</a:t>
            </a:r>
            <a:r>
              <a:rPr lang="nl-NL" sz="2600" dirty="0" smtClean="0">
                <a:solidFill>
                  <a:srgbClr val="FF0000"/>
                </a:solidFill>
              </a:rPr>
              <a:t> </a:t>
            </a:r>
            <a:r>
              <a:rPr lang="nl-NL" sz="2600" dirty="0" err="1" smtClean="0">
                <a:solidFill>
                  <a:srgbClr val="FF0000"/>
                </a:solidFill>
              </a:rPr>
              <a:t>reports</a:t>
            </a:r>
            <a:r>
              <a:rPr lang="nl-NL" sz="2600" dirty="0" smtClean="0">
                <a:solidFill>
                  <a:srgbClr val="FF0000"/>
                </a:solidFill>
              </a:rPr>
              <a:t> no </a:t>
            </a:r>
            <a:r>
              <a:rPr lang="nl-NL" sz="2600" dirty="0" err="1" smtClean="0">
                <a:solidFill>
                  <a:srgbClr val="FF0000"/>
                </a:solidFill>
              </a:rPr>
              <a:t>serious</a:t>
            </a:r>
            <a:r>
              <a:rPr lang="nl-NL" sz="2600" dirty="0" smtClean="0">
                <a:solidFill>
                  <a:srgbClr val="FF0000"/>
                </a:solidFill>
              </a:rPr>
              <a:t> ALERTS</a:t>
            </a:r>
            <a:endParaRPr lang="nl-NL" sz="2600" dirty="0">
              <a:solidFill>
                <a:srgbClr val="FF0000"/>
              </a:solidFill>
            </a:endParaRPr>
          </a:p>
        </p:txBody>
      </p:sp>
      <p:pic>
        <p:nvPicPr>
          <p:cNvPr id="4" name="Afbeelding 3" descr="f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6" y="1682723"/>
            <a:ext cx="6299240" cy="40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384886" y="4802725"/>
            <a:ext cx="4356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checkCIF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No </a:t>
            </a:r>
            <a:r>
              <a:rPr lang="nl-NL" sz="2000" dirty="0" err="1" smtClean="0"/>
              <a:t>Voids</a:t>
            </a:r>
            <a:endParaRPr lang="nl-NL" sz="2000" dirty="0" smtClean="0"/>
          </a:p>
          <a:p>
            <a:r>
              <a:rPr lang="nl-NL" sz="2000" dirty="0" smtClean="0"/>
              <a:t>No </a:t>
            </a:r>
            <a:r>
              <a:rPr lang="nl-NL" sz="2000" dirty="0" err="1" smtClean="0"/>
              <a:t>Unusual</a:t>
            </a:r>
            <a:r>
              <a:rPr lang="nl-NL" sz="2000" dirty="0" smtClean="0"/>
              <a:t> </a:t>
            </a:r>
            <a:r>
              <a:rPr lang="nl-NL" sz="2000" dirty="0" err="1" smtClean="0"/>
              <a:t>Contacts</a:t>
            </a:r>
            <a:endParaRPr lang="nl-NL" sz="2000" dirty="0" smtClean="0"/>
          </a:p>
          <a:p>
            <a:r>
              <a:rPr lang="nl-NL" sz="2000" dirty="0" err="1" smtClean="0"/>
              <a:t>Slightly</a:t>
            </a:r>
            <a:r>
              <a:rPr lang="nl-NL" sz="2000" dirty="0" smtClean="0"/>
              <a:t> high </a:t>
            </a:r>
            <a:r>
              <a:rPr lang="nl-NL" sz="2000" dirty="0" err="1" smtClean="0"/>
              <a:t>Difference</a:t>
            </a:r>
            <a:r>
              <a:rPr lang="nl-NL" sz="2000" dirty="0" smtClean="0"/>
              <a:t> </a:t>
            </a:r>
            <a:r>
              <a:rPr lang="nl-NL" sz="2000" dirty="0" err="1" smtClean="0"/>
              <a:t>Density</a:t>
            </a:r>
            <a:r>
              <a:rPr lang="nl-NL" sz="2000" dirty="0" smtClean="0"/>
              <a:t> Range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6876586" y="2100250"/>
            <a:ext cx="1622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R1    = 0.0111</a:t>
            </a:r>
          </a:p>
          <a:p>
            <a:r>
              <a:rPr lang="nl-NL" sz="2000" dirty="0" smtClean="0"/>
              <a:t>wR2 = 0.0339</a:t>
            </a:r>
          </a:p>
          <a:p>
            <a:r>
              <a:rPr lang="nl-NL" sz="2000" dirty="0" smtClean="0"/>
              <a:t>S       = 1.042</a:t>
            </a:r>
          </a:p>
          <a:p>
            <a:r>
              <a:rPr lang="nl-NL" sz="2000" dirty="0" err="1" smtClean="0"/>
              <a:t>Rhomin</a:t>
            </a:r>
            <a:r>
              <a:rPr lang="nl-NL" sz="2000" dirty="0" smtClean="0"/>
              <a:t> -0.43</a:t>
            </a:r>
          </a:p>
          <a:p>
            <a:r>
              <a:rPr lang="nl-NL" sz="2000" dirty="0" err="1" smtClean="0"/>
              <a:t>Rhomax</a:t>
            </a:r>
            <a:r>
              <a:rPr lang="nl-NL" sz="2000" dirty="0" smtClean="0"/>
              <a:t> 0.47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943668" y="5420418"/>
            <a:ext cx="247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What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would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synthetic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chemist’s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comment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be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666" y="0"/>
            <a:ext cx="9021334" cy="1417638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No, The </a:t>
            </a:r>
            <a:r>
              <a:rPr lang="nl-NL" sz="3600" dirty="0" err="1" smtClean="0">
                <a:solidFill>
                  <a:srgbClr val="FF0000"/>
                </a:solidFill>
              </a:rPr>
              <a:t>Structure</a:t>
            </a:r>
            <a:r>
              <a:rPr lang="nl-NL" sz="3600" dirty="0" smtClean="0">
                <a:solidFill>
                  <a:srgbClr val="FF0000"/>
                </a:solidFill>
              </a:rPr>
              <a:t> was </a:t>
            </a:r>
            <a:r>
              <a:rPr lang="nl-NL" sz="3600" dirty="0" err="1" smtClean="0">
                <a:solidFill>
                  <a:srgbClr val="FF0000"/>
                </a:solidFill>
              </a:rPr>
              <a:t>Deliberately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INVENTED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19393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- </a:t>
            </a:r>
            <a:r>
              <a:rPr lang="nl-NL" sz="2400" dirty="0" err="1" smtClean="0">
                <a:latin typeface="Calibri" charset="0"/>
              </a:rPr>
              <a:t>This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devious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structure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smtClean="0">
                <a:latin typeface="Calibri" charset="0"/>
              </a:rPr>
              <a:t>was </a:t>
            </a:r>
          </a:p>
          <a:p>
            <a:pPr marL="0" indent="0">
              <a:buNone/>
            </a:pPr>
            <a:r>
              <a:rPr lang="nl-NL" sz="2400" dirty="0" err="1" smtClean="0">
                <a:latin typeface="Calibri" charset="0"/>
              </a:rPr>
              <a:t>clevery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created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by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Natalie</a:t>
            </a:r>
            <a:r>
              <a:rPr lang="nl-NL" sz="2400" dirty="0" smtClean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Johnson et al., Newcastle, UK, </a:t>
            </a:r>
          </a:p>
          <a:p>
            <a:pPr marL="0" indent="0">
              <a:buNone/>
            </a:pPr>
            <a:r>
              <a:rPr lang="nl-NL" sz="2400" dirty="0" err="1" smtClean="0">
                <a:latin typeface="Calibri" charset="0"/>
              </a:rPr>
              <a:t>aiming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to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smtClean="0">
                <a:latin typeface="Calibri" charset="0"/>
              </a:rPr>
              <a:t>beat </a:t>
            </a:r>
            <a:r>
              <a:rPr lang="nl-NL" sz="2400" dirty="0" err="1" smtClean="0">
                <a:latin typeface="Calibri" charset="0"/>
              </a:rPr>
              <a:t>checkCIF</a:t>
            </a:r>
            <a:r>
              <a:rPr lang="nl-NL" sz="2400" dirty="0" smtClean="0">
                <a:latin typeface="Calibri" charset="0"/>
              </a:rPr>
              <a:t> &amp; FCF.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- Her point was </a:t>
            </a:r>
            <a:r>
              <a:rPr lang="nl-NL" sz="2400" dirty="0" err="1" smtClean="0">
                <a:latin typeface="Calibri" charset="0"/>
              </a:rPr>
              <a:t>that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it</a:t>
            </a:r>
            <a:r>
              <a:rPr lang="nl-NL" sz="2400" dirty="0" smtClean="0">
                <a:latin typeface="Calibri" charset="0"/>
              </a:rPr>
              <a:t> is easy</a:t>
            </a:r>
          </a:p>
          <a:p>
            <a:pPr marL="0" indent="0">
              <a:buNone/>
            </a:pPr>
            <a:r>
              <a:rPr lang="nl-NL" sz="2400" dirty="0" err="1">
                <a:latin typeface="Calibri" charset="0"/>
              </a:rPr>
              <a:t>t</a:t>
            </a:r>
            <a:r>
              <a:rPr lang="nl-NL" sz="2400" dirty="0" err="1" smtClean="0">
                <a:latin typeface="Calibri" charset="0"/>
              </a:rPr>
              <a:t>o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invent</a:t>
            </a:r>
            <a:r>
              <a:rPr lang="nl-NL" sz="2400" dirty="0" smtClean="0">
                <a:latin typeface="Calibri" charset="0"/>
              </a:rPr>
              <a:t> a fake data set </a:t>
            </a:r>
            <a:r>
              <a:rPr lang="nl-NL" sz="2400" dirty="0" err="1" smtClean="0">
                <a:latin typeface="Calibri" charset="0"/>
              </a:rPr>
              <a:t>that</a:t>
            </a:r>
            <a:r>
              <a:rPr lang="nl-NL" sz="2400" dirty="0" smtClean="0">
                <a:latin typeface="Calibri" charset="0"/>
              </a:rPr>
              <a:t> does</a:t>
            </a:r>
          </a:p>
          <a:p>
            <a:pPr marL="0" indent="0">
              <a:buNone/>
            </a:pPr>
            <a:r>
              <a:rPr lang="nl-NL" sz="2400" dirty="0" err="1" smtClean="0">
                <a:latin typeface="Calibri" charset="0"/>
              </a:rPr>
              <a:t>not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raise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checkCIF</a:t>
            </a:r>
            <a:r>
              <a:rPr lang="nl-NL" sz="2400" dirty="0">
                <a:latin typeface="Calibri" charset="0"/>
              </a:rPr>
              <a:t> </a:t>
            </a:r>
            <a:r>
              <a:rPr lang="nl-NL" sz="2400" dirty="0" smtClean="0">
                <a:latin typeface="Calibri" charset="0"/>
              </a:rPr>
              <a:t>ALERTS. 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- </a:t>
            </a:r>
            <a:r>
              <a:rPr lang="nl-NL" sz="2400" dirty="0" err="1" smtClean="0">
                <a:latin typeface="Calibri" charset="0"/>
              </a:rPr>
              <a:t>So</a:t>
            </a:r>
            <a:r>
              <a:rPr lang="nl-NL" sz="2400" dirty="0" smtClean="0">
                <a:latin typeface="Calibri" charset="0"/>
              </a:rPr>
              <a:t> does the </a:t>
            </a:r>
            <a:r>
              <a:rPr lang="nl-NL" sz="2400" dirty="0" err="1" smtClean="0">
                <a:latin typeface="Calibri" charset="0"/>
              </a:rPr>
              <a:t>deposition</a:t>
            </a:r>
            <a:r>
              <a:rPr lang="nl-NL" sz="2400" dirty="0" smtClean="0">
                <a:latin typeface="Calibri" charset="0"/>
              </a:rPr>
              <a:t> of </a:t>
            </a:r>
            <a:r>
              <a:rPr lang="nl-NL" sz="2400" dirty="0" err="1" smtClean="0">
                <a:latin typeface="Calibri" charset="0"/>
              </a:rPr>
              <a:t>an</a:t>
            </a:r>
            <a:r>
              <a:rPr lang="nl-NL" sz="2400" dirty="0" smtClean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FCF </a:t>
            </a:r>
            <a:r>
              <a:rPr lang="nl-NL" sz="2400" dirty="0" err="1" smtClean="0">
                <a:latin typeface="Calibri" charset="0"/>
              </a:rPr>
              <a:t>avoid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frauded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structures</a:t>
            </a:r>
            <a:r>
              <a:rPr lang="nl-NL" sz="2400" dirty="0" smtClean="0">
                <a:latin typeface="Calibri" charset="0"/>
              </a:rPr>
              <a:t>?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- </a:t>
            </a:r>
            <a:r>
              <a:rPr lang="nl-NL" sz="2400" dirty="0" err="1" smtClean="0">
                <a:latin typeface="Calibri" charset="0"/>
              </a:rPr>
              <a:t>She</a:t>
            </a:r>
            <a:r>
              <a:rPr lang="nl-NL" sz="2400" dirty="0" smtClean="0">
                <a:latin typeface="Calibri" charset="0"/>
              </a:rPr>
              <a:t> even </a:t>
            </a:r>
            <a:r>
              <a:rPr lang="nl-NL" sz="2400" dirty="0" err="1" smtClean="0">
                <a:latin typeface="Calibri" charset="0"/>
              </a:rPr>
              <a:t>created</a:t>
            </a:r>
            <a:r>
              <a:rPr lang="nl-NL" sz="2400" dirty="0" smtClean="0">
                <a:latin typeface="Calibri" charset="0"/>
              </a:rPr>
              <a:t> </a:t>
            </a:r>
            <a:r>
              <a:rPr lang="nl-NL" sz="2400" dirty="0" err="1" smtClean="0">
                <a:latin typeface="Calibri" charset="0"/>
              </a:rPr>
              <a:t>diffr</a:t>
            </a:r>
            <a:r>
              <a:rPr lang="nl-NL" sz="2400" dirty="0" smtClean="0">
                <a:latin typeface="Calibri" charset="0"/>
              </a:rPr>
              <a:t>. Images. 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- </a:t>
            </a:r>
            <a:r>
              <a:rPr lang="nl-NL" sz="2400" dirty="0" err="1">
                <a:latin typeface="Calibri" charset="0"/>
              </a:rPr>
              <a:t>P</a:t>
            </a:r>
            <a:r>
              <a:rPr lang="nl-NL" sz="2400" dirty="0" err="1" smtClean="0">
                <a:latin typeface="Calibri" charset="0"/>
              </a:rPr>
              <a:t>resented</a:t>
            </a:r>
            <a:r>
              <a:rPr lang="nl-NL" sz="2400" dirty="0" smtClean="0">
                <a:latin typeface="Calibri" charset="0"/>
              </a:rPr>
              <a:t> as </a:t>
            </a:r>
            <a:r>
              <a:rPr lang="nl-NL" sz="2400" dirty="0" err="1" smtClean="0">
                <a:latin typeface="Calibri" charset="0"/>
              </a:rPr>
              <a:t>an</a:t>
            </a:r>
            <a:r>
              <a:rPr lang="nl-NL" sz="2400" dirty="0" smtClean="0">
                <a:latin typeface="Calibri" charset="0"/>
              </a:rPr>
              <a:t> excellent </a:t>
            </a:r>
          </a:p>
          <a:p>
            <a:pPr marL="0" indent="0">
              <a:buNone/>
            </a:pPr>
            <a:r>
              <a:rPr lang="nl-NL" sz="2400" dirty="0" smtClean="0">
                <a:latin typeface="Calibri" charset="0"/>
              </a:rPr>
              <a:t>Poster </a:t>
            </a:r>
            <a:r>
              <a:rPr lang="nl-NL" sz="2400" dirty="0" err="1" smtClean="0">
                <a:latin typeface="Calibri" charset="0"/>
              </a:rPr>
              <a:t>during</a:t>
            </a:r>
            <a:r>
              <a:rPr lang="nl-NL" sz="2400" dirty="0" smtClean="0">
                <a:latin typeface="Calibri" charset="0"/>
              </a:rPr>
              <a:t> ECM-2015, Croatia. </a:t>
            </a:r>
          </a:p>
          <a:p>
            <a:pPr marL="0" indent="0">
              <a:buNone/>
            </a:pPr>
            <a:endParaRPr lang="nl-NL" sz="2400" dirty="0" smtClean="0">
              <a:latin typeface="Calibri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pos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1" y="1193939"/>
            <a:ext cx="3754421" cy="54403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6465" y="5719902"/>
            <a:ext cx="358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But: </a:t>
            </a:r>
            <a:r>
              <a:rPr lang="nl-NL" dirty="0" err="1" smtClean="0">
                <a:solidFill>
                  <a:srgbClr val="FF0000"/>
                </a:solidFill>
              </a:rPr>
              <a:t>Every</a:t>
            </a:r>
            <a:r>
              <a:rPr lang="nl-NL" dirty="0" smtClean="0">
                <a:solidFill>
                  <a:srgbClr val="FF0000"/>
                </a:solidFill>
              </a:rPr>
              <a:t> crime </a:t>
            </a:r>
            <a:r>
              <a:rPr lang="nl-NL" dirty="0" err="1" smtClean="0">
                <a:solidFill>
                  <a:srgbClr val="FF0000"/>
                </a:solidFill>
              </a:rPr>
              <a:t>leaves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its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traces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is-IS" dirty="0" smtClean="0">
                <a:solidFill>
                  <a:srgbClr val="FF0000"/>
                </a:solidFill>
              </a:rPr>
              <a:t>…..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 smtClean="0">
                <a:solidFill>
                  <a:srgbClr val="FF0000"/>
                </a:solidFill>
              </a:rPr>
              <a:t>nd</a:t>
            </a:r>
            <a:r>
              <a:rPr lang="nl-NL" dirty="0" smtClean="0">
                <a:solidFill>
                  <a:srgbClr val="FF0000"/>
                </a:solidFill>
              </a:rPr>
              <a:t> we </a:t>
            </a:r>
            <a:r>
              <a:rPr lang="nl-NL" dirty="0" err="1" smtClean="0">
                <a:solidFill>
                  <a:srgbClr val="FF0000"/>
                </a:solidFill>
              </a:rPr>
              <a:t>can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learn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from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them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Afbeelding 1" descr="f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451653"/>
            <a:ext cx="3544587" cy="26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Afbeelding 2" descr="f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907315"/>
            <a:ext cx="35607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3" descr="d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81427"/>
            <a:ext cx="3544587" cy="25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kstvak 5"/>
          <p:cNvSpPr txBox="1">
            <a:spLocks noChangeArrowheads="1"/>
          </p:cNvSpPr>
          <p:nvPr/>
        </p:nvSpPr>
        <p:spPr bwMode="auto">
          <a:xfrm>
            <a:off x="509588" y="6083171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 err="1" smtClean="0">
                <a:solidFill>
                  <a:srgbClr val="FF0000"/>
                </a:solidFill>
              </a:rPr>
              <a:t>Unusual</a:t>
            </a:r>
            <a:r>
              <a:rPr lang="nl-NL" sz="1800" dirty="0" smtClean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Actual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difference</a:t>
            </a:r>
            <a:r>
              <a:rPr lang="nl-NL" sz="1800" dirty="0">
                <a:solidFill>
                  <a:srgbClr val="FF0000"/>
                </a:solidFill>
              </a:rPr>
              <a:t> map 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728396" y="411076"/>
            <a:ext cx="3913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Clear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t</a:t>
            </a:r>
            <a:r>
              <a:rPr lang="nl-NL" sz="2400" dirty="0" err="1" smtClean="0">
                <a:solidFill>
                  <a:srgbClr val="FF0000"/>
                </a:solidFill>
              </a:rPr>
              <a:t>races</a:t>
            </a:r>
            <a:r>
              <a:rPr lang="nl-NL" sz="2400" dirty="0" smtClean="0">
                <a:solidFill>
                  <a:srgbClr val="FF0000"/>
                </a:solidFill>
              </a:rPr>
              <a:t> of the ‘Crime’ are 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in the </a:t>
            </a:r>
            <a:r>
              <a:rPr lang="nl-NL" sz="2400" dirty="0" err="1" smtClean="0">
                <a:solidFill>
                  <a:srgbClr val="FF0000"/>
                </a:solidFill>
              </a:rPr>
              <a:t>Difference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Density</a:t>
            </a:r>
            <a:r>
              <a:rPr lang="nl-NL" sz="2400" dirty="0" smtClean="0">
                <a:solidFill>
                  <a:srgbClr val="FF0000"/>
                </a:solidFill>
              </a:rPr>
              <a:t> Map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933080" y="5069065"/>
            <a:ext cx="382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Difference</a:t>
            </a:r>
            <a:r>
              <a:rPr lang="nl-NL" dirty="0" smtClean="0">
                <a:solidFill>
                  <a:srgbClr val="FF0000"/>
                </a:solidFill>
              </a:rPr>
              <a:t> map in the CH2 </a:t>
            </a:r>
            <a:r>
              <a:rPr lang="nl-NL" dirty="0" err="1" smtClean="0">
                <a:solidFill>
                  <a:srgbClr val="FF0000"/>
                </a:solidFill>
              </a:rPr>
              <a:t>plane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The CH</a:t>
            </a:r>
            <a:r>
              <a:rPr lang="nl-NL" baseline="-25000" dirty="0" smtClean="0"/>
              <a:t>2</a:t>
            </a:r>
            <a:r>
              <a:rPr lang="nl-NL" dirty="0" smtClean="0"/>
              <a:t> </a:t>
            </a:r>
            <a:r>
              <a:rPr lang="nl-NL" dirty="0" err="1" smtClean="0"/>
              <a:t>Hydrogen</a:t>
            </a:r>
            <a:r>
              <a:rPr lang="nl-NL" dirty="0"/>
              <a:t> </a:t>
            </a:r>
            <a:r>
              <a:rPr lang="nl-NL" dirty="0" err="1" smtClean="0"/>
              <a:t>atoms</a:t>
            </a:r>
            <a:r>
              <a:rPr lang="nl-NL" dirty="0" smtClean="0"/>
              <a:t> at </a:t>
            </a:r>
            <a:r>
              <a:rPr lang="nl-NL" dirty="0" err="1" smtClean="0"/>
              <a:t>calculated</a:t>
            </a:r>
            <a:endParaRPr lang="nl-NL" dirty="0" smtClean="0"/>
          </a:p>
          <a:p>
            <a:r>
              <a:rPr lang="nl-NL" dirty="0" err="1"/>
              <a:t>p</a:t>
            </a:r>
            <a:r>
              <a:rPr lang="nl-NL" dirty="0" err="1" smtClean="0"/>
              <a:t>ositions</a:t>
            </a:r>
            <a:r>
              <a:rPr lang="nl-NL" dirty="0" smtClean="0"/>
              <a:t> are </a:t>
            </a:r>
            <a:r>
              <a:rPr lang="nl-NL" dirty="0" err="1" smtClean="0"/>
              <a:t>definitely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in F(obs)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4975" y="2936952"/>
            <a:ext cx="323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Expected</a:t>
            </a:r>
            <a:r>
              <a:rPr lang="nl-NL" dirty="0" smtClean="0">
                <a:solidFill>
                  <a:srgbClr val="FF0000"/>
                </a:solidFill>
              </a:rPr>
              <a:t> type of </a:t>
            </a:r>
            <a:r>
              <a:rPr lang="nl-NL" dirty="0" err="1" smtClean="0">
                <a:solidFill>
                  <a:srgbClr val="FF0000"/>
                </a:solidFill>
              </a:rPr>
              <a:t>difference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map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1611</Words>
  <Application>Microsoft Macintosh PowerPoint</Application>
  <PresentationFormat>Diavoorstelling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What is Needed for Proper Structure Validation and How to Act upon Validation ALERTS</vt:lpstr>
      <vt:lpstr>CIF was Introduced in 1991</vt:lpstr>
      <vt:lpstr>However ….</vt:lpstr>
      <vt:lpstr>Good Scientific Practice</vt:lpstr>
      <vt:lpstr>IUCr checkCIF validation</vt:lpstr>
      <vt:lpstr>ALERTS A,B,C,G Level</vt:lpstr>
      <vt:lpstr>QUESTION: Is this Structure Correct ?</vt:lpstr>
      <vt:lpstr>No, The Structure was Deliberately INVENTED</vt:lpstr>
      <vt:lpstr>PowerPoint-presentatie</vt:lpstr>
      <vt:lpstr>PowerPoint-presentatie</vt:lpstr>
      <vt:lpstr>PowerPoint-presentatie</vt:lpstr>
      <vt:lpstr>On the Positive side</vt:lpstr>
      <vt:lpstr>Look in Detail at the Reflection Data</vt:lpstr>
      <vt:lpstr>Look at the sigma(I) versus sqrt(I) Plot</vt:lpstr>
      <vt:lpstr>PowerPoint-presentatie</vt:lpstr>
      <vt:lpstr>PowerPoint-presentatie</vt:lpstr>
      <vt:lpstr>PowerPoint-presentatie</vt:lpstr>
      <vt:lpstr>FCF-Validation (in .ckf) adds:</vt:lpstr>
      <vt:lpstr>Common checkCIF Issues The ADDSYM ALERTS</vt:lpstr>
      <vt:lpstr>Common checkCIF Issues</vt:lpstr>
      <vt:lpstr>PowerPoint-presentatie</vt:lpstr>
      <vt:lpstr>PowerPoint-presentatie</vt:lpstr>
      <vt:lpstr>Common Validation Issues</vt:lpstr>
      <vt:lpstr>Oher Common ALERTS</vt:lpstr>
      <vt:lpstr>Concluding Remarks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Needed for Proper Structure Validation and How to Act upon Validation ALERTS</dc:title>
  <dc:creator>ton spek</dc:creator>
  <cp:lastModifiedBy>Anthony L. Spek</cp:lastModifiedBy>
  <cp:revision>88</cp:revision>
  <cp:lastPrinted>2016-07-19T09:20:52Z</cp:lastPrinted>
  <dcterms:created xsi:type="dcterms:W3CDTF">2016-07-14T08:38:30Z</dcterms:created>
  <dcterms:modified xsi:type="dcterms:W3CDTF">2016-07-27T04:24:44Z</dcterms:modified>
</cp:coreProperties>
</file>