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2" r:id="rId4"/>
    <p:sldId id="259" r:id="rId5"/>
    <p:sldId id="267" r:id="rId6"/>
    <p:sldId id="268" r:id="rId7"/>
    <p:sldId id="269" r:id="rId8"/>
    <p:sldId id="270" r:id="rId9"/>
    <p:sldId id="275" r:id="rId10"/>
    <p:sldId id="260" r:id="rId11"/>
    <p:sldId id="271" r:id="rId12"/>
    <p:sldId id="262" r:id="rId13"/>
    <p:sldId id="273" r:id="rId14"/>
    <p:sldId id="274" r:id="rId15"/>
    <p:sldId id="263" r:id="rId16"/>
    <p:sldId id="264" r:id="rId17"/>
    <p:sldId id="261" r:id="rId18"/>
    <p:sldId id="265" r:id="rId19"/>
    <p:sldId id="266" r:id="rId2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A417D-6477-604A-8021-5E2D6DC93D67}" type="datetimeFigureOut">
              <a:rPr lang="nl-NL" smtClean="0"/>
              <a:t>27/09/17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A3D45-7A2E-1446-B3E4-C7405C482A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14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D898F-4870-1542-9112-EC5D711E3FBD}" type="slidenum">
              <a:rPr lang="en-GB"/>
              <a:pPr/>
              <a:t>2</a:t>
            </a:fld>
            <a:endParaRPr lang="en-GB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DE433-F788-7245-84E0-87DBF16C77E3}" type="slidenum">
              <a:rPr lang="en-GB"/>
              <a:pPr/>
              <a:t>4</a:t>
            </a:fld>
            <a:endParaRPr lang="en-GB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FE3B1-FA3E-E342-93FE-655F3F904263}" type="slidenum">
              <a:rPr lang="en-GB"/>
              <a:pPr/>
              <a:t>10</a:t>
            </a:fld>
            <a:endParaRPr lang="en-GB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9E0CB-7929-6E41-91D2-8B30975DB616}" type="slidenum">
              <a:rPr lang="en-GB"/>
              <a:pPr/>
              <a:t>12</a:t>
            </a:fld>
            <a:endParaRPr lang="en-GB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CAEEB-5F18-A140-9E74-83CE8BBA32A3}" type="slidenum">
              <a:rPr lang="en-GB"/>
              <a:pPr/>
              <a:t>17</a:t>
            </a:fld>
            <a:endParaRPr lang="en-GB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137-AB14-CF41-87D0-4550C271F016}" type="datetimeFigureOut">
              <a:rPr lang="nl-NL" smtClean="0"/>
              <a:t>27/09/17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BE0-B327-3C4E-A383-7667D433EA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00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137-AB14-CF41-87D0-4550C271F016}" type="datetimeFigureOut">
              <a:rPr lang="nl-NL" smtClean="0"/>
              <a:t>27/09/17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BE0-B327-3C4E-A383-7667D433EA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70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137-AB14-CF41-87D0-4550C271F016}" type="datetimeFigureOut">
              <a:rPr lang="nl-NL" smtClean="0"/>
              <a:t>27/09/17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BE0-B327-3C4E-A383-7667D433EA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89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137-AB14-CF41-87D0-4550C271F016}" type="datetimeFigureOut">
              <a:rPr lang="nl-NL" smtClean="0"/>
              <a:t>27/09/17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BE0-B327-3C4E-A383-7667D433EA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00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137-AB14-CF41-87D0-4550C271F016}" type="datetimeFigureOut">
              <a:rPr lang="nl-NL" smtClean="0"/>
              <a:t>27/09/17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BE0-B327-3C4E-A383-7667D433EA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46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137-AB14-CF41-87D0-4550C271F016}" type="datetimeFigureOut">
              <a:rPr lang="nl-NL" smtClean="0"/>
              <a:t>27/09/17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BE0-B327-3C4E-A383-7667D433EA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39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137-AB14-CF41-87D0-4550C271F016}" type="datetimeFigureOut">
              <a:rPr lang="nl-NL" smtClean="0"/>
              <a:t>27/09/17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BE0-B327-3C4E-A383-7667D433EA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30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137-AB14-CF41-87D0-4550C271F016}" type="datetimeFigureOut">
              <a:rPr lang="nl-NL" smtClean="0"/>
              <a:t>27/09/17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BE0-B327-3C4E-A383-7667D433EA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15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137-AB14-CF41-87D0-4550C271F016}" type="datetimeFigureOut">
              <a:rPr lang="nl-NL" smtClean="0"/>
              <a:t>27/09/17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BE0-B327-3C4E-A383-7667D433EA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63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137-AB14-CF41-87D0-4550C271F016}" type="datetimeFigureOut">
              <a:rPr lang="nl-NL" smtClean="0"/>
              <a:t>27/09/17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BE0-B327-3C4E-A383-7667D433EA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56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137-AB14-CF41-87D0-4550C271F016}" type="datetimeFigureOut">
              <a:rPr lang="nl-NL" smtClean="0"/>
              <a:t>27/09/17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BE0-B327-3C4E-A383-7667D433EA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06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A137-AB14-CF41-87D0-4550C271F016}" type="datetimeFigureOut">
              <a:rPr lang="nl-NL" smtClean="0"/>
              <a:t>27/09/17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DBBE0-B327-3C4E-A383-7667D433EA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130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.l.spek@uu.nl" TargetMode="External"/><Relationship Id="rId3" Type="http://schemas.openxmlformats.org/officeDocument/2006/relationships/hyperlink" Target="mailto:spea@xs4all.n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3606" y="466789"/>
            <a:ext cx="7904594" cy="2192823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PLATON, </a:t>
            </a:r>
            <a:r>
              <a:rPr lang="nl-NL" dirty="0" err="1">
                <a:solidFill>
                  <a:srgbClr val="FF0000"/>
                </a:solidFill>
              </a:rPr>
              <a:t>a</a:t>
            </a:r>
            <a:r>
              <a:rPr lang="nl-NL" dirty="0" err="1" smtClean="0">
                <a:solidFill>
                  <a:srgbClr val="FF0000"/>
                </a:solidFill>
              </a:rPr>
              <a:t>n</a:t>
            </a:r>
            <a:r>
              <a:rPr lang="nl-NL" dirty="0" smtClean="0">
                <a:solidFill>
                  <a:srgbClr val="FF0000"/>
                </a:solidFill>
              </a:rPr>
              <a:t> OVERVIEW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66766" y="2909290"/>
            <a:ext cx="4711080" cy="272951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NL" b="1" dirty="0" smtClean="0"/>
              <a:t>Ton Spek </a:t>
            </a:r>
          </a:p>
          <a:p>
            <a:pPr algn="l"/>
            <a:r>
              <a:rPr lang="nl-NL" b="1" dirty="0" smtClean="0"/>
              <a:t>Utrecht University, NL</a:t>
            </a:r>
          </a:p>
          <a:p>
            <a:pPr algn="l"/>
            <a:endParaRPr lang="nl-NL" dirty="0" smtClean="0"/>
          </a:p>
          <a:p>
            <a:pPr algn="l"/>
            <a:r>
              <a:rPr lang="nl-NL" dirty="0" smtClean="0"/>
              <a:t>DSK/AK6 PLATON Workshop</a:t>
            </a:r>
          </a:p>
          <a:p>
            <a:pPr algn="l"/>
            <a:r>
              <a:rPr lang="nl-NL" dirty="0" smtClean="0"/>
              <a:t>Berlin, 28-29 Sept 2017</a:t>
            </a:r>
            <a:endParaRPr lang="nl-NL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2" y="2272300"/>
            <a:ext cx="2560214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33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DESIGN FEATURES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7639"/>
            <a:ext cx="8229600" cy="4737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As hardware independent as possible</a:t>
            </a:r>
          </a:p>
          <a:p>
            <a:pPr>
              <a:lnSpc>
                <a:spcPct val="90000"/>
              </a:lnSpc>
            </a:pPr>
            <a:r>
              <a:rPr lang="en-US" dirty="0"/>
              <a:t>Limited dependence on external libraries</a:t>
            </a:r>
          </a:p>
          <a:p>
            <a:pPr>
              <a:lnSpc>
                <a:spcPct val="90000"/>
              </a:lnSpc>
            </a:pPr>
            <a:r>
              <a:rPr lang="en-US" dirty="0"/>
              <a:t>Single </a:t>
            </a:r>
            <a:r>
              <a:rPr lang="en-US" dirty="0" smtClean="0"/>
              <a:t>routine/interface </a:t>
            </a:r>
            <a:r>
              <a:rPr lang="en-US" dirty="0"/>
              <a:t>for all graphics calls</a:t>
            </a:r>
          </a:p>
          <a:p>
            <a:pPr>
              <a:lnSpc>
                <a:spcPct val="90000"/>
              </a:lnSpc>
            </a:pPr>
            <a:r>
              <a:rPr lang="en-US" dirty="0"/>
              <a:t>Single routine for all symmetry handling</a:t>
            </a:r>
          </a:p>
          <a:p>
            <a:pPr>
              <a:lnSpc>
                <a:spcPct val="90000"/>
              </a:lnSpc>
            </a:pPr>
            <a:r>
              <a:rPr lang="en-US" dirty="0"/>
              <a:t>Sharing of the numerical routines by the various tools</a:t>
            </a:r>
          </a:p>
          <a:p>
            <a:pPr>
              <a:lnSpc>
                <a:spcPct val="90000"/>
              </a:lnSpc>
            </a:pPr>
            <a:r>
              <a:rPr lang="en-US" dirty="0"/>
              <a:t>Single Fortran source, simple compilation</a:t>
            </a:r>
          </a:p>
          <a:p>
            <a:pPr>
              <a:lnSpc>
                <a:spcPct val="90000"/>
              </a:lnSpc>
            </a:pPr>
            <a:r>
              <a:rPr lang="en-US" dirty="0"/>
              <a:t>Small C routine for interface to </a:t>
            </a:r>
            <a:r>
              <a:rPr lang="en-US" dirty="0" smtClean="0"/>
              <a:t>(X11) </a:t>
            </a:r>
            <a:r>
              <a:rPr lang="en-US" dirty="0"/>
              <a:t>graphics</a:t>
            </a:r>
          </a:p>
          <a:p>
            <a:pPr>
              <a:lnSpc>
                <a:spcPct val="90000"/>
              </a:lnSpc>
            </a:pPr>
            <a:r>
              <a:rPr lang="en-US" dirty="0"/>
              <a:t>Hardcopy standards: </a:t>
            </a:r>
            <a:r>
              <a:rPr lang="en-US" dirty="0" err="1" smtClean="0"/>
              <a:t>Lp,PostScript</a:t>
            </a:r>
            <a:r>
              <a:rPr lang="en-US" dirty="0" smtClean="0"/>
              <a:t> </a:t>
            </a:r>
            <a:r>
              <a:rPr lang="en-US" dirty="0"/>
              <a:t>(and HPGL)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Three PLATON Versions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full PLATON version with X-Windows graphics as </a:t>
            </a:r>
            <a:r>
              <a:rPr lang="en-GB" dirty="0" smtClean="0"/>
              <a:t>currently developed </a:t>
            </a:r>
            <a:r>
              <a:rPr lang="en-GB" dirty="0" smtClean="0"/>
              <a:t>on the UNIX (Linux or MAC-OSX) platform.</a:t>
            </a:r>
          </a:p>
          <a:p>
            <a:r>
              <a:rPr lang="en-GB" dirty="0" smtClean="0"/>
              <a:t>A MS-Windows version (Louis </a:t>
            </a:r>
            <a:r>
              <a:rPr lang="en-GB" dirty="0" err="1" smtClean="0"/>
              <a:t>Farrugia</a:t>
            </a:r>
            <a:r>
              <a:rPr lang="en-GB" dirty="0" smtClean="0"/>
              <a:t>) with alternative graphics</a:t>
            </a:r>
            <a:r>
              <a:rPr lang="en-GB" dirty="0"/>
              <a:t> </a:t>
            </a:r>
            <a:r>
              <a:rPr lang="en-GB" dirty="0" smtClean="0"/>
              <a:t>(&amp; GUI) but missing some UNIX style functionality (e.g. SYSTEM S)</a:t>
            </a:r>
          </a:p>
          <a:p>
            <a:r>
              <a:rPr lang="en-GB" dirty="0" smtClean="0"/>
              <a:t>A non-graphics version with interactive terminal input and command line options for calling functionality from other software.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46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PLATON USAGE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Today, the PLATON functionality is most widely used in its validation incarnation as part of the </a:t>
            </a:r>
            <a:r>
              <a:rPr lang="en-US" dirty="0" err="1"/>
              <a:t>IUCr</a:t>
            </a:r>
            <a:r>
              <a:rPr lang="en-US" dirty="0"/>
              <a:t> </a:t>
            </a:r>
            <a:r>
              <a:rPr lang="en-US" dirty="0" err="1"/>
              <a:t>checkCIF</a:t>
            </a:r>
            <a:r>
              <a:rPr lang="en-US" dirty="0"/>
              <a:t> facility.</a:t>
            </a:r>
          </a:p>
          <a:p>
            <a:r>
              <a:rPr lang="en-US" dirty="0"/>
              <a:t>Tools are available in PLATON to analyze and address/solve many of the </a:t>
            </a:r>
            <a:r>
              <a:rPr lang="en-US" dirty="0" smtClean="0"/>
              <a:t>validation issues </a:t>
            </a:r>
            <a:r>
              <a:rPr lang="en-US" dirty="0"/>
              <a:t>that are reported in need </a:t>
            </a:r>
            <a:r>
              <a:rPr lang="en-US" dirty="0" smtClean="0"/>
              <a:t>to be addressed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nl-NL" dirty="0" smtClean="0"/>
              <a:t>The most </a:t>
            </a:r>
            <a:r>
              <a:rPr lang="nl-NL" dirty="0" err="1" smtClean="0"/>
              <a:t>popular</a:t>
            </a:r>
            <a:r>
              <a:rPr lang="nl-NL" dirty="0" smtClean="0"/>
              <a:t> PLATON tools are </a:t>
            </a:r>
            <a:r>
              <a:rPr lang="nl-NL" dirty="0" err="1" smtClean="0"/>
              <a:t>checkCIF</a:t>
            </a:r>
            <a:r>
              <a:rPr lang="nl-NL" dirty="0" smtClean="0"/>
              <a:t>, SQUEEZE, ADDSYM, </a:t>
            </a:r>
            <a:r>
              <a:rPr lang="nl-NL" dirty="0" err="1" smtClean="0"/>
              <a:t>TwinRotMat</a:t>
            </a:r>
            <a:r>
              <a:rPr lang="nl-NL" dirty="0" smtClean="0"/>
              <a:t> &amp; Bijvoet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6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UPDATES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6599" y="1417638"/>
            <a:ext cx="8080201" cy="4516167"/>
          </a:xfrm>
        </p:spPr>
        <p:txBody>
          <a:bodyPr>
            <a:normAutofit/>
          </a:bodyPr>
          <a:lstStyle/>
          <a:p>
            <a:r>
              <a:rPr lang="en-GB" dirty="0" smtClean="0"/>
              <a:t>PLATON is frequently updated  with feature extensions and bug fixes.</a:t>
            </a:r>
          </a:p>
          <a:p>
            <a:r>
              <a:rPr lang="en-GB" dirty="0" smtClean="0"/>
              <a:t>At the top of the PLATON opening window there is a display of the program version and the latest available version on the WEB.</a:t>
            </a:r>
          </a:p>
          <a:p>
            <a:r>
              <a:rPr lang="en-GB" dirty="0" smtClean="0"/>
              <a:t>Currently, an update is needed to accommodate new SHELXL2017/1 style labels such as </a:t>
            </a:r>
            <a:r>
              <a:rPr lang="en-GB" dirty="0" smtClean="0">
                <a:solidFill>
                  <a:srgbClr val="FF0000"/>
                </a:solidFill>
              </a:rPr>
              <a:t>C100^</a:t>
            </a:r>
            <a:r>
              <a:rPr lang="en-GB" dirty="0" smtClean="0">
                <a:solidFill>
                  <a:srgbClr val="FF0000"/>
                </a:solidFill>
              </a:rPr>
              <a:t>b_2</a:t>
            </a:r>
            <a:endParaRPr lang="en-GB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4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Suggestions and Bug Reports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Suggestions for updates/extensions/clarification are welcome</a:t>
            </a:r>
          </a:p>
          <a:p>
            <a:r>
              <a:rPr lang="en-GB" dirty="0" smtClean="0"/>
              <a:t>It is very helpful to submit bug-reports along with the offending data (generally CIF + FCF)</a:t>
            </a:r>
          </a:p>
          <a:p>
            <a:r>
              <a:rPr lang="en-GB" dirty="0">
                <a:hlinkClick r:id="rId2"/>
              </a:rPr>
              <a:t>a</a:t>
            </a:r>
            <a:r>
              <a:rPr lang="en-GB" dirty="0" smtClean="0">
                <a:hlinkClick r:id="rId2"/>
              </a:rPr>
              <a:t>.l.spek@uu.nl</a:t>
            </a:r>
            <a:r>
              <a:rPr lang="en-GB" dirty="0" smtClean="0"/>
              <a:t> or </a:t>
            </a:r>
            <a:r>
              <a:rPr lang="en-GB" dirty="0" smtClean="0">
                <a:hlinkClick r:id="rId3"/>
              </a:rPr>
              <a:t>spea@xs4all.nl</a:t>
            </a:r>
            <a:endParaRPr lang="en-GB" dirty="0" smtClean="0"/>
          </a:p>
          <a:p>
            <a:r>
              <a:rPr lang="en-GB" dirty="0" smtClean="0"/>
              <a:t>Note: our university server will delete files ending on .ins (even in zip-files)</a:t>
            </a:r>
            <a:r>
              <a:rPr lang="en-GB" dirty="0" smtClean="0"/>
              <a:t>.( </a:t>
            </a:r>
            <a:r>
              <a:rPr lang="en-GB" dirty="0" smtClean="0"/>
              <a:t>.res is </a:t>
            </a:r>
            <a:r>
              <a:rPr lang="en-GB" dirty="0" err="1" smtClean="0"/>
              <a:t>o.k</a:t>
            </a:r>
            <a:r>
              <a:rPr lang="en-GB" dirty="0" smtClean="0"/>
              <a:t>)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32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FF0000"/>
                </a:solidFill>
              </a:rPr>
              <a:t>Current</a:t>
            </a:r>
            <a:r>
              <a:rPr lang="nl-NL" dirty="0" smtClean="0">
                <a:solidFill>
                  <a:srgbClr val="FF0000"/>
                </a:solidFill>
              </a:rPr>
              <a:t> Platforms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Development </a:t>
            </a:r>
            <a:r>
              <a:rPr lang="nl-NL" dirty="0" err="1" smtClean="0"/>
              <a:t>under</a:t>
            </a:r>
            <a:r>
              <a:rPr lang="nl-NL" dirty="0" smtClean="0"/>
              <a:t> UNIX/FORTRAN</a:t>
            </a:r>
          </a:p>
          <a:p>
            <a:r>
              <a:rPr lang="nl-NL" dirty="0" err="1" smtClean="0"/>
              <a:t>Implementations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LINUX</a:t>
            </a:r>
          </a:p>
          <a:p>
            <a:pPr lvl="1"/>
            <a:r>
              <a:rPr lang="nl-NL" dirty="0" smtClean="0"/>
              <a:t>MAC-OSX</a:t>
            </a:r>
          </a:p>
          <a:p>
            <a:pPr lvl="1"/>
            <a:r>
              <a:rPr lang="nl-NL" dirty="0" smtClean="0"/>
              <a:t>MS-Windows (</a:t>
            </a:r>
            <a:r>
              <a:rPr lang="nl-NL" dirty="0" err="1" smtClean="0"/>
              <a:t>Maintained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Louis </a:t>
            </a:r>
            <a:r>
              <a:rPr lang="nl-NL" dirty="0" err="1" smtClean="0"/>
              <a:t>Farrugia</a:t>
            </a:r>
            <a:r>
              <a:rPr lang="nl-NL" dirty="0" smtClean="0"/>
              <a:t>, U.K.)</a:t>
            </a:r>
          </a:p>
          <a:p>
            <a:pPr lvl="1"/>
            <a:r>
              <a:rPr lang="nl-NL" dirty="0" err="1" smtClean="0"/>
              <a:t>Sygwin</a:t>
            </a:r>
            <a:r>
              <a:rPr lang="nl-NL" dirty="0" smtClean="0"/>
              <a:t>/MS-Windows/UNIX box</a:t>
            </a:r>
          </a:p>
          <a:p>
            <a:pPr lvl="1"/>
            <a:r>
              <a:rPr lang="nl-NL" dirty="0" err="1" smtClean="0"/>
              <a:t>Raspberry</a:t>
            </a:r>
            <a:r>
              <a:rPr lang="nl-NL" dirty="0" smtClean="0"/>
              <a:t>-Pi/UNIX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566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6007100"/>
          </a:xfrm>
          <a:prstGeom prst="rect">
            <a:avLst/>
          </a:prstGeom>
        </p:spPr>
      </p:pic>
      <p:pic>
        <p:nvPicPr>
          <p:cNvPr id="5" name="Afbeelding 4" descr="pi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6" y="4923931"/>
            <a:ext cx="2777370" cy="149760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06244" y="347378"/>
            <a:ext cx="866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FF0000"/>
                </a:solidFill>
              </a:rPr>
              <a:t>PLATON </a:t>
            </a:r>
            <a:r>
              <a:rPr lang="nl-NL" sz="2000" dirty="0" err="1" smtClean="0">
                <a:solidFill>
                  <a:srgbClr val="FF0000"/>
                </a:solidFill>
              </a:rPr>
              <a:t>implementation</a:t>
            </a:r>
            <a:r>
              <a:rPr lang="nl-NL" sz="2000" dirty="0" smtClean="0">
                <a:solidFill>
                  <a:srgbClr val="FF0000"/>
                </a:solidFill>
              </a:rPr>
              <a:t> on a ~50 US$ creditcard </a:t>
            </a:r>
            <a:r>
              <a:rPr lang="nl-NL" sz="2000" dirty="0" err="1" smtClean="0">
                <a:solidFill>
                  <a:srgbClr val="FF0000"/>
                </a:solidFill>
              </a:rPr>
              <a:t>size</a:t>
            </a:r>
            <a:r>
              <a:rPr lang="nl-NL" sz="2000" dirty="0" smtClean="0">
                <a:solidFill>
                  <a:srgbClr val="FF0000"/>
                </a:solidFill>
              </a:rPr>
              <a:t> </a:t>
            </a:r>
            <a:r>
              <a:rPr lang="nl-NL" sz="2000" dirty="0" err="1" smtClean="0">
                <a:solidFill>
                  <a:srgbClr val="FF0000"/>
                </a:solidFill>
              </a:rPr>
              <a:t>Raspberry</a:t>
            </a:r>
            <a:r>
              <a:rPr lang="nl-NL" sz="2000" dirty="0" smtClean="0">
                <a:solidFill>
                  <a:srgbClr val="FF0000"/>
                </a:solidFill>
              </a:rPr>
              <a:t>-Pi running LINUX </a:t>
            </a:r>
            <a:endParaRPr lang="nl-N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9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2380A"/>
                </a:solidFill>
              </a:rPr>
              <a:t>PLATON Organization</a:t>
            </a:r>
            <a:endParaRPr lang="nl-NL">
              <a:solidFill>
                <a:srgbClr val="E2380A"/>
              </a:solidFill>
            </a:endParaRP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program is invoked </a:t>
            </a:r>
            <a:r>
              <a:rPr lang="en-US" sz="2800" dirty="0" smtClean="0"/>
              <a:t>from a terminal window with </a:t>
            </a:r>
            <a:r>
              <a:rPr lang="en-US" sz="2800" dirty="0"/>
              <a:t>the file(s) to work with (UNIX: </a:t>
            </a:r>
            <a:r>
              <a:rPr lang="en-US" sz="2800" dirty="0" err="1">
                <a:solidFill>
                  <a:schemeClr val="accent2"/>
                </a:solidFill>
              </a:rPr>
              <a:t>platon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name.cif</a:t>
            </a:r>
            <a:r>
              <a:rPr lang="en-US" sz="28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tools available in PLATON are listed as clickable objects on the opening menu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Main menu and tool options are clickable in submenu’s.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Input can be either in </a:t>
            </a:r>
            <a:r>
              <a:rPr lang="en-US" sz="2800" dirty="0" smtClean="0"/>
              <a:t>the </a:t>
            </a:r>
            <a:r>
              <a:rPr lang="en-US" sz="2800" dirty="0"/>
              <a:t>keyboard entry area or by </a:t>
            </a:r>
            <a:r>
              <a:rPr lang="en-US" sz="2800" dirty="0" smtClean="0"/>
              <a:t>clicking on items/in boxes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Frequently used tools can also be invoked with command line options (e.g. </a:t>
            </a:r>
            <a:r>
              <a:rPr lang="en-US" sz="2800" dirty="0" err="1">
                <a:solidFill>
                  <a:schemeClr val="accent2"/>
                </a:solidFill>
              </a:rPr>
              <a:t>platon</a:t>
            </a:r>
            <a:r>
              <a:rPr lang="en-US" sz="2800" dirty="0">
                <a:solidFill>
                  <a:schemeClr val="accent2"/>
                </a:solidFill>
              </a:rPr>
              <a:t> –U </a:t>
            </a:r>
            <a:r>
              <a:rPr lang="en-US" sz="2800" dirty="0" err="1">
                <a:solidFill>
                  <a:schemeClr val="accent2"/>
                </a:solidFill>
              </a:rPr>
              <a:t>name.cif</a:t>
            </a:r>
            <a:r>
              <a:rPr lang="en-US" sz="2800" dirty="0" smtClean="0"/>
              <a:t>) for a validation report.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6180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fig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3" y="158540"/>
            <a:ext cx="8880255" cy="658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7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FF0000"/>
                </a:solidFill>
              </a:rPr>
              <a:t>Examples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PLATON/NON-GUI ‘CALC ALL’ demo 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	sk3605.cif + sk3605.fcf</a:t>
            </a:r>
          </a:p>
          <a:p>
            <a:pPr marL="0" indent="0">
              <a:buNone/>
            </a:pPr>
            <a:r>
              <a:rPr lang="nl-NL" sz="2800" dirty="0"/>
              <a:t> </a:t>
            </a:r>
            <a:r>
              <a:rPr lang="nl-NL" sz="2800" dirty="0" smtClean="0"/>
              <a:t>          </a:t>
            </a:r>
            <a:r>
              <a:rPr lang="nl-NL" sz="2800" dirty="0" err="1" smtClean="0"/>
              <a:t>platon</a:t>
            </a:r>
            <a:r>
              <a:rPr lang="nl-NL" sz="2800" dirty="0" smtClean="0"/>
              <a:t> </a:t>
            </a:r>
            <a:r>
              <a:rPr lang="mr-IN" sz="2800" dirty="0" smtClean="0"/>
              <a:t>–</a:t>
            </a:r>
            <a:r>
              <a:rPr lang="nl-NL" sz="2800" dirty="0" smtClean="0"/>
              <a:t>c sk3605.cif</a:t>
            </a:r>
          </a:p>
          <a:p>
            <a:pPr marL="0" indent="0">
              <a:buNone/>
            </a:pPr>
            <a:r>
              <a:rPr lang="nl-NL" sz="2800" dirty="0" smtClean="0"/>
              <a:t>	</a:t>
            </a:r>
            <a:r>
              <a:rPr lang="nl-NL" sz="2800" dirty="0" err="1" smtClean="0"/>
              <a:t>Inspect</a:t>
            </a:r>
            <a:r>
              <a:rPr lang="nl-NL" sz="2800" dirty="0" smtClean="0"/>
              <a:t>: sk3606.lis </a:t>
            </a:r>
            <a:r>
              <a:rPr lang="nl-NL" sz="2800" dirty="0" err="1" smtClean="0"/>
              <a:t>with</a:t>
            </a:r>
            <a:r>
              <a:rPr lang="nl-NL" sz="2800" dirty="0" smtClean="0"/>
              <a:t> e.g. Editor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		or: print (laser) sk3606.lps</a:t>
            </a:r>
          </a:p>
          <a:p>
            <a:pPr marL="0" indent="0">
              <a:buNone/>
            </a:pPr>
            <a:r>
              <a:rPr lang="nl-NL" sz="2800" dirty="0"/>
              <a:t> </a:t>
            </a:r>
            <a:r>
              <a:rPr lang="nl-NL" sz="2800" dirty="0" smtClean="0"/>
              <a:t>               or: </a:t>
            </a:r>
            <a:r>
              <a:rPr lang="nl-NL" sz="2800" dirty="0" err="1" smtClean="0"/>
              <a:t>convert</a:t>
            </a:r>
            <a:r>
              <a:rPr lang="nl-NL" sz="2800" dirty="0" smtClean="0"/>
              <a:t> .</a:t>
            </a:r>
            <a:r>
              <a:rPr lang="nl-NL" sz="2800" dirty="0" err="1" smtClean="0"/>
              <a:t>lps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.pdf (PS2PDF </a:t>
            </a:r>
            <a:r>
              <a:rPr lang="nl-NL" sz="2800" dirty="0" err="1" smtClean="0"/>
              <a:t>converter</a:t>
            </a:r>
            <a:r>
              <a:rPr lang="nl-NL" sz="2800" dirty="0" smtClean="0"/>
              <a:t>)</a:t>
            </a:r>
          </a:p>
          <a:p>
            <a:r>
              <a:rPr lang="nl-NL" sz="2800" dirty="0" smtClean="0"/>
              <a:t>PLATON/GUI </a:t>
            </a:r>
            <a:r>
              <a:rPr lang="nl-NL" sz="2800" dirty="0" err="1" smtClean="0"/>
              <a:t>example</a:t>
            </a:r>
            <a:r>
              <a:rPr lang="nl-NL" sz="2800" dirty="0" smtClean="0"/>
              <a:t> </a:t>
            </a:r>
            <a:r>
              <a:rPr lang="nl-NL" sz="2800" dirty="0" err="1" smtClean="0"/>
              <a:t>demos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18293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PLATON About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PLATON is a </a:t>
            </a:r>
            <a:r>
              <a:rPr lang="en-US" dirty="0">
                <a:solidFill>
                  <a:srgbClr val="E2380A"/>
                </a:solidFill>
              </a:rPr>
              <a:t>collection of tools</a:t>
            </a:r>
            <a:r>
              <a:rPr lang="en-US" dirty="0"/>
              <a:t> for single crystal structure </a:t>
            </a:r>
            <a:r>
              <a:rPr lang="en-US" dirty="0" smtClean="0"/>
              <a:t>analysis, </a:t>
            </a:r>
            <a:r>
              <a:rPr lang="en-US" dirty="0"/>
              <a:t>bundled within a single SHELX </a:t>
            </a:r>
            <a:r>
              <a:rPr lang="en-US" dirty="0" smtClean="0"/>
              <a:t>style RES/HKL or CIF/FCF </a:t>
            </a:r>
            <a:r>
              <a:rPr lang="en-US" dirty="0"/>
              <a:t>compatible program.</a:t>
            </a:r>
          </a:p>
          <a:p>
            <a:pPr>
              <a:lnSpc>
                <a:spcPct val="90000"/>
              </a:lnSpc>
            </a:pPr>
            <a:r>
              <a:rPr lang="en-US" dirty="0"/>
              <a:t>The tools are either unique to the </a:t>
            </a:r>
            <a:r>
              <a:rPr lang="en-US" dirty="0" smtClean="0"/>
              <a:t>program (e.g. </a:t>
            </a:r>
            <a:r>
              <a:rPr lang="en-US" dirty="0" err="1" smtClean="0"/>
              <a:t>checkCIF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or adapted and extended versions of existing tools </a:t>
            </a:r>
            <a:r>
              <a:rPr lang="en-US" dirty="0" smtClean="0"/>
              <a:t>such as ‘ORTEP’ and PLUTO.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program was developed over of period of over </a:t>
            </a:r>
            <a:r>
              <a:rPr lang="en-US" dirty="0" smtClean="0"/>
              <a:t>37 </a:t>
            </a:r>
            <a:r>
              <a:rPr lang="en-US" dirty="0"/>
              <a:t>years in the context of the needs of our National Single Crystal Service Facility in the </a:t>
            </a:r>
            <a:r>
              <a:rPr lang="en-US" dirty="0" smtClean="0"/>
              <a:t>Netherlands and the </a:t>
            </a:r>
            <a:r>
              <a:rPr lang="en-US" dirty="0" err="1" smtClean="0"/>
              <a:t>IUCr</a:t>
            </a:r>
            <a:r>
              <a:rPr lang="en-US" dirty="0" smtClean="0"/>
              <a:t> </a:t>
            </a:r>
            <a:r>
              <a:rPr lang="en-US" dirty="0" err="1" smtClean="0"/>
              <a:t>checkCIF</a:t>
            </a:r>
            <a:r>
              <a:rPr lang="en-US" dirty="0" smtClean="0"/>
              <a:t> project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00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Application Area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PLATON addresses mainly the areas of small molecule organic, </a:t>
            </a:r>
            <a:r>
              <a:rPr lang="en-GB" dirty="0" err="1" smtClean="0"/>
              <a:t>metalorganic</a:t>
            </a:r>
            <a:r>
              <a:rPr lang="en-GB" dirty="0" smtClean="0"/>
              <a:t> and inorganic crystal structures (thus no macromolecules)</a:t>
            </a:r>
          </a:p>
          <a:p>
            <a:r>
              <a:rPr lang="en-GB" dirty="0" smtClean="0"/>
              <a:t>PLATON attempts to be compatible with major software in that area: SHELX, WINGX, OLEX2, CRYSTALS and JANA</a:t>
            </a:r>
          </a:p>
          <a:p>
            <a:r>
              <a:rPr lang="en-GB" dirty="0" err="1" smtClean="0"/>
              <a:t>IUCr</a:t>
            </a:r>
            <a:r>
              <a:rPr lang="en-GB" dirty="0" smtClean="0"/>
              <a:t> Structure validation (</a:t>
            </a:r>
            <a:r>
              <a:rPr lang="en-GB" dirty="0" err="1" smtClean="0"/>
              <a:t>checkCIF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87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DESIGN HISTORY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7826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PLATON </a:t>
            </a:r>
            <a:r>
              <a:rPr lang="en-US" dirty="0" smtClean="0"/>
              <a:t>development started </a:t>
            </a:r>
            <a:r>
              <a:rPr lang="en-US" dirty="0"/>
              <a:t>out in 1980 as a program for the automatic generation of an extensive molecular geometry analysis report to be given </a:t>
            </a:r>
            <a:r>
              <a:rPr lang="en-US" dirty="0" smtClean="0"/>
              <a:t>for perusal to </a:t>
            </a:r>
            <a:r>
              <a:rPr lang="en-US" dirty="0"/>
              <a:t>the clients of our </a:t>
            </a:r>
            <a:r>
              <a:rPr lang="en-US" dirty="0" smtClean="0"/>
              <a:t>National Single Crystal Structure Service that I ran from 1971</a:t>
            </a:r>
            <a:r>
              <a:rPr lang="en-US" dirty="0"/>
              <a:t> </a:t>
            </a:r>
            <a:r>
              <a:rPr lang="en-US" dirty="0" smtClean="0"/>
              <a:t>to 2009. </a:t>
            </a:r>
            <a:r>
              <a:rPr lang="en-US" dirty="0"/>
              <a:t>(The CALC ALL mode)</a:t>
            </a:r>
          </a:p>
          <a:p>
            <a:pPr>
              <a:lnSpc>
                <a:spcPct val="90000"/>
              </a:lnSpc>
            </a:pPr>
            <a:r>
              <a:rPr lang="en-US" dirty="0"/>
              <a:t>Soon molecular graphics functionality was added (e.g. PLUTON, ORTEP)</a:t>
            </a:r>
          </a:p>
          <a:p>
            <a:pPr>
              <a:lnSpc>
                <a:spcPct val="90000"/>
              </a:lnSpc>
            </a:pPr>
            <a:r>
              <a:rPr lang="en-US" dirty="0"/>
              <a:t>Over time many other tools were included, many  of which also require the reflection data (e.g. </a:t>
            </a:r>
            <a:r>
              <a:rPr lang="en-US" dirty="0" smtClean="0"/>
              <a:t>SQUEEZE, SYSTEM-S)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21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i="1" dirty="0" smtClean="0">
                <a:solidFill>
                  <a:srgbClr val="FF0000"/>
                </a:solidFill>
              </a:rPr>
              <a:t>CALC ALL </a:t>
            </a:r>
            <a:r>
              <a:rPr lang="en-GB" dirty="0" smtClean="0">
                <a:solidFill>
                  <a:srgbClr val="FF0000"/>
                </a:solidFill>
              </a:rPr>
              <a:t>MODE LISTING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(large) file (ASCII, PostScript or PDF Format) for printing on a line- or </a:t>
            </a:r>
            <a:r>
              <a:rPr lang="en-GB" dirty="0" err="1" smtClean="0"/>
              <a:t>laserprinter</a:t>
            </a:r>
            <a:r>
              <a:rPr lang="en-GB" dirty="0" smtClean="0"/>
              <a:t> or for  inspection with a terminal utility (e.g. editor)</a:t>
            </a:r>
          </a:p>
          <a:p>
            <a:r>
              <a:rPr lang="en-GB" dirty="0" smtClean="0"/>
              <a:t>The extensive listing details/analyses the</a:t>
            </a:r>
          </a:p>
          <a:p>
            <a:pPr lvl="1"/>
            <a:r>
              <a:rPr lang="en-GB" dirty="0" smtClean="0"/>
              <a:t>Intra-molecular Geometry</a:t>
            </a:r>
          </a:p>
          <a:p>
            <a:pPr lvl="1"/>
            <a:r>
              <a:rPr lang="en-GB" dirty="0" smtClean="0"/>
              <a:t>Inter-molecular Geometry</a:t>
            </a:r>
          </a:p>
          <a:p>
            <a:pPr lvl="1"/>
            <a:r>
              <a:rPr lang="en-GB" dirty="0" smtClean="0"/>
              <a:t>Coordination Geometry</a:t>
            </a:r>
          </a:p>
          <a:p>
            <a:pPr lvl="1"/>
            <a:r>
              <a:rPr lang="en-GB" dirty="0" smtClean="0"/>
              <a:t>The (an)isotropic displacement parameters </a:t>
            </a:r>
          </a:p>
          <a:p>
            <a:pPr lvl="1"/>
            <a:r>
              <a:rPr lang="en-GB" dirty="0" smtClean="0"/>
              <a:t>A validation report  </a:t>
            </a:r>
            <a:r>
              <a:rPr lang="en-GB" dirty="0" smtClean="0"/>
              <a:t>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40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Intra-molecular Geometry includes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Bond distances </a:t>
            </a:r>
          </a:p>
          <a:p>
            <a:r>
              <a:rPr lang="en-GB" dirty="0" smtClean="0"/>
              <a:t>Bond angles</a:t>
            </a:r>
          </a:p>
          <a:p>
            <a:r>
              <a:rPr lang="en-GB" dirty="0" smtClean="0"/>
              <a:t>Torsion Angles</a:t>
            </a:r>
          </a:p>
          <a:p>
            <a:r>
              <a:rPr lang="en-GB" dirty="0" smtClean="0"/>
              <a:t>Least-squares planes</a:t>
            </a:r>
          </a:p>
          <a:p>
            <a:r>
              <a:rPr lang="en-GB" dirty="0" smtClean="0"/>
              <a:t>Ring search and Cremer &amp; </a:t>
            </a:r>
            <a:r>
              <a:rPr lang="en-GB" dirty="0" err="1" smtClean="0"/>
              <a:t>Pople</a:t>
            </a:r>
            <a:r>
              <a:rPr lang="en-GB" dirty="0" smtClean="0"/>
              <a:t> puckering analysis</a:t>
            </a:r>
          </a:p>
          <a:p>
            <a:r>
              <a:rPr lang="en-GB" dirty="0" smtClean="0"/>
              <a:t>Detection of missed or pseudo-symmetry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07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Inter-molecular Geometry Includes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Hydrogen bonds and network analysis</a:t>
            </a:r>
          </a:p>
          <a:p>
            <a:r>
              <a:rPr lang="en-GB" dirty="0" smtClean="0"/>
              <a:t>Detection of short inter-molecular contacts</a:t>
            </a:r>
          </a:p>
          <a:p>
            <a:r>
              <a:rPr lang="en-GB" dirty="0" smtClean="0"/>
              <a:t>Ring-ring and pi-pi interaction search</a:t>
            </a:r>
          </a:p>
          <a:p>
            <a:r>
              <a:rPr lang="en-GB" dirty="0" smtClean="0"/>
              <a:t>C-</a:t>
            </a:r>
            <a:r>
              <a:rPr lang="en-GB" dirty="0" err="1" smtClean="0"/>
              <a:t>H..pi</a:t>
            </a:r>
            <a:r>
              <a:rPr lang="en-GB" dirty="0" smtClean="0"/>
              <a:t> interaction search</a:t>
            </a:r>
          </a:p>
          <a:p>
            <a:r>
              <a:rPr lang="en-GB" dirty="0" smtClean="0"/>
              <a:t>Search </a:t>
            </a:r>
            <a:r>
              <a:rPr lang="en-GB" dirty="0" smtClean="0"/>
              <a:t>for solvent accessible voids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44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Coordination Geometry Includes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Geometry around metals</a:t>
            </a:r>
          </a:p>
          <a:p>
            <a:r>
              <a:rPr lang="en-GB" dirty="0" smtClean="0"/>
              <a:t>Descriptors for 4, 5 &amp; 6 coordination</a:t>
            </a:r>
          </a:p>
          <a:p>
            <a:r>
              <a:rPr lang="en-GB" dirty="0" err="1" smtClean="0"/>
              <a:t>BondValence</a:t>
            </a:r>
            <a:r>
              <a:rPr lang="en-GB" dirty="0" smtClean="0"/>
              <a:t> (estimated </a:t>
            </a:r>
            <a:r>
              <a:rPr lang="en-GB" dirty="0" err="1" smtClean="0"/>
              <a:t>valency</a:t>
            </a:r>
            <a:r>
              <a:rPr lang="en-GB" dirty="0" smtClean="0"/>
              <a:t> of metals)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41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Tools Include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ADDSYM</a:t>
            </a:r>
          </a:p>
          <a:p>
            <a:r>
              <a:rPr lang="en-GB" dirty="0" smtClean="0"/>
              <a:t>BIJVOET</a:t>
            </a:r>
          </a:p>
          <a:p>
            <a:r>
              <a:rPr lang="en-GB" dirty="0" err="1" smtClean="0"/>
              <a:t>TwinRotMat</a:t>
            </a:r>
            <a:endParaRPr lang="en-GB" dirty="0" smtClean="0"/>
          </a:p>
          <a:p>
            <a:r>
              <a:rPr lang="en-GB" dirty="0" smtClean="0"/>
              <a:t>SPGR Determination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48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898</Words>
  <Application>Microsoft Macintosh PowerPoint</Application>
  <PresentationFormat>Diavoorstelling (4:3)</PresentationFormat>
  <Paragraphs>102</Paragraphs>
  <Slides>19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Office-thema</vt:lpstr>
      <vt:lpstr>PLATON, an OVERVIEW</vt:lpstr>
      <vt:lpstr>What is PLATON About </vt:lpstr>
      <vt:lpstr>Application Area</vt:lpstr>
      <vt:lpstr>DESIGN HISTORY</vt:lpstr>
      <vt:lpstr>The CALC ALL MODE LISTING</vt:lpstr>
      <vt:lpstr>Intra-molecular Geometry includes</vt:lpstr>
      <vt:lpstr>Inter-molecular Geometry Includes </vt:lpstr>
      <vt:lpstr>Coordination Geometry Includes</vt:lpstr>
      <vt:lpstr>Tools Include</vt:lpstr>
      <vt:lpstr>DESIGN FEATURES</vt:lpstr>
      <vt:lpstr>Three PLATON Versions</vt:lpstr>
      <vt:lpstr>PLATON USAGE</vt:lpstr>
      <vt:lpstr>UPDATES</vt:lpstr>
      <vt:lpstr>Suggestions and Bug Reports</vt:lpstr>
      <vt:lpstr>Current Platforms</vt:lpstr>
      <vt:lpstr>PowerPoint-presentatie</vt:lpstr>
      <vt:lpstr>PLATON Organization</vt:lpstr>
      <vt:lpstr>PowerPoint-presentatie</vt:lpstr>
      <vt:lpstr>Examples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PLATON, An Overview</dc:title>
  <dc:creator>ton spek</dc:creator>
  <cp:lastModifiedBy>Anthony Louis Spek</cp:lastModifiedBy>
  <cp:revision>43</cp:revision>
  <dcterms:created xsi:type="dcterms:W3CDTF">2017-09-14T09:26:01Z</dcterms:created>
  <dcterms:modified xsi:type="dcterms:W3CDTF">2017-09-27T10:47:43Z</dcterms:modified>
</cp:coreProperties>
</file>