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sldIdLst>
    <p:sldId id="256" r:id="rId3"/>
    <p:sldId id="370" r:id="rId4"/>
    <p:sldId id="371" r:id="rId5"/>
    <p:sldId id="374" r:id="rId6"/>
    <p:sldId id="376" r:id="rId7"/>
    <p:sldId id="258" r:id="rId8"/>
    <p:sldId id="259" r:id="rId9"/>
    <p:sldId id="260" r:id="rId10"/>
    <p:sldId id="373" r:id="rId11"/>
    <p:sldId id="369" r:id="rId12"/>
    <p:sldId id="261" r:id="rId13"/>
    <p:sldId id="262" r:id="rId14"/>
    <p:sldId id="263" r:id="rId15"/>
    <p:sldId id="264" r:id="rId16"/>
    <p:sldId id="265" r:id="rId17"/>
    <p:sldId id="396" r:id="rId18"/>
    <p:sldId id="399" r:id="rId19"/>
    <p:sldId id="397" r:id="rId20"/>
    <p:sldId id="395" r:id="rId21"/>
    <p:sldId id="394" r:id="rId22"/>
    <p:sldId id="393" r:id="rId23"/>
    <p:sldId id="392" r:id="rId24"/>
    <p:sldId id="391" r:id="rId25"/>
    <p:sldId id="390" r:id="rId26"/>
    <p:sldId id="389" r:id="rId27"/>
    <p:sldId id="388" r:id="rId28"/>
    <p:sldId id="387" r:id="rId29"/>
    <p:sldId id="386" r:id="rId30"/>
    <p:sldId id="385" r:id="rId31"/>
    <p:sldId id="384" r:id="rId32"/>
    <p:sldId id="401" r:id="rId33"/>
    <p:sldId id="402" r:id="rId34"/>
    <p:sldId id="383" r:id="rId35"/>
    <p:sldId id="412" r:id="rId36"/>
    <p:sldId id="408" r:id="rId37"/>
    <p:sldId id="312" r:id="rId38"/>
    <p:sldId id="410" r:id="rId39"/>
    <p:sldId id="409" r:id="rId40"/>
    <p:sldId id="406" r:id="rId41"/>
    <p:sldId id="411" r:id="rId42"/>
    <p:sldId id="404" r:id="rId43"/>
    <p:sldId id="405" r:id="rId44"/>
    <p:sldId id="398" r:id="rId45"/>
    <p:sldId id="283" r:id="rId46"/>
    <p:sldId id="284" r:id="rId47"/>
    <p:sldId id="377" r:id="rId4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3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89960-FEA0-A64C-9852-4AF87F674435}" type="datetimeFigureOut">
              <a:rPr lang="nl-NL" smtClean="0"/>
              <a:t>27/09/17</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A833-4597-424C-85F8-50CE7FDF0F28}" type="slidenum">
              <a:rPr lang="en-GB" smtClean="0"/>
              <a:t>‹nr.›</a:t>
            </a:fld>
            <a:endParaRPr lang="en-GB"/>
          </a:p>
        </p:txBody>
      </p:sp>
    </p:spTree>
    <p:extLst>
      <p:ext uri="{BB962C8B-B14F-4D97-AF65-F5344CB8AC3E}">
        <p14:creationId xmlns:p14="http://schemas.microsoft.com/office/powerpoint/2010/main" val="252551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765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17A92E2-724B-734C-A7F2-102A22F082CC}" type="slidenum">
              <a:rPr lang="nl-NL" sz="1200"/>
              <a:pPr eaLnBrk="1" hangingPunct="1"/>
              <a:t>3</a:t>
            </a:fld>
            <a:endParaRPr 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E390763-E029-1F46-A6CE-5F69A847EDAA}" type="slidenum">
              <a:rPr lang="nl-NL" sz="1200"/>
              <a:pPr eaLnBrk="1" hangingPunct="1"/>
              <a:t>6</a:t>
            </a:fld>
            <a:endParaRPr lang="nl-NL" sz="1200"/>
          </a:p>
        </p:txBody>
      </p:sp>
      <p:sp>
        <p:nvSpPr>
          <p:cNvPr id="32769" name="Text Box 1"/>
          <p:cNvSpPr txBox="1">
            <a:spLocks noChangeArrowheads="1"/>
          </p:cNvSpPr>
          <p:nvPr/>
        </p:nvSpPr>
        <p:spPr bwMode="auto">
          <a:xfrm>
            <a:off x="3881438" y="8685213"/>
            <a:ext cx="296862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lgn="r">
              <a:defRPr/>
            </a:pPr>
            <a:fld id="{AF687462-AC2C-8D4D-973B-C9912A7654EF}" type="slidenum">
              <a:rPr lang="nl-NL" sz="1200">
                <a:solidFill>
                  <a:srgbClr val="000000"/>
                </a:solidFill>
                <a:latin typeface="Times New Roman" charset="0"/>
                <a:cs typeface="Arial Unicode MS" charset="0"/>
              </a:rPr>
              <a:pPr algn="r">
                <a:defRPr/>
              </a:pPr>
              <a:t>6</a:t>
            </a:fld>
            <a:endParaRPr lang="nl-NL" sz="1200">
              <a:solidFill>
                <a:srgbClr val="000000"/>
              </a:solidFill>
              <a:latin typeface="Times New Roman" charset="0"/>
              <a:cs typeface="Arial Unicode MS" charset="0"/>
            </a:endParaRPr>
          </a:p>
        </p:txBody>
      </p:sp>
      <p:sp>
        <p:nvSpPr>
          <p:cNvPr id="32770" name="Text Box 2"/>
          <p:cNvSpPr txBox="1">
            <a:spLocks noChangeArrowheads="1"/>
          </p:cNvSpPr>
          <p:nvPr/>
        </p:nvSpPr>
        <p:spPr bwMode="auto">
          <a:xfrm>
            <a:off x="1141413" y="685800"/>
            <a:ext cx="4573587"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pPr>
              <a:defRPr/>
            </a:pPr>
            <a:endParaRPr lang="en-GB">
              <a:cs typeface="宋体" charset="0"/>
            </a:endParaRPr>
          </a:p>
        </p:txBody>
      </p:sp>
      <p:sp>
        <p:nvSpPr>
          <p:cNvPr id="32771" name="Text Box 3"/>
          <p:cNvSpPr txBox="1">
            <a:spLocks noGrp="1" noChangeArrowheads="1"/>
          </p:cNvSpPr>
          <p:nvPr>
            <p:ph type="body"/>
          </p:nvPr>
        </p:nvSpPr>
        <p:spPr>
          <a:xfrm>
            <a:off x="914400" y="4343400"/>
            <a:ext cx="5024438" cy="42052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GB" smtClean="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0E08D9C-2F05-FA48-9865-B923A16DB8D3}" type="slidenum">
              <a:rPr lang="nl-NL" sz="1200"/>
              <a:pPr eaLnBrk="1" hangingPunct="1"/>
              <a:t>8</a:t>
            </a:fld>
            <a:endParaRPr lang="nl-NL" sz="1200"/>
          </a:p>
        </p:txBody>
      </p:sp>
      <p:sp>
        <p:nvSpPr>
          <p:cNvPr id="33793" name="Text Box 1"/>
          <p:cNvSpPr txBox="1">
            <a:spLocks noChangeArrowheads="1"/>
          </p:cNvSpPr>
          <p:nvPr/>
        </p:nvSpPr>
        <p:spPr bwMode="auto">
          <a:xfrm>
            <a:off x="3881438" y="8685213"/>
            <a:ext cx="296862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lgn="r">
              <a:defRPr/>
            </a:pPr>
            <a:fld id="{489DCED7-0686-DF4D-B918-932175F8126D}" type="slidenum">
              <a:rPr lang="nl-NL" sz="1200">
                <a:solidFill>
                  <a:srgbClr val="000000"/>
                </a:solidFill>
                <a:latin typeface="Times New Roman" charset="0"/>
                <a:cs typeface="Arial Unicode MS" charset="0"/>
              </a:rPr>
              <a:pPr algn="r">
                <a:defRPr/>
              </a:pPr>
              <a:t>8</a:t>
            </a:fld>
            <a:endParaRPr lang="nl-NL" sz="1200">
              <a:solidFill>
                <a:srgbClr val="000000"/>
              </a:solidFill>
              <a:latin typeface="Times New Roman" charset="0"/>
              <a:cs typeface="Arial Unicode MS" charset="0"/>
            </a:endParaRPr>
          </a:p>
        </p:txBody>
      </p:sp>
      <p:sp>
        <p:nvSpPr>
          <p:cNvPr id="33794" name="Text Box 2"/>
          <p:cNvSpPr txBox="1">
            <a:spLocks noChangeArrowheads="1"/>
          </p:cNvSpPr>
          <p:nvPr/>
        </p:nvSpPr>
        <p:spPr bwMode="auto">
          <a:xfrm>
            <a:off x="1141413" y="685800"/>
            <a:ext cx="4573587"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pPr>
              <a:defRPr/>
            </a:pPr>
            <a:endParaRPr lang="en-GB">
              <a:cs typeface="宋体" charset="0"/>
            </a:endParaRPr>
          </a:p>
        </p:txBody>
      </p:sp>
      <p:sp>
        <p:nvSpPr>
          <p:cNvPr id="33795" name="Text Box 3"/>
          <p:cNvSpPr txBox="1">
            <a:spLocks noGrp="1" noChangeArrowheads="1"/>
          </p:cNvSpPr>
          <p:nvPr>
            <p:ph type="body"/>
          </p:nvPr>
        </p:nvSpPr>
        <p:spPr>
          <a:xfrm>
            <a:off x="914400" y="4343400"/>
            <a:ext cx="5024438" cy="42052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GB" smtClean="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AE99401-4260-9C43-A74D-7246A24468DF}" type="slidenum">
              <a:rPr lang="nl-NL" sz="1200"/>
              <a:pPr eaLnBrk="1" hangingPunct="1"/>
              <a:t>17</a:t>
            </a:fld>
            <a:endParaRPr lang="nl-NL" sz="1200"/>
          </a:p>
        </p:txBody>
      </p:sp>
      <p:sp>
        <p:nvSpPr>
          <p:cNvPr id="37889" name="Text Box 1"/>
          <p:cNvSpPr txBox="1">
            <a:spLocks noChangeArrowheads="1"/>
          </p:cNvSpPr>
          <p:nvPr/>
        </p:nvSpPr>
        <p:spPr bwMode="auto">
          <a:xfrm>
            <a:off x="3881438" y="8685213"/>
            <a:ext cx="296862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lgn="r">
              <a:defRPr/>
            </a:pPr>
            <a:fld id="{F5611022-48CF-FB42-A1BF-0BB293A1E3C8}" type="slidenum">
              <a:rPr lang="nl-NL" sz="1200">
                <a:solidFill>
                  <a:srgbClr val="000000"/>
                </a:solidFill>
                <a:latin typeface="Times New Roman" charset="0"/>
                <a:cs typeface="Arial Unicode MS" charset="0"/>
              </a:rPr>
              <a:pPr algn="r">
                <a:defRPr/>
              </a:pPr>
              <a:t>17</a:t>
            </a:fld>
            <a:endParaRPr lang="nl-NL" sz="1200">
              <a:solidFill>
                <a:srgbClr val="000000"/>
              </a:solidFill>
              <a:latin typeface="Times New Roman" charset="0"/>
              <a:cs typeface="Arial Unicode MS" charset="0"/>
            </a:endParaRPr>
          </a:p>
        </p:txBody>
      </p:sp>
      <p:sp>
        <p:nvSpPr>
          <p:cNvPr id="37890" name="Text Box 2"/>
          <p:cNvSpPr txBox="1">
            <a:spLocks noChangeArrowheads="1"/>
          </p:cNvSpPr>
          <p:nvPr/>
        </p:nvSpPr>
        <p:spPr bwMode="auto">
          <a:xfrm>
            <a:off x="1141413" y="685800"/>
            <a:ext cx="4573587"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pPr>
              <a:defRPr/>
            </a:pPr>
            <a:endParaRPr lang="en-GB">
              <a:cs typeface="宋体" charset="0"/>
            </a:endParaRPr>
          </a:p>
        </p:txBody>
      </p:sp>
      <p:sp>
        <p:nvSpPr>
          <p:cNvPr id="37891" name="Text Box 3"/>
          <p:cNvSpPr txBox="1">
            <a:spLocks noGrp="1" noChangeArrowheads="1"/>
          </p:cNvSpPr>
          <p:nvPr>
            <p:ph type="body"/>
          </p:nvPr>
        </p:nvSpPr>
        <p:spPr>
          <a:xfrm>
            <a:off x="914400" y="4343400"/>
            <a:ext cx="5024438" cy="42052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GB"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2B8072-BB6D-234D-A2E2-4E26F64D6416}" type="slidenum">
              <a:rPr lang="en-GB" sz="1200"/>
              <a:pPr eaLnBrk="1" hangingPunct="1"/>
              <a:t>18</a:t>
            </a:fld>
            <a:endParaRPr lang="en-GB" sz="1200"/>
          </a:p>
        </p:txBody>
      </p:sp>
      <p:sp>
        <p:nvSpPr>
          <p:cNvPr id="675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nl-NL"/>
          </a:p>
        </p:txBody>
      </p:sp>
      <p:sp>
        <p:nvSpPr>
          <p:cNvPr id="67586" name="Text Box 2"/>
          <p:cNvSpPr txBox="1">
            <a:spLocks noGrp="1" noChangeArrowheads="1"/>
          </p:cNvSpPr>
          <p:nvPr>
            <p:ph type="body"/>
          </p:nvPr>
        </p:nvSpPr>
        <p:spPr bwMode="auto">
          <a:xfrm>
            <a:off x="914400" y="4343400"/>
            <a:ext cx="5024438" cy="4203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88D2F8D-980B-1B4E-921A-BCA234AACF60}" type="slidenum">
              <a:rPr lang="en-GB" sz="1200"/>
              <a:pPr eaLnBrk="1" hangingPunct="1"/>
              <a:t>44</a:t>
            </a:fld>
            <a:endParaRPr lang="en-GB" sz="1200"/>
          </a:p>
        </p:txBody>
      </p:sp>
      <p:sp>
        <p:nvSpPr>
          <p:cNvPr id="7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GB">
              <a:cs typeface="Droid Sans Fallback" charset="0"/>
            </a:endParaRPr>
          </a:p>
        </p:txBody>
      </p:sp>
      <p:sp>
        <p:nvSpPr>
          <p:cNvPr id="76802" name="Text Box 2"/>
          <p:cNvSpPr txBox="1">
            <a:spLocks noGrp="1" noChangeArrowheads="1"/>
          </p:cNvSpPr>
          <p:nvPr>
            <p:ph type="body"/>
          </p:nvPr>
        </p:nvSpPr>
        <p:spPr>
          <a:xfrm>
            <a:off x="914400" y="4343400"/>
            <a:ext cx="5024438" cy="42037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GB" smtClean="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303F1B0-EBB6-E04A-B8E5-823162036CFC}" type="slidenum">
              <a:rPr lang="en-GB" sz="1200"/>
              <a:pPr eaLnBrk="1" hangingPunct="1"/>
              <a:t>45</a:t>
            </a:fld>
            <a:endParaRPr lang="en-GB" sz="1200"/>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GB">
              <a:cs typeface="Droid Sans Fallback" charset="0"/>
            </a:endParaRPr>
          </a:p>
        </p:txBody>
      </p:sp>
      <p:sp>
        <p:nvSpPr>
          <p:cNvPr id="77826" name="Text Box 2"/>
          <p:cNvSpPr txBox="1">
            <a:spLocks noGrp="1" noChangeArrowheads="1"/>
          </p:cNvSpPr>
          <p:nvPr>
            <p:ph type="body"/>
          </p:nvPr>
        </p:nvSpPr>
        <p:spPr>
          <a:xfrm>
            <a:off x="914400" y="4343400"/>
            <a:ext cx="5024438" cy="42037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GB" smtClean="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en-GB"/>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GB"/>
          </a:p>
        </p:txBody>
      </p:sp>
      <p:sp>
        <p:nvSpPr>
          <p:cNvPr id="4" name="Tijdelijke aanduiding voor datum 3"/>
          <p:cNvSpPr>
            <a:spLocks noGrp="1"/>
          </p:cNvSpPr>
          <p:nvPr>
            <p:ph type="dt" sz="half" idx="10"/>
          </p:nvPr>
        </p:nvSpPr>
        <p:spPr/>
        <p:txBody>
          <a:body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14556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73996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305766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43858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0779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821358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7005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9512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6195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87521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70913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3655590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167765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6532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481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268588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datum 4"/>
          <p:cNvSpPr>
            <a:spLocks noGrp="1"/>
          </p:cNvSpPr>
          <p:nvPr>
            <p:ph type="dt" sz="half" idx="10"/>
          </p:nvPr>
        </p:nvSpPr>
        <p:spPr/>
        <p:txBody>
          <a:bodyPr/>
          <a:lstStyle/>
          <a:p>
            <a:fld id="{B7554BD2-2E7D-F94D-A3D8-ED17D3ED5B22}" type="datetimeFigureOut">
              <a:rPr lang="nl-NL" smtClean="0"/>
              <a:t>27/09/17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349961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7" name="Tijdelijke aanduiding voor datum 6"/>
          <p:cNvSpPr>
            <a:spLocks noGrp="1"/>
          </p:cNvSpPr>
          <p:nvPr>
            <p:ph type="dt" sz="half" idx="10"/>
          </p:nvPr>
        </p:nvSpPr>
        <p:spPr/>
        <p:txBody>
          <a:bodyPr/>
          <a:lstStyle/>
          <a:p>
            <a:fld id="{B7554BD2-2E7D-F94D-A3D8-ED17D3ED5B22}" type="datetimeFigureOut">
              <a:rPr lang="nl-NL" smtClean="0"/>
              <a:t>27/09/17</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201175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datum 2"/>
          <p:cNvSpPr>
            <a:spLocks noGrp="1"/>
          </p:cNvSpPr>
          <p:nvPr>
            <p:ph type="dt" sz="half" idx="10"/>
          </p:nvPr>
        </p:nvSpPr>
        <p:spPr/>
        <p:txBody>
          <a:bodyPr/>
          <a:lstStyle/>
          <a:p>
            <a:fld id="{B7554BD2-2E7D-F94D-A3D8-ED17D3ED5B22}" type="datetimeFigureOut">
              <a:rPr lang="nl-NL" smtClean="0"/>
              <a:t>27/09/17</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40134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7554BD2-2E7D-F94D-A3D8-ED17D3ED5B22}" type="datetimeFigureOut">
              <a:rPr lang="nl-NL" smtClean="0"/>
              <a:t>27/09/17</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148484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B7554BD2-2E7D-F94D-A3D8-ED17D3ED5B22}" type="datetimeFigureOut">
              <a:rPr lang="nl-NL" smtClean="0"/>
              <a:t>27/09/17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276520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B7554BD2-2E7D-F94D-A3D8-ED17D3ED5B22}" type="datetimeFigureOut">
              <a:rPr lang="nl-NL" smtClean="0"/>
              <a:t>27/09/17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8E34164-AE08-B943-B1EB-0AECE9816AD5}" type="slidenum">
              <a:rPr lang="en-GB" smtClean="0"/>
              <a:t>‹nr.›</a:t>
            </a:fld>
            <a:endParaRPr lang="en-GB"/>
          </a:p>
        </p:txBody>
      </p:sp>
    </p:spTree>
    <p:extLst>
      <p:ext uri="{BB962C8B-B14F-4D97-AF65-F5344CB8AC3E}">
        <p14:creationId xmlns:p14="http://schemas.microsoft.com/office/powerpoint/2010/main" val="1336801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54BD2-2E7D-F94D-A3D8-ED17D3ED5B22}" type="datetimeFigureOut">
              <a:rPr lang="nl-NL" smtClean="0"/>
              <a:t>27/09/17</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4164-AE08-B943-B1EB-0AECE9816AD5}" type="slidenum">
              <a:rPr lang="en-GB" smtClean="0"/>
              <a:t>‹nr.›</a:t>
            </a:fld>
            <a:endParaRPr lang="en-GB"/>
          </a:p>
        </p:txBody>
      </p:sp>
    </p:spTree>
    <p:extLst>
      <p:ext uri="{BB962C8B-B14F-4D97-AF65-F5344CB8AC3E}">
        <p14:creationId xmlns:p14="http://schemas.microsoft.com/office/powerpoint/2010/main" val="121906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D38B5-0B63-DC4C-A831-0F31326FC153}" type="datetimeFigureOut">
              <a:rPr lang="nl-NL" smtClean="0">
                <a:solidFill>
                  <a:prstClr val="black">
                    <a:tint val="75000"/>
                  </a:prstClr>
                </a:solidFill>
                <a:latin typeface="Calibri"/>
              </a:rPr>
              <a:pPr/>
              <a:t>27/09/17</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76056-8C8E-264E-8B86-212878159A25}"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03116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platonsoft.nl/PLATON_HOW_TO.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5625" y="365125"/>
            <a:ext cx="7902575" cy="1444625"/>
          </a:xfrm>
        </p:spPr>
        <p:txBody>
          <a:bodyPr/>
          <a:lstStyle/>
          <a:p>
            <a:r>
              <a:rPr lang="en-GB" dirty="0" smtClean="0">
                <a:solidFill>
                  <a:srgbClr val="FF0000"/>
                </a:solidFill>
              </a:rPr>
              <a:t>PLATON/SQUEEZE and the</a:t>
            </a:r>
            <a:br>
              <a:rPr lang="en-GB" dirty="0" smtClean="0">
                <a:solidFill>
                  <a:srgbClr val="FF0000"/>
                </a:solidFill>
              </a:rPr>
            </a:br>
            <a:r>
              <a:rPr lang="en-GB" dirty="0" smtClean="0">
                <a:solidFill>
                  <a:srgbClr val="FF0000"/>
                </a:solidFill>
              </a:rPr>
              <a:t>Disordered Solvent Problem</a:t>
            </a:r>
            <a:endParaRPr lang="en-GB" dirty="0">
              <a:solidFill>
                <a:srgbClr val="FF0000"/>
              </a:solidFill>
            </a:endParaRPr>
          </a:p>
        </p:txBody>
      </p:sp>
      <p:sp>
        <p:nvSpPr>
          <p:cNvPr id="3" name="Subtitel 2"/>
          <p:cNvSpPr>
            <a:spLocks noGrp="1"/>
          </p:cNvSpPr>
          <p:nvPr>
            <p:ph type="subTitle" idx="1"/>
          </p:nvPr>
        </p:nvSpPr>
        <p:spPr>
          <a:xfrm>
            <a:off x="1371600" y="5016500"/>
            <a:ext cx="6400800" cy="1000125"/>
          </a:xfrm>
        </p:spPr>
        <p:txBody>
          <a:bodyPr>
            <a:normAutofit fontScale="92500" lnSpcReduction="20000"/>
          </a:bodyPr>
          <a:lstStyle/>
          <a:p>
            <a:r>
              <a:rPr lang="en-GB" dirty="0" smtClean="0"/>
              <a:t>Ton Spek</a:t>
            </a:r>
          </a:p>
          <a:p>
            <a:r>
              <a:rPr lang="en-GB" dirty="0" smtClean="0"/>
              <a:t>Utrecht University</a:t>
            </a:r>
          </a:p>
          <a:p>
            <a:endParaRPr lang="en-GB" dirty="0"/>
          </a:p>
        </p:txBody>
      </p:sp>
      <p:pic>
        <p:nvPicPr>
          <p:cNvPr id="4" name="Afbeelding 3" descr="spon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48794"/>
            <a:ext cx="6533957" cy="40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7744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3"/>
          <p:cNvSpPr>
            <a:spLocks noGrp="1"/>
          </p:cNvSpPr>
          <p:nvPr>
            <p:ph type="title"/>
          </p:nvPr>
        </p:nvSpPr>
        <p:spPr>
          <a:xfrm>
            <a:off x="457200" y="274638"/>
            <a:ext cx="8229600" cy="1325562"/>
          </a:xfrm>
        </p:spPr>
        <p:txBody>
          <a:bodyPr>
            <a:normAutofit fontScale="90000"/>
          </a:bodyPr>
          <a:lstStyle/>
          <a:p>
            <a:r>
              <a:rPr lang="en-GB">
                <a:solidFill>
                  <a:srgbClr val="FF0000"/>
                </a:solidFill>
                <a:latin typeface="Calibri" charset="0"/>
              </a:rPr>
              <a:t>The Prototype Refinement Solution based on SHELX-76</a:t>
            </a:r>
          </a:p>
        </p:txBody>
      </p:sp>
      <p:sp>
        <p:nvSpPr>
          <p:cNvPr id="26626" name="Tijdelijke aanduiding voor inhoud 4"/>
          <p:cNvSpPr>
            <a:spLocks noGrp="1"/>
          </p:cNvSpPr>
          <p:nvPr>
            <p:ph idx="1"/>
          </p:nvPr>
        </p:nvSpPr>
        <p:spPr>
          <a:xfrm>
            <a:off x="457200" y="1873250"/>
            <a:ext cx="8483600" cy="4794250"/>
          </a:xfrm>
        </p:spPr>
        <p:txBody>
          <a:bodyPr>
            <a:normAutofit lnSpcReduction="10000"/>
          </a:bodyPr>
          <a:lstStyle/>
          <a:p>
            <a:r>
              <a:rPr lang="en-GB">
                <a:latin typeface="Calibri" charset="0"/>
              </a:rPr>
              <a:t>Identify the disordered solvent volume</a:t>
            </a:r>
          </a:p>
          <a:p>
            <a:r>
              <a:rPr lang="en-GB">
                <a:latin typeface="Calibri" charset="0"/>
              </a:rPr>
              <a:t>Calculate by difference map iteration the contribution of the electron density found in the voids to the calculated structure factors.</a:t>
            </a:r>
          </a:p>
          <a:p>
            <a:r>
              <a:rPr lang="en-GB">
                <a:latin typeface="Calibri" charset="0"/>
              </a:rPr>
              <a:t>Subtract the solvent contribution from the observed data and continue SHELX refinement.</a:t>
            </a:r>
          </a:p>
          <a:p>
            <a:r>
              <a:rPr lang="en-GB">
                <a:latin typeface="Calibri" charset="0"/>
              </a:rPr>
              <a:t>The R-value improved from 9.6 to 4.5 %</a:t>
            </a:r>
          </a:p>
          <a:p>
            <a:r>
              <a:rPr lang="en-GB" i="1">
                <a:latin typeface="Calibri" charset="0"/>
              </a:rPr>
              <a:t>P. van der Sluis &amp; A.L.Spek (1990). Acta Cryst. C46, 883-886 and A46, 194-201 </a:t>
            </a:r>
            <a:r>
              <a:rPr lang="en-GB">
                <a:latin typeface="Calibri" charset="0"/>
              </a:rPr>
              <a:t>(BYPASS)</a:t>
            </a:r>
          </a:p>
        </p:txBody>
      </p:sp>
    </p:spTree>
    <p:extLst>
      <p:ext uri="{BB962C8B-B14F-4D97-AF65-F5344CB8AC3E}">
        <p14:creationId xmlns:p14="http://schemas.microsoft.com/office/powerpoint/2010/main" val="127741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solidFill>
                  <a:srgbClr val="FF0000"/>
                </a:solidFill>
              </a:rPr>
              <a:t>Solvent Accessible Voids</a:t>
            </a:r>
          </a:p>
        </p:txBody>
      </p:sp>
      <p:sp>
        <p:nvSpPr>
          <p:cNvPr id="142339" name="Rectangle 3"/>
          <p:cNvSpPr>
            <a:spLocks noGrp="1" noChangeArrowheads="1"/>
          </p:cNvSpPr>
          <p:nvPr>
            <p:ph type="body" idx="1"/>
          </p:nvPr>
        </p:nvSpPr>
        <p:spPr>
          <a:xfrm>
            <a:off x="457200" y="1600200"/>
            <a:ext cx="8229600" cy="4964539"/>
          </a:xfrm>
        </p:spPr>
        <p:txBody>
          <a:bodyPr>
            <a:normAutofit/>
          </a:bodyPr>
          <a:lstStyle/>
          <a:p>
            <a:r>
              <a:rPr lang="en-US" sz="2800" dirty="0"/>
              <a:t>A typical crystal structure has only in the order of 65% of the available space filled. </a:t>
            </a:r>
          </a:p>
          <a:p>
            <a:r>
              <a:rPr lang="en-US" sz="2800" dirty="0"/>
              <a:t>The remainder volume is in voids (cusps) in-between atoms (too small to accommodate an H-atom)</a:t>
            </a:r>
          </a:p>
          <a:p>
            <a:r>
              <a:rPr lang="en-US" sz="2800" dirty="0">
                <a:solidFill>
                  <a:srgbClr val="FF3300"/>
                </a:solidFill>
              </a:rPr>
              <a:t>Solvent accessible voids</a:t>
            </a:r>
            <a:r>
              <a:rPr lang="en-US" sz="2800" dirty="0"/>
              <a:t> can be defined as regions in the structure that can accommodate at least a sphere with radius 1.2 Angstrom without intersecting with any of the van der Waals spheres assigned to each atom in the structure.</a:t>
            </a:r>
          </a:p>
          <a:p>
            <a:r>
              <a:rPr lang="en-US" sz="2800" dirty="0"/>
              <a:t>Next Slide: Void Algorithm: Cartoon Style </a:t>
            </a:r>
            <a:r>
              <a:rPr lang="en-US" sz="2800" dirty="0">
                <a:sym typeface="Wingdings" charset="0"/>
              </a:rPr>
              <a:t></a:t>
            </a:r>
            <a:endParaRPr lang="en-US" sz="2800" dirty="0"/>
          </a:p>
        </p:txBody>
      </p:sp>
    </p:spTree>
    <p:extLst>
      <p:ext uri="{BB962C8B-B14F-4D97-AF65-F5344CB8AC3E}">
        <p14:creationId xmlns:p14="http://schemas.microsoft.com/office/powerpoint/2010/main" val="24628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ol-acc-vo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3" y="1908175"/>
            <a:ext cx="3406775" cy="3041650"/>
          </a:xfrm>
          <a:prstGeom prst="rect">
            <a:avLst/>
          </a:prstGeom>
          <a:noFill/>
          <a:extLst>
            <a:ext uri="{909E8E84-426E-40dd-AFC4-6F175D3DCCD1}">
              <a14:hiddenFill xmlns:a14="http://schemas.microsoft.com/office/drawing/2010/main">
                <a:solidFill>
                  <a:srgbClr val="FFFFFF"/>
                </a:solidFill>
              </a14:hiddenFill>
            </a:ext>
          </a:extLst>
        </p:spPr>
      </p:pic>
      <p:sp>
        <p:nvSpPr>
          <p:cNvPr id="143363" name="Rectangle 3"/>
          <p:cNvSpPr>
            <a:spLocks noChangeArrowheads="1"/>
          </p:cNvSpPr>
          <p:nvPr/>
        </p:nvSpPr>
        <p:spPr bwMode="auto">
          <a:xfrm>
            <a:off x="1371600" y="5334000"/>
            <a:ext cx="6705600" cy="1143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STEP #1 – EXCLUDE VOLUME INSIDE THE </a:t>
            </a:r>
          </a:p>
          <a:p>
            <a:pPr algn="ctr"/>
            <a:r>
              <a:rPr lang="en-US"/>
              <a:t>VAN DER WAALS SPHERE</a:t>
            </a:r>
            <a:endParaRPr lang="en-GB"/>
          </a:p>
        </p:txBody>
      </p:sp>
      <p:sp>
        <p:nvSpPr>
          <p:cNvPr id="143364" name="Rectangle 4"/>
          <p:cNvSpPr>
            <a:spLocks noChangeArrowheads="1"/>
          </p:cNvSpPr>
          <p:nvPr/>
        </p:nvSpPr>
        <p:spPr bwMode="auto">
          <a:xfrm>
            <a:off x="1066800" y="304800"/>
            <a:ext cx="76200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200">
                <a:solidFill>
                  <a:schemeClr val="accent2"/>
                </a:solidFill>
              </a:rPr>
              <a:t>DEFINE SOLVENT ACCESSIBLE VOID</a:t>
            </a:r>
            <a:endParaRPr lang="en-GB" sz="3200">
              <a:solidFill>
                <a:schemeClr val="accent2"/>
              </a:solidFill>
            </a:endParaRPr>
          </a:p>
        </p:txBody>
      </p:sp>
    </p:spTree>
    <p:extLst>
      <p:ext uri="{BB962C8B-B14F-4D97-AF65-F5344CB8AC3E}">
        <p14:creationId xmlns:p14="http://schemas.microsoft.com/office/powerpoint/2010/main" val="182318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ol-acc-vo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3" y="1908175"/>
            <a:ext cx="3406775" cy="3041650"/>
          </a:xfrm>
          <a:prstGeom prst="rect">
            <a:avLst/>
          </a:prstGeom>
          <a:noFill/>
          <a:extLst>
            <a:ext uri="{909E8E84-426E-40dd-AFC4-6F175D3DCCD1}">
              <a14:hiddenFill xmlns:a14="http://schemas.microsoft.com/office/drawing/2010/main">
                <a:solidFill>
                  <a:srgbClr val="FFFFFF"/>
                </a:solidFill>
              </a14:hiddenFill>
            </a:ext>
          </a:extLst>
        </p:spPr>
      </p:pic>
      <p:sp>
        <p:nvSpPr>
          <p:cNvPr id="144387" name="Rectangle 3"/>
          <p:cNvSpPr>
            <a:spLocks noChangeArrowheads="1"/>
          </p:cNvSpPr>
          <p:nvPr/>
        </p:nvSpPr>
        <p:spPr bwMode="auto">
          <a:xfrm>
            <a:off x="1066800" y="381000"/>
            <a:ext cx="76200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200">
                <a:solidFill>
                  <a:schemeClr val="accent2"/>
                </a:solidFill>
              </a:rPr>
              <a:t>DEFINE SOLVENT ACCESSIBLE VOID</a:t>
            </a:r>
            <a:endParaRPr lang="en-GB" sz="3200">
              <a:solidFill>
                <a:schemeClr val="accent2"/>
              </a:solidFill>
            </a:endParaRPr>
          </a:p>
        </p:txBody>
      </p:sp>
      <p:sp>
        <p:nvSpPr>
          <p:cNvPr id="144388" name="Rectangle 4"/>
          <p:cNvSpPr>
            <a:spLocks noChangeArrowheads="1"/>
          </p:cNvSpPr>
          <p:nvPr/>
        </p:nvSpPr>
        <p:spPr bwMode="auto">
          <a:xfrm>
            <a:off x="1066800" y="5181600"/>
            <a:ext cx="75438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STEP # 2 – EXCLUDE AN ACCESS RADIAL VOLUME</a:t>
            </a:r>
          </a:p>
          <a:p>
            <a:pPr algn="ctr"/>
            <a:r>
              <a:rPr lang="en-US"/>
              <a:t>TO FIND THE LOCATION OF ATOMS WITH THEIR</a:t>
            </a:r>
          </a:p>
          <a:p>
            <a:pPr algn="ctr"/>
            <a:r>
              <a:rPr lang="en-US"/>
              <a:t>CENTRE AT LEAST 1.2 ANGSTROM AWAY</a:t>
            </a:r>
            <a:endParaRPr lang="en-GB"/>
          </a:p>
        </p:txBody>
      </p:sp>
    </p:spTree>
    <p:extLst>
      <p:ext uri="{BB962C8B-B14F-4D97-AF65-F5344CB8AC3E}">
        <p14:creationId xmlns:p14="http://schemas.microsoft.com/office/powerpoint/2010/main" val="24830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ol-acc-vo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3" y="1908175"/>
            <a:ext cx="3406775" cy="3041650"/>
          </a:xfrm>
          <a:prstGeom prst="rect">
            <a:avLst/>
          </a:prstGeom>
          <a:noFill/>
          <a:extLst>
            <a:ext uri="{909E8E84-426E-40dd-AFC4-6F175D3DCCD1}">
              <a14:hiddenFill xmlns:a14="http://schemas.microsoft.com/office/drawing/2010/main">
                <a:solidFill>
                  <a:srgbClr val="FFFFFF"/>
                </a:solidFill>
              </a14:hiddenFill>
            </a:ext>
          </a:extLst>
        </p:spPr>
      </p:pic>
      <p:sp>
        <p:nvSpPr>
          <p:cNvPr id="145411" name="Rectangle 3"/>
          <p:cNvSpPr>
            <a:spLocks noChangeArrowheads="1"/>
          </p:cNvSpPr>
          <p:nvPr/>
        </p:nvSpPr>
        <p:spPr bwMode="auto">
          <a:xfrm>
            <a:off x="990600" y="304800"/>
            <a:ext cx="77724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200">
                <a:solidFill>
                  <a:schemeClr val="accent2"/>
                </a:solidFill>
              </a:rPr>
              <a:t>DEFINE SOLVENT ACCESSIBLE VOID</a:t>
            </a:r>
            <a:endParaRPr lang="en-GB" sz="3200">
              <a:solidFill>
                <a:schemeClr val="accent2"/>
              </a:solidFill>
            </a:endParaRPr>
          </a:p>
        </p:txBody>
      </p:sp>
      <p:sp>
        <p:nvSpPr>
          <p:cNvPr id="145412" name="Rectangle 4"/>
          <p:cNvSpPr>
            <a:spLocks noChangeArrowheads="1"/>
          </p:cNvSpPr>
          <p:nvPr/>
        </p:nvSpPr>
        <p:spPr bwMode="auto">
          <a:xfrm>
            <a:off x="1066800" y="5257800"/>
            <a:ext cx="76962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STEP # 3 – EXTEND INNER VOLUME WITH POINTS WITHIN</a:t>
            </a:r>
          </a:p>
          <a:p>
            <a:pPr algn="ctr"/>
            <a:r>
              <a:rPr lang="en-US" sz="2000"/>
              <a:t>1.2 ANGSTROM FROM ITS OUTER BOUNDS</a:t>
            </a:r>
            <a:endParaRPr lang="en-GB" sz="2000"/>
          </a:p>
        </p:txBody>
      </p:sp>
    </p:spTree>
    <p:extLst>
      <p:ext uri="{BB962C8B-B14F-4D97-AF65-F5344CB8AC3E}">
        <p14:creationId xmlns:p14="http://schemas.microsoft.com/office/powerpoint/2010/main" val="9622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solidFill>
        </p:spPr>
      </p:pic>
      <p:sp>
        <p:nvSpPr>
          <p:cNvPr id="146435" name="Rectangle 3"/>
          <p:cNvSpPr>
            <a:spLocks noChangeArrowheads="1"/>
          </p:cNvSpPr>
          <p:nvPr/>
        </p:nvSpPr>
        <p:spPr bwMode="auto">
          <a:xfrm flipV="1">
            <a:off x="3276600" y="2895600"/>
            <a:ext cx="1066800" cy="762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Cg</a:t>
            </a:r>
          </a:p>
        </p:txBody>
      </p:sp>
      <p:sp>
        <p:nvSpPr>
          <p:cNvPr id="146436" name="Text Box 4"/>
          <p:cNvSpPr txBox="1">
            <a:spLocks noChangeArrowheads="1"/>
          </p:cNvSpPr>
          <p:nvPr/>
        </p:nvSpPr>
        <p:spPr bwMode="auto">
          <a:xfrm>
            <a:off x="2651125" y="3505200"/>
            <a:ext cx="184150" cy="36933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dirty="0">
              <a:solidFill>
                <a:srgbClr val="FF0000"/>
              </a:solidFill>
              <a:latin typeface="Symbol" charset="0"/>
            </a:endParaRPr>
          </a:p>
        </p:txBody>
      </p:sp>
      <p:sp>
        <p:nvSpPr>
          <p:cNvPr id="146437" name="Text Box 5"/>
          <p:cNvSpPr txBox="1">
            <a:spLocks noChangeArrowheads="1"/>
          </p:cNvSpPr>
          <p:nvPr/>
        </p:nvSpPr>
        <p:spPr bwMode="auto">
          <a:xfrm>
            <a:off x="1127125" y="2555875"/>
            <a:ext cx="533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00"/>
                </a:solidFill>
              </a:rPr>
              <a:t>Listing of all voids in the triclinic unit cell</a:t>
            </a:r>
            <a:endParaRPr lang="en-GB">
              <a:solidFill>
                <a:srgbClr val="FFFF00"/>
              </a:solidFill>
            </a:endParaRPr>
          </a:p>
        </p:txBody>
      </p:sp>
    </p:spTree>
    <p:extLst>
      <p:ext uri="{BB962C8B-B14F-4D97-AF65-F5344CB8AC3E}">
        <p14:creationId xmlns:p14="http://schemas.microsoft.com/office/powerpoint/2010/main" val="408529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Afbeelding 1" descr="void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895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829876" y="5682266"/>
            <a:ext cx="6248727" cy="584776"/>
          </a:xfrm>
          <a:prstGeom prst="rect">
            <a:avLst/>
          </a:prstGeom>
          <a:noFill/>
        </p:spPr>
        <p:txBody>
          <a:bodyPr wrap="square" rtlCol="0">
            <a:spAutoFit/>
          </a:bodyPr>
          <a:lstStyle/>
          <a:p>
            <a:r>
              <a:rPr lang="en-GB" sz="3200" dirty="0" smtClean="0">
                <a:solidFill>
                  <a:srgbClr val="FF0000"/>
                </a:solidFill>
              </a:rPr>
              <a:t>Example of solvent accessible voids</a:t>
            </a:r>
            <a:r>
              <a:rPr lang="en-GB" sz="3200" dirty="0" smtClean="0"/>
              <a:t> </a:t>
            </a:r>
            <a:endParaRPr lang="en-GB" sz="3200" dirty="0"/>
          </a:p>
        </p:txBody>
      </p:sp>
    </p:spTree>
    <p:extLst>
      <p:ext uri="{BB962C8B-B14F-4D97-AF65-F5344CB8AC3E}">
        <p14:creationId xmlns:p14="http://schemas.microsoft.com/office/powerpoint/2010/main" val="34002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lgn="ctr">
              <a:defRPr/>
            </a:pPr>
            <a:r>
              <a:rPr lang="en-US" sz="4000" dirty="0" smtClean="0">
                <a:solidFill>
                  <a:srgbClr val="C4287A"/>
                </a:solidFill>
              </a:rPr>
              <a:t>BYPASS/SQUEEZE </a:t>
            </a:r>
            <a:r>
              <a:rPr lang="en-US" sz="4000" dirty="0">
                <a:solidFill>
                  <a:srgbClr val="C4287A"/>
                </a:solidFill>
              </a:rPr>
              <a:t/>
            </a:r>
            <a:br>
              <a:rPr lang="en-US" sz="4000" dirty="0">
                <a:solidFill>
                  <a:srgbClr val="C4287A"/>
                </a:solidFill>
              </a:rPr>
            </a:br>
            <a:r>
              <a:rPr lang="en-US" sz="4000" dirty="0">
                <a:solidFill>
                  <a:srgbClr val="C4287A"/>
                </a:solidFill>
              </a:rPr>
              <a:t>In the Complex Plane</a:t>
            </a:r>
          </a:p>
          <a:p>
            <a:pPr algn="ctr">
              <a:defRPr/>
            </a:pPr>
            <a:r>
              <a:rPr lang="en-US" sz="3600" dirty="0">
                <a:solidFill>
                  <a:srgbClr val="C4287A"/>
                </a:solidFill>
              </a:rPr>
              <a:t>Trick needed to refine with </a:t>
            </a:r>
            <a:r>
              <a:rPr lang="en-US" sz="3600" dirty="0" smtClean="0">
                <a:solidFill>
                  <a:srgbClr val="C4287A"/>
                </a:solidFill>
              </a:rPr>
              <a:t>SHELX </a:t>
            </a:r>
            <a:endParaRPr lang="en-US" sz="3600" dirty="0">
              <a:solidFill>
                <a:srgbClr val="C4287A"/>
              </a:solidFill>
            </a:endParaRPr>
          </a:p>
        </p:txBody>
      </p:sp>
      <p:sp>
        <p:nvSpPr>
          <p:cNvPr id="17410" name="Line 2"/>
          <p:cNvSpPr>
            <a:spLocks noChangeShapeType="1"/>
          </p:cNvSpPr>
          <p:nvPr/>
        </p:nvSpPr>
        <p:spPr bwMode="auto">
          <a:xfrm flipV="1">
            <a:off x="4191000" y="3463925"/>
            <a:ext cx="1522413" cy="183515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GB">
              <a:cs typeface="宋体" charset="0"/>
            </a:endParaRPr>
          </a:p>
        </p:txBody>
      </p:sp>
      <p:sp>
        <p:nvSpPr>
          <p:cNvPr id="17411" name="Line 3"/>
          <p:cNvSpPr>
            <a:spLocks noChangeShapeType="1"/>
          </p:cNvSpPr>
          <p:nvPr/>
        </p:nvSpPr>
        <p:spPr bwMode="auto">
          <a:xfrm flipH="1" flipV="1">
            <a:off x="4683125" y="2319338"/>
            <a:ext cx="1073150" cy="122555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GB">
              <a:cs typeface="宋体" charset="0"/>
            </a:endParaRPr>
          </a:p>
        </p:txBody>
      </p:sp>
      <p:sp>
        <p:nvSpPr>
          <p:cNvPr id="17412" name="Line 4"/>
          <p:cNvSpPr>
            <a:spLocks noChangeShapeType="1"/>
          </p:cNvSpPr>
          <p:nvPr/>
        </p:nvSpPr>
        <p:spPr bwMode="auto">
          <a:xfrm flipV="1">
            <a:off x="4191000" y="2319338"/>
            <a:ext cx="531813" cy="2979737"/>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GB">
              <a:cs typeface="宋体" charset="0"/>
            </a:endParaRPr>
          </a:p>
        </p:txBody>
      </p:sp>
      <p:sp>
        <p:nvSpPr>
          <p:cNvPr id="17413" name="Text Box 5"/>
          <p:cNvSpPr txBox="1">
            <a:spLocks noChangeArrowheads="1"/>
          </p:cNvSpPr>
          <p:nvPr/>
        </p:nvSpPr>
        <p:spPr bwMode="auto">
          <a:xfrm>
            <a:off x="5773738" y="3470275"/>
            <a:ext cx="11604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GB">
              <a:cs typeface="宋体" charset="0"/>
            </a:endParaRPr>
          </a:p>
        </p:txBody>
      </p:sp>
      <p:sp>
        <p:nvSpPr>
          <p:cNvPr id="17414" name="Text Box 6"/>
          <p:cNvSpPr txBox="1">
            <a:spLocks noChangeArrowheads="1"/>
          </p:cNvSpPr>
          <p:nvPr/>
        </p:nvSpPr>
        <p:spPr bwMode="auto">
          <a:xfrm>
            <a:off x="5865813" y="3200400"/>
            <a:ext cx="15240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a:solidFill>
                  <a:srgbClr val="000000"/>
                </a:solidFill>
              </a:rPr>
              <a:t>Fc(model)</a:t>
            </a:r>
          </a:p>
        </p:txBody>
      </p:sp>
      <p:sp>
        <p:nvSpPr>
          <p:cNvPr id="17415" name="Text Box 7"/>
          <p:cNvSpPr txBox="1">
            <a:spLocks noChangeArrowheads="1"/>
          </p:cNvSpPr>
          <p:nvPr/>
        </p:nvSpPr>
        <p:spPr bwMode="auto">
          <a:xfrm>
            <a:off x="5097463" y="2070100"/>
            <a:ext cx="162718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dirty="0">
                <a:solidFill>
                  <a:srgbClr val="0000FF"/>
                </a:solidFill>
              </a:rPr>
              <a:t>Fc(solvent</a:t>
            </a:r>
            <a:r>
              <a:rPr lang="en-US" dirty="0">
                <a:solidFill>
                  <a:schemeClr val="accent1">
                    <a:lumMod val="75000"/>
                  </a:schemeClr>
                </a:solidFill>
              </a:rPr>
              <a:t>)</a:t>
            </a:r>
          </a:p>
        </p:txBody>
      </p:sp>
      <p:sp>
        <p:nvSpPr>
          <p:cNvPr id="17416" name="Text Box 8"/>
          <p:cNvSpPr txBox="1">
            <a:spLocks noChangeArrowheads="1"/>
          </p:cNvSpPr>
          <p:nvPr/>
        </p:nvSpPr>
        <p:spPr bwMode="auto">
          <a:xfrm>
            <a:off x="3200400" y="2251075"/>
            <a:ext cx="129381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a:solidFill>
                  <a:srgbClr val="000000"/>
                </a:solidFill>
              </a:rPr>
              <a:t>Fc(total)</a:t>
            </a:r>
          </a:p>
        </p:txBody>
      </p:sp>
      <p:sp>
        <p:nvSpPr>
          <p:cNvPr id="17417" name="Text Box 9"/>
          <p:cNvSpPr txBox="1">
            <a:spLocks noChangeArrowheads="1"/>
          </p:cNvSpPr>
          <p:nvPr/>
        </p:nvSpPr>
        <p:spPr bwMode="auto">
          <a:xfrm>
            <a:off x="3276600" y="3505200"/>
            <a:ext cx="914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dirty="0">
                <a:solidFill>
                  <a:schemeClr val="tx1">
                    <a:lumMod val="95000"/>
                    <a:lumOff val="5000"/>
                  </a:schemeClr>
                </a:solidFill>
              </a:rPr>
              <a:t>Fobs</a:t>
            </a:r>
          </a:p>
        </p:txBody>
      </p:sp>
      <p:sp>
        <p:nvSpPr>
          <p:cNvPr id="17418" name="Text Box 10"/>
          <p:cNvSpPr txBox="1">
            <a:spLocks noChangeArrowheads="1"/>
          </p:cNvSpPr>
          <p:nvPr/>
        </p:nvSpPr>
        <p:spPr bwMode="auto">
          <a:xfrm>
            <a:off x="5410200" y="4079875"/>
            <a:ext cx="2438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a:solidFill>
                  <a:srgbClr val="C4287A"/>
                </a:solidFill>
              </a:rPr>
              <a:t>Solvent Free Fobs</a:t>
            </a:r>
          </a:p>
        </p:txBody>
      </p:sp>
      <p:sp>
        <p:nvSpPr>
          <p:cNvPr id="17419" name="AutoShape 11"/>
          <p:cNvSpPr>
            <a:spLocks noChangeArrowheads="1"/>
          </p:cNvSpPr>
          <p:nvPr/>
        </p:nvSpPr>
        <p:spPr bwMode="auto">
          <a:xfrm>
            <a:off x="3429000" y="2743200"/>
            <a:ext cx="455613" cy="685800"/>
          </a:xfrm>
          <a:prstGeom prst="downArrow">
            <a:avLst>
              <a:gd name="adj1" fmla="val 50000"/>
              <a:gd name="adj2" fmla="val 37539"/>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GB">
              <a:cs typeface="宋体" charset="0"/>
            </a:endParaRPr>
          </a:p>
        </p:txBody>
      </p:sp>
      <p:sp>
        <p:nvSpPr>
          <p:cNvPr id="17420" name="Text Box 12"/>
          <p:cNvSpPr txBox="1">
            <a:spLocks noChangeArrowheads="1"/>
          </p:cNvSpPr>
          <p:nvPr/>
        </p:nvSpPr>
        <p:spPr bwMode="auto">
          <a:xfrm>
            <a:off x="1812925" y="5451475"/>
            <a:ext cx="64928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GB">
              <a:cs typeface="宋体" charset="0"/>
            </a:endParaRPr>
          </a:p>
        </p:txBody>
      </p:sp>
      <p:sp>
        <p:nvSpPr>
          <p:cNvPr id="17421" name="Text Box 13"/>
          <p:cNvSpPr txBox="1">
            <a:spLocks noChangeArrowheads="1"/>
          </p:cNvSpPr>
          <p:nvPr/>
        </p:nvSpPr>
        <p:spPr bwMode="auto">
          <a:xfrm>
            <a:off x="1143000" y="5334000"/>
            <a:ext cx="7391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dirty="0">
                <a:solidFill>
                  <a:srgbClr val="000000"/>
                </a:solidFill>
              </a:rPr>
              <a:t>Black: Split </a:t>
            </a:r>
            <a:r>
              <a:rPr lang="en-US" dirty="0" smtClean="0">
                <a:solidFill>
                  <a:srgbClr val="000000"/>
                </a:solidFill>
              </a:rPr>
              <a:t>Fc(total) </a:t>
            </a:r>
            <a:r>
              <a:rPr lang="en-US" dirty="0">
                <a:solidFill>
                  <a:srgbClr val="000000"/>
                </a:solidFill>
              </a:rPr>
              <a:t>into a discrete </a:t>
            </a:r>
            <a:r>
              <a:rPr lang="en-US" dirty="0" smtClean="0">
                <a:solidFill>
                  <a:srgbClr val="000000"/>
                </a:solidFill>
              </a:rPr>
              <a:t>atom and </a:t>
            </a:r>
            <a:r>
              <a:rPr lang="en-US" dirty="0">
                <a:solidFill>
                  <a:srgbClr val="000000"/>
                </a:solidFill>
              </a:rPr>
              <a:t>solvent contribution</a:t>
            </a:r>
          </a:p>
          <a:p>
            <a:pPr>
              <a:defRPr/>
            </a:pPr>
            <a:r>
              <a:rPr lang="en-US" dirty="0">
                <a:solidFill>
                  <a:srgbClr val="C4287A"/>
                </a:solidFill>
              </a:rPr>
              <a:t>Red: For </a:t>
            </a:r>
            <a:r>
              <a:rPr lang="en-US" dirty="0" smtClean="0">
                <a:solidFill>
                  <a:srgbClr val="C4287A"/>
                </a:solidFill>
              </a:rPr>
              <a:t>SHELX </a:t>
            </a:r>
            <a:r>
              <a:rPr lang="en-US" dirty="0">
                <a:solidFill>
                  <a:srgbClr val="C4287A"/>
                </a:solidFill>
              </a:rPr>
              <a:t>refinement, temporarily </a:t>
            </a:r>
            <a:r>
              <a:rPr lang="en-US" dirty="0" err="1">
                <a:solidFill>
                  <a:srgbClr val="C4287A"/>
                </a:solidFill>
              </a:rPr>
              <a:t>substract</a:t>
            </a:r>
            <a:r>
              <a:rPr lang="en-US" dirty="0">
                <a:solidFill>
                  <a:srgbClr val="C4287A"/>
                </a:solidFill>
              </a:rPr>
              <a:t> the recovered solvent contribution from Fobs</a:t>
            </a:r>
            <a:r>
              <a:rPr lang="en-US" dirty="0">
                <a:solidFill>
                  <a:srgbClr val="000000"/>
                </a:solidFill>
              </a:rPr>
              <a:t>. </a:t>
            </a:r>
            <a:r>
              <a:rPr lang="en-US" dirty="0" smtClean="0">
                <a:solidFill>
                  <a:srgbClr val="000000"/>
                </a:solidFill>
              </a:rPr>
              <a:t>(To be reinstated </a:t>
            </a:r>
            <a:r>
              <a:rPr lang="en-US" dirty="0">
                <a:solidFill>
                  <a:srgbClr val="000000"/>
                </a:solidFill>
              </a:rPr>
              <a:t>after convergence)</a:t>
            </a:r>
          </a:p>
        </p:txBody>
      </p:sp>
      <p:sp>
        <p:nvSpPr>
          <p:cNvPr id="24590" name="Tekstvak 2"/>
          <p:cNvSpPr txBox="1">
            <a:spLocks noChangeArrowheads="1"/>
          </p:cNvSpPr>
          <p:nvPr/>
        </p:nvSpPr>
        <p:spPr bwMode="auto">
          <a:xfrm>
            <a:off x="1625600" y="2963863"/>
            <a:ext cx="139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1800"/>
              <a:t>Assign Phase</a:t>
            </a:r>
          </a:p>
          <a:p>
            <a:pPr eaLnBrk="1" hangingPunct="1"/>
            <a:r>
              <a:rPr lang="nl-NL" sz="1800"/>
              <a:t>Fc to Fobs</a:t>
            </a:r>
          </a:p>
        </p:txBody>
      </p:sp>
    </p:spTree>
    <p:extLst>
      <p:ext uri="{BB962C8B-B14F-4D97-AF65-F5344CB8AC3E}">
        <p14:creationId xmlns:p14="http://schemas.microsoft.com/office/powerpoint/2010/main" val="51946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0"/>
            <a:ext cx="8229600" cy="11176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0000"/>
                </a:solidFill>
                <a:latin typeface="Calibri" charset="0"/>
              </a:rPr>
              <a:t>The SQUEEZE Algorithm</a:t>
            </a:r>
          </a:p>
        </p:txBody>
      </p:sp>
      <p:sp>
        <p:nvSpPr>
          <p:cNvPr id="26626" name="Rectangle 2"/>
          <p:cNvSpPr>
            <a:spLocks noGrp="1" noChangeArrowheads="1"/>
          </p:cNvSpPr>
          <p:nvPr>
            <p:ph type="body" idx="1"/>
          </p:nvPr>
        </p:nvSpPr>
        <p:spPr>
          <a:xfrm>
            <a:off x="457200" y="1117600"/>
            <a:ext cx="8229600" cy="5541963"/>
          </a:xfrm>
        </p:spPr>
        <p:txBody>
          <a:bodyPr>
            <a:normAutofit lnSpcReduction="10000"/>
          </a:bodyPr>
          <a:lstStyle/>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smtClean="0"/>
              <a:t>Calculate the VOID-map</a:t>
            </a:r>
            <a:endParaRPr lang="en-US" sz="2800" dirty="0"/>
          </a:p>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smtClean="0"/>
              <a:t>Calculate a difference density </a:t>
            </a:r>
            <a:r>
              <a:rPr lang="en-US" sz="2800" dirty="0"/>
              <a:t>Fourier map (FFT)</a:t>
            </a:r>
          </a:p>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a:t>Use the VOID-map as a mask on the FFT-map to set all density outside the VOID’s to zero.</a:t>
            </a:r>
          </a:p>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a:t>FFT</a:t>
            </a:r>
            <a:r>
              <a:rPr lang="en-US" sz="2800" baseline="30000" dirty="0"/>
              <a:t>-1</a:t>
            </a:r>
            <a:r>
              <a:rPr lang="en-US" sz="2800" dirty="0"/>
              <a:t> this masked Difference map -&gt; contribution of the disordered solvent to the structure </a:t>
            </a:r>
            <a:r>
              <a:rPr lang="en-US" sz="2800" dirty="0" smtClean="0"/>
              <a:t>factors (A(</a:t>
            </a:r>
            <a:r>
              <a:rPr lang="en-US" sz="2800" dirty="0" err="1" smtClean="0"/>
              <a:t>cal</a:t>
            </a:r>
            <a:r>
              <a:rPr lang="en-US" sz="2800" dirty="0" smtClean="0"/>
              <a:t>) &amp; B(</a:t>
            </a:r>
            <a:r>
              <a:rPr lang="en-US" sz="2800" dirty="0" err="1" smtClean="0"/>
              <a:t>cal</a:t>
            </a:r>
            <a:r>
              <a:rPr lang="en-US" sz="2800" dirty="0" smtClean="0"/>
              <a:t>)</a:t>
            </a:r>
            <a:endParaRPr lang="en-US" sz="2800" dirty="0"/>
          </a:p>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a:t>Calculate an improved difference map with F(</a:t>
            </a:r>
            <a:r>
              <a:rPr lang="en-US" sz="2800" dirty="0" err="1"/>
              <a:t>obs</a:t>
            </a:r>
            <a:r>
              <a:rPr lang="en-US" sz="2800" dirty="0"/>
              <a:t>) phases based on </a:t>
            </a:r>
            <a:r>
              <a:rPr lang="en-US" sz="2800" dirty="0" smtClean="0"/>
              <a:t>the </a:t>
            </a:r>
            <a:r>
              <a:rPr lang="en-US" sz="2800" dirty="0" err="1" smtClean="0"/>
              <a:t>vectorial</a:t>
            </a:r>
            <a:r>
              <a:rPr lang="en-US" sz="2800" dirty="0" smtClean="0"/>
              <a:t> sum of F</a:t>
            </a:r>
            <a:r>
              <a:rPr lang="en-US" sz="2800" dirty="0"/>
              <a:t>(</a:t>
            </a:r>
            <a:r>
              <a:rPr lang="en-US" sz="2800" dirty="0" err="1"/>
              <a:t>calc</a:t>
            </a:r>
            <a:r>
              <a:rPr lang="en-US" sz="2800" dirty="0"/>
              <a:t>) </a:t>
            </a:r>
            <a:r>
              <a:rPr lang="en-US" sz="2800" dirty="0" smtClean="0"/>
              <a:t>+ F(</a:t>
            </a:r>
            <a:r>
              <a:rPr lang="en-US" sz="2800" dirty="0" err="1" smtClean="0"/>
              <a:t>solv</a:t>
            </a:r>
            <a:r>
              <a:rPr lang="en-US" sz="2800" dirty="0" smtClean="0"/>
              <a:t>)  </a:t>
            </a:r>
            <a:r>
              <a:rPr lang="en-US" sz="2800" dirty="0"/>
              <a:t>and F(</a:t>
            </a:r>
            <a:r>
              <a:rPr lang="en-US" sz="2800" dirty="0" err="1"/>
              <a:t>calc</a:t>
            </a:r>
            <a:r>
              <a:rPr lang="en-US" sz="2800" dirty="0"/>
              <a:t>) without the solvent contribution.</a:t>
            </a:r>
          </a:p>
          <a:p>
            <a:pPr marL="603250" indent="-603250">
              <a:spcBef>
                <a:spcPts val="600"/>
              </a:spcBef>
              <a:buFont typeface="Times New Roman" charset="0"/>
              <a:buAutoNum type="arabicPeriod"/>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r>
              <a:rPr lang="en-US" sz="2800" dirty="0"/>
              <a:t>Recycle to 2 until convergence. </a:t>
            </a:r>
            <a:endParaRPr lang="en-US" sz="2800" dirty="0" smtClean="0"/>
          </a:p>
          <a:p>
            <a:pPr marL="0" indent="0">
              <a:spcBef>
                <a:spcPts val="600"/>
              </a:spcBef>
              <a:buFont typeface="Arial" charset="0"/>
              <a:buNone/>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pPr>
            <a:endParaRPr lang="en-US" sz="2800" i="1" dirty="0">
              <a:solidFill>
                <a:srgbClr val="FF0000"/>
              </a:solidFill>
            </a:endParaRPr>
          </a:p>
        </p:txBody>
      </p:sp>
    </p:spTree>
    <p:extLst>
      <p:ext uri="{BB962C8B-B14F-4D97-AF65-F5344CB8AC3E}">
        <p14:creationId xmlns:p14="http://schemas.microsoft.com/office/powerpoint/2010/main" val="112058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New Procedure with SHELXL101n</a:t>
            </a:r>
            <a:endParaRPr lang="en-GB" dirty="0">
              <a:solidFill>
                <a:srgbClr val="FF0000"/>
              </a:solidFill>
            </a:endParaRPr>
          </a:p>
        </p:txBody>
      </p:sp>
      <p:sp>
        <p:nvSpPr>
          <p:cNvPr id="3" name="Tijdelijke aanduiding voor inhoud 2"/>
          <p:cNvSpPr>
            <a:spLocks noGrp="1"/>
          </p:cNvSpPr>
          <p:nvPr>
            <p:ph idx="1"/>
          </p:nvPr>
        </p:nvSpPr>
        <p:spPr/>
        <p:txBody>
          <a:bodyPr>
            <a:normAutofit fontScale="92500" lnSpcReduction="10000"/>
          </a:bodyPr>
          <a:lstStyle/>
          <a:p>
            <a:r>
              <a:rPr lang="en-GB" dirty="0" smtClean="0"/>
              <a:t>With SHELXL76 &amp; SHELXL97, SQUEEZE had to be based on a </a:t>
            </a:r>
            <a:r>
              <a:rPr lang="en-GB" i="1" dirty="0" smtClean="0">
                <a:solidFill>
                  <a:srgbClr val="FF0000"/>
                </a:solidFill>
              </a:rPr>
              <a:t>ins </a:t>
            </a:r>
            <a:r>
              <a:rPr lang="en-GB" dirty="0" smtClean="0"/>
              <a:t>&amp; </a:t>
            </a:r>
            <a:r>
              <a:rPr lang="en-GB" i="1" dirty="0" err="1" smtClean="0">
                <a:solidFill>
                  <a:srgbClr val="FF0000"/>
                </a:solidFill>
              </a:rPr>
              <a:t>hkl</a:t>
            </a:r>
            <a:r>
              <a:rPr lang="en-GB" i="1" dirty="0" smtClean="0">
                <a:solidFill>
                  <a:srgbClr val="FF0000"/>
                </a:solidFill>
              </a:rPr>
              <a:t> </a:t>
            </a:r>
            <a:r>
              <a:rPr lang="en-GB" dirty="0" smtClean="0"/>
              <a:t>set of files as input. The output was a set of </a:t>
            </a:r>
            <a:r>
              <a:rPr lang="en-GB" i="1" dirty="0" smtClean="0">
                <a:solidFill>
                  <a:srgbClr val="FF0000"/>
                </a:solidFill>
              </a:rPr>
              <a:t>ins </a:t>
            </a:r>
            <a:r>
              <a:rPr lang="en-GB" dirty="0" smtClean="0"/>
              <a:t>and</a:t>
            </a:r>
            <a:r>
              <a:rPr lang="en-GB" i="1" dirty="0" smtClean="0">
                <a:solidFill>
                  <a:srgbClr val="FF0000"/>
                </a:solidFill>
              </a:rPr>
              <a:t> </a:t>
            </a:r>
            <a:r>
              <a:rPr lang="en-GB" i="1" dirty="0" err="1" smtClean="0">
                <a:solidFill>
                  <a:srgbClr val="FF0000"/>
                </a:solidFill>
              </a:rPr>
              <a:t>hkl</a:t>
            </a:r>
            <a:r>
              <a:rPr lang="en-GB" i="1" dirty="0" smtClean="0">
                <a:solidFill>
                  <a:srgbClr val="FF0000"/>
                </a:solidFill>
              </a:rPr>
              <a:t> </a:t>
            </a:r>
            <a:r>
              <a:rPr lang="en-GB" dirty="0" smtClean="0"/>
              <a:t>files for final refinement with the solvent contribution removed from the observed intensity data..</a:t>
            </a:r>
          </a:p>
          <a:p>
            <a:r>
              <a:rPr lang="en-GB" dirty="0" smtClean="0"/>
              <a:t>With SHELXL201n that has changed to SHELXL201n created </a:t>
            </a:r>
            <a:r>
              <a:rPr lang="en-GB" i="1" dirty="0" err="1" smtClean="0">
                <a:solidFill>
                  <a:srgbClr val="FF0000"/>
                </a:solidFill>
              </a:rPr>
              <a:t>cif</a:t>
            </a:r>
            <a:r>
              <a:rPr lang="en-GB" i="1" dirty="0" smtClean="0">
                <a:solidFill>
                  <a:srgbClr val="FF0000"/>
                </a:solidFill>
              </a:rPr>
              <a:t> </a:t>
            </a:r>
            <a:r>
              <a:rPr lang="en-GB" dirty="0" smtClean="0"/>
              <a:t>&amp; </a:t>
            </a:r>
            <a:r>
              <a:rPr lang="en-GB" i="1" dirty="0" err="1" smtClean="0">
                <a:solidFill>
                  <a:srgbClr val="FF0000"/>
                </a:solidFill>
              </a:rPr>
              <a:t>fcf</a:t>
            </a:r>
            <a:r>
              <a:rPr lang="en-GB" i="1" dirty="0" smtClean="0">
                <a:solidFill>
                  <a:srgbClr val="FF0000"/>
                </a:solidFill>
              </a:rPr>
              <a:t> </a:t>
            </a:r>
            <a:r>
              <a:rPr lang="en-GB" dirty="0" smtClean="0"/>
              <a:t>files as input and </a:t>
            </a:r>
            <a:r>
              <a:rPr lang="en-GB" i="1" dirty="0" smtClean="0">
                <a:solidFill>
                  <a:srgbClr val="FF0000"/>
                </a:solidFill>
              </a:rPr>
              <a:t>ins</a:t>
            </a:r>
            <a:r>
              <a:rPr lang="en-GB" dirty="0" smtClean="0"/>
              <a:t>, </a:t>
            </a:r>
            <a:r>
              <a:rPr lang="en-GB" i="1" dirty="0" err="1" smtClean="0">
                <a:solidFill>
                  <a:srgbClr val="FF0000"/>
                </a:solidFill>
              </a:rPr>
              <a:t>hkl</a:t>
            </a:r>
            <a:r>
              <a:rPr lang="en-GB" dirty="0" smtClean="0"/>
              <a:t> &amp; </a:t>
            </a:r>
            <a:r>
              <a:rPr lang="en-GB" i="1" dirty="0" smtClean="0">
                <a:solidFill>
                  <a:srgbClr val="FF0000"/>
                </a:solidFill>
              </a:rPr>
              <a:t>fab</a:t>
            </a:r>
            <a:r>
              <a:rPr lang="en-GB" dirty="0" smtClean="0"/>
              <a:t> files as output for final refinement. Information on the solvent contribution and SQUEEZE details are stored in </a:t>
            </a:r>
            <a:r>
              <a:rPr lang="en-GB" i="1" dirty="0" smtClean="0">
                <a:solidFill>
                  <a:srgbClr val="FF0000"/>
                </a:solidFill>
              </a:rPr>
              <a:t>fab.</a:t>
            </a:r>
          </a:p>
          <a:p>
            <a:pPr marL="0" indent="0">
              <a:buNone/>
            </a:pPr>
            <a:endParaRPr lang="en-GB" dirty="0"/>
          </a:p>
        </p:txBody>
      </p:sp>
    </p:spTree>
    <p:extLst>
      <p:ext uri="{BB962C8B-B14F-4D97-AF65-F5344CB8AC3E}">
        <p14:creationId xmlns:p14="http://schemas.microsoft.com/office/powerpoint/2010/main" val="2654942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r>
              <a:rPr lang="nl-NL" dirty="0">
                <a:solidFill>
                  <a:srgbClr val="FF0000"/>
                </a:solidFill>
                <a:latin typeface="Calibri" charset="0"/>
              </a:rPr>
              <a:t>The </a:t>
            </a:r>
            <a:r>
              <a:rPr lang="nl-NL" dirty="0" err="1">
                <a:solidFill>
                  <a:srgbClr val="FF0000"/>
                </a:solidFill>
                <a:latin typeface="Calibri" charset="0"/>
              </a:rPr>
              <a:t>Disordered</a:t>
            </a:r>
            <a:r>
              <a:rPr lang="nl-NL" dirty="0">
                <a:solidFill>
                  <a:srgbClr val="FF0000"/>
                </a:solidFill>
                <a:latin typeface="Calibri" charset="0"/>
              </a:rPr>
              <a:t> Solvent </a:t>
            </a:r>
            <a:r>
              <a:rPr lang="nl-NL" dirty="0" err="1">
                <a:solidFill>
                  <a:srgbClr val="FF0000"/>
                </a:solidFill>
                <a:latin typeface="Calibri" charset="0"/>
              </a:rPr>
              <a:t>Problem</a:t>
            </a:r>
            <a:endParaRPr lang="nl-NL" dirty="0">
              <a:solidFill>
                <a:srgbClr val="FF0000"/>
              </a:solidFill>
              <a:latin typeface="Calibri" charset="0"/>
            </a:endParaRPr>
          </a:p>
        </p:txBody>
      </p:sp>
      <p:sp>
        <p:nvSpPr>
          <p:cNvPr id="24578" name="Tijdelijke aanduiding voor inhoud 2"/>
          <p:cNvSpPr>
            <a:spLocks noGrp="1"/>
          </p:cNvSpPr>
          <p:nvPr>
            <p:ph idx="1"/>
          </p:nvPr>
        </p:nvSpPr>
        <p:spPr>
          <a:xfrm>
            <a:off x="457200" y="1417638"/>
            <a:ext cx="8229600" cy="4708525"/>
          </a:xfrm>
        </p:spPr>
        <p:txBody>
          <a:bodyPr>
            <a:normAutofit fontScale="92500" lnSpcReduction="10000"/>
          </a:bodyPr>
          <a:lstStyle/>
          <a:p>
            <a:r>
              <a:rPr lang="nl-NL" dirty="0" smtClean="0">
                <a:latin typeface="Calibri" charset="0"/>
              </a:rPr>
              <a:t>SHELXL offers </a:t>
            </a:r>
            <a:r>
              <a:rPr lang="nl-NL" dirty="0" err="1" smtClean="0">
                <a:latin typeface="Calibri" charset="0"/>
              </a:rPr>
              <a:t>an</a:t>
            </a:r>
            <a:r>
              <a:rPr lang="nl-NL" dirty="0" smtClean="0">
                <a:latin typeface="Calibri" charset="0"/>
              </a:rPr>
              <a:t> </a:t>
            </a:r>
            <a:r>
              <a:rPr lang="nl-NL" dirty="0" err="1" smtClean="0">
                <a:solidFill>
                  <a:srgbClr val="FF0000"/>
                </a:solidFill>
                <a:latin typeface="Calibri" charset="0"/>
              </a:rPr>
              <a:t>extensive</a:t>
            </a:r>
            <a:r>
              <a:rPr lang="nl-NL" dirty="0" smtClean="0">
                <a:solidFill>
                  <a:srgbClr val="FF0000"/>
                </a:solidFill>
                <a:latin typeface="Calibri" charset="0"/>
              </a:rPr>
              <a:t> set of options </a:t>
            </a:r>
            <a:r>
              <a:rPr lang="nl-NL" dirty="0" err="1" smtClean="0">
                <a:latin typeface="Calibri" charset="0"/>
              </a:rPr>
              <a:t>to</a:t>
            </a:r>
            <a:r>
              <a:rPr lang="nl-NL" dirty="0" smtClean="0">
                <a:latin typeface="Calibri" charset="0"/>
              </a:rPr>
              <a:t> model </a:t>
            </a:r>
            <a:r>
              <a:rPr lang="nl-NL" dirty="0" err="1" smtClean="0">
                <a:latin typeface="Calibri" charset="0"/>
              </a:rPr>
              <a:t>and</a:t>
            </a:r>
            <a:r>
              <a:rPr lang="nl-NL" dirty="0" smtClean="0">
                <a:latin typeface="Calibri" charset="0"/>
              </a:rPr>
              <a:t> </a:t>
            </a:r>
            <a:r>
              <a:rPr lang="nl-NL" dirty="0" err="1" smtClean="0">
                <a:solidFill>
                  <a:srgbClr val="FF0000"/>
                </a:solidFill>
                <a:latin typeface="Calibri" charset="0"/>
              </a:rPr>
              <a:t>refine</a:t>
            </a:r>
            <a:r>
              <a:rPr lang="nl-NL" dirty="0" smtClean="0">
                <a:solidFill>
                  <a:srgbClr val="FF0000"/>
                </a:solidFill>
                <a:latin typeface="Calibri" charset="0"/>
              </a:rPr>
              <a:t> </a:t>
            </a:r>
            <a:r>
              <a:rPr lang="nl-NL" dirty="0" err="1" smtClean="0">
                <a:solidFill>
                  <a:srgbClr val="FF0000"/>
                </a:solidFill>
                <a:latin typeface="Calibri" charset="0"/>
              </a:rPr>
              <a:t>disordered</a:t>
            </a:r>
            <a:r>
              <a:rPr lang="nl-NL" dirty="0" smtClean="0">
                <a:solidFill>
                  <a:srgbClr val="FF0000"/>
                </a:solidFill>
                <a:latin typeface="Calibri" charset="0"/>
              </a:rPr>
              <a:t> solvents</a:t>
            </a:r>
            <a:r>
              <a:rPr lang="nl-NL" dirty="0" smtClean="0">
                <a:latin typeface="Calibri" charset="0"/>
              </a:rPr>
              <a:t>. </a:t>
            </a:r>
            <a:r>
              <a:rPr lang="nl-NL" dirty="0" err="1" smtClean="0">
                <a:latin typeface="Calibri" charset="0"/>
              </a:rPr>
              <a:t>This</a:t>
            </a:r>
            <a:r>
              <a:rPr lang="nl-NL" dirty="0" smtClean="0">
                <a:latin typeface="Calibri" charset="0"/>
              </a:rPr>
              <a:t> is the </a:t>
            </a:r>
            <a:r>
              <a:rPr lang="nl-NL" dirty="0" err="1" smtClean="0">
                <a:solidFill>
                  <a:srgbClr val="FF0000"/>
                </a:solidFill>
                <a:latin typeface="Calibri" charset="0"/>
              </a:rPr>
              <a:t>preferred</a:t>
            </a:r>
            <a:r>
              <a:rPr lang="nl-NL" dirty="0" smtClean="0">
                <a:solidFill>
                  <a:srgbClr val="FF0000"/>
                </a:solidFill>
                <a:latin typeface="Calibri" charset="0"/>
              </a:rPr>
              <a:t> approach </a:t>
            </a:r>
            <a:r>
              <a:rPr lang="nl-NL" dirty="0" smtClean="0">
                <a:latin typeface="Calibri" charset="0"/>
              </a:rPr>
              <a:t>in most </a:t>
            </a:r>
            <a:r>
              <a:rPr lang="nl-NL" dirty="0" err="1" smtClean="0">
                <a:solidFill>
                  <a:srgbClr val="FF0000"/>
                </a:solidFill>
                <a:latin typeface="Calibri" charset="0"/>
              </a:rPr>
              <a:t>known</a:t>
            </a:r>
            <a:r>
              <a:rPr lang="nl-NL" dirty="0" smtClean="0">
                <a:solidFill>
                  <a:srgbClr val="FF0000"/>
                </a:solidFill>
                <a:latin typeface="Calibri" charset="0"/>
              </a:rPr>
              <a:t> solvent </a:t>
            </a:r>
            <a:r>
              <a:rPr lang="nl-NL" dirty="0" smtClean="0">
                <a:latin typeface="Calibri" charset="0"/>
              </a:rPr>
              <a:t>disorder cases.</a:t>
            </a:r>
          </a:p>
          <a:p>
            <a:r>
              <a:rPr lang="nl-NL" dirty="0" smtClean="0">
                <a:latin typeface="Calibri" charset="0"/>
              </a:rPr>
              <a:t>In cases of multiple </a:t>
            </a:r>
            <a:r>
              <a:rPr lang="nl-NL" dirty="0" err="1" smtClean="0">
                <a:solidFill>
                  <a:srgbClr val="FF0000"/>
                </a:solidFill>
                <a:latin typeface="Calibri" charset="0"/>
              </a:rPr>
              <a:t>unknown</a:t>
            </a:r>
            <a:r>
              <a:rPr lang="nl-NL" dirty="0" smtClean="0">
                <a:solidFill>
                  <a:srgbClr val="FF0000"/>
                </a:solidFill>
                <a:latin typeface="Calibri" charset="0"/>
              </a:rPr>
              <a:t> solvent mixtures </a:t>
            </a:r>
            <a:r>
              <a:rPr lang="nl-NL" dirty="0" err="1" smtClean="0">
                <a:latin typeface="Calibri" charset="0"/>
              </a:rPr>
              <a:t>and</a:t>
            </a:r>
            <a:r>
              <a:rPr lang="nl-NL" dirty="0" smtClean="0">
                <a:latin typeface="Calibri" charset="0"/>
              </a:rPr>
              <a:t> </a:t>
            </a:r>
            <a:r>
              <a:rPr lang="nl-NL" dirty="0" err="1" smtClean="0">
                <a:solidFill>
                  <a:srgbClr val="FF0000"/>
                </a:solidFill>
                <a:latin typeface="Calibri" charset="0"/>
              </a:rPr>
              <a:t>smeared</a:t>
            </a:r>
            <a:r>
              <a:rPr lang="nl-NL" dirty="0" smtClean="0">
                <a:solidFill>
                  <a:srgbClr val="FF0000"/>
                </a:solidFill>
                <a:latin typeface="Calibri" charset="0"/>
              </a:rPr>
              <a:t> </a:t>
            </a:r>
            <a:r>
              <a:rPr lang="nl-NL" dirty="0" err="1" smtClean="0">
                <a:solidFill>
                  <a:srgbClr val="FF0000"/>
                </a:solidFill>
                <a:latin typeface="Calibri" charset="0"/>
              </a:rPr>
              <a:t>density</a:t>
            </a:r>
            <a:r>
              <a:rPr lang="nl-NL" dirty="0" smtClean="0">
                <a:latin typeface="Calibri" charset="0"/>
              </a:rPr>
              <a:t>, </a:t>
            </a:r>
            <a:r>
              <a:rPr lang="nl-NL" dirty="0" err="1" smtClean="0">
                <a:latin typeface="Calibri" charset="0"/>
              </a:rPr>
              <a:t>an</a:t>
            </a:r>
            <a:r>
              <a:rPr lang="nl-NL" dirty="0" smtClean="0">
                <a:latin typeface="Calibri" charset="0"/>
              </a:rPr>
              <a:t> </a:t>
            </a:r>
            <a:r>
              <a:rPr lang="nl-NL" dirty="0" err="1" smtClean="0">
                <a:latin typeface="Calibri" charset="0"/>
              </a:rPr>
              <a:t>elaborate</a:t>
            </a:r>
            <a:r>
              <a:rPr lang="nl-NL" dirty="0" smtClean="0">
                <a:latin typeface="Calibri" charset="0"/>
              </a:rPr>
              <a:t> disorder model </a:t>
            </a:r>
            <a:r>
              <a:rPr lang="nl-NL" dirty="0" err="1" smtClean="0">
                <a:latin typeface="Calibri" charset="0"/>
              </a:rPr>
              <a:t>might</a:t>
            </a:r>
            <a:r>
              <a:rPr lang="nl-NL" dirty="0" smtClean="0">
                <a:latin typeface="Calibri" charset="0"/>
              </a:rPr>
              <a:t> </a:t>
            </a:r>
            <a:r>
              <a:rPr lang="nl-NL" dirty="0" err="1" smtClean="0">
                <a:latin typeface="Calibri" charset="0"/>
              </a:rPr>
              <a:t>not</a:t>
            </a:r>
            <a:r>
              <a:rPr lang="nl-NL" dirty="0" smtClean="0">
                <a:latin typeface="Calibri" charset="0"/>
              </a:rPr>
              <a:t> </a:t>
            </a:r>
            <a:r>
              <a:rPr lang="nl-NL" dirty="0" err="1" smtClean="0">
                <a:latin typeface="Calibri" charset="0"/>
              </a:rPr>
              <a:t>work</a:t>
            </a:r>
            <a:r>
              <a:rPr lang="nl-NL" dirty="0" smtClean="0">
                <a:latin typeface="Calibri" charset="0"/>
              </a:rPr>
              <a:t> </a:t>
            </a:r>
            <a:r>
              <a:rPr lang="nl-NL" dirty="0" err="1" smtClean="0">
                <a:latin typeface="Calibri" charset="0"/>
              </a:rPr>
              <a:t>satisfactorily</a:t>
            </a:r>
            <a:r>
              <a:rPr lang="nl-NL" dirty="0" smtClean="0">
                <a:latin typeface="Calibri" charset="0"/>
              </a:rPr>
              <a:t>.</a:t>
            </a:r>
          </a:p>
          <a:p>
            <a:r>
              <a:rPr lang="nl-NL" dirty="0" smtClean="0">
                <a:latin typeface="Calibri" charset="0"/>
              </a:rPr>
              <a:t>In </a:t>
            </a:r>
            <a:r>
              <a:rPr lang="nl-NL" dirty="0" err="1" smtClean="0">
                <a:latin typeface="Calibri" charset="0"/>
              </a:rPr>
              <a:t>such</a:t>
            </a:r>
            <a:r>
              <a:rPr lang="nl-NL" dirty="0" smtClean="0">
                <a:latin typeface="Calibri" charset="0"/>
              </a:rPr>
              <a:t> cases the </a:t>
            </a:r>
            <a:r>
              <a:rPr lang="nl-NL" dirty="0" smtClean="0">
                <a:solidFill>
                  <a:srgbClr val="FF0000"/>
                </a:solidFill>
                <a:latin typeface="Calibri" charset="0"/>
              </a:rPr>
              <a:t>SQUEEZE approach </a:t>
            </a:r>
            <a:r>
              <a:rPr lang="nl-NL" dirty="0" err="1" smtClean="0">
                <a:latin typeface="Calibri" charset="0"/>
              </a:rPr>
              <a:t>with</a:t>
            </a:r>
            <a:r>
              <a:rPr lang="nl-NL" dirty="0" smtClean="0">
                <a:latin typeface="Calibri" charset="0"/>
              </a:rPr>
              <a:t> </a:t>
            </a:r>
            <a:r>
              <a:rPr lang="nl-NL" dirty="0" err="1" smtClean="0">
                <a:latin typeface="Calibri" charset="0"/>
              </a:rPr>
              <a:t>an</a:t>
            </a:r>
            <a:r>
              <a:rPr lang="nl-NL" dirty="0" smtClean="0">
                <a:latin typeface="Calibri" charset="0"/>
              </a:rPr>
              <a:t> </a:t>
            </a:r>
            <a:r>
              <a:rPr lang="nl-NL" dirty="0" err="1" smtClean="0">
                <a:latin typeface="Calibri" charset="0"/>
              </a:rPr>
              <a:t>externally</a:t>
            </a:r>
            <a:r>
              <a:rPr lang="nl-NL" dirty="0" smtClean="0">
                <a:latin typeface="Calibri" charset="0"/>
              </a:rPr>
              <a:t> </a:t>
            </a:r>
            <a:r>
              <a:rPr lang="nl-NL" dirty="0" err="1" smtClean="0">
                <a:latin typeface="Calibri" charset="0"/>
              </a:rPr>
              <a:t>determined</a:t>
            </a:r>
            <a:r>
              <a:rPr lang="nl-NL" dirty="0" smtClean="0">
                <a:latin typeface="Calibri" charset="0"/>
              </a:rPr>
              <a:t> solvent </a:t>
            </a:r>
            <a:r>
              <a:rPr lang="nl-NL" dirty="0" err="1" smtClean="0">
                <a:latin typeface="Calibri" charset="0"/>
              </a:rPr>
              <a:t>contribution</a:t>
            </a:r>
            <a:r>
              <a:rPr lang="nl-NL" dirty="0" smtClean="0">
                <a:latin typeface="Calibri" charset="0"/>
              </a:rPr>
              <a:t> </a:t>
            </a:r>
            <a:r>
              <a:rPr lang="nl-NL" dirty="0" err="1" smtClean="0">
                <a:latin typeface="Calibri" charset="0"/>
              </a:rPr>
              <a:t>might</a:t>
            </a:r>
            <a:r>
              <a:rPr lang="nl-NL" dirty="0" smtClean="0">
                <a:latin typeface="Calibri" charset="0"/>
              </a:rPr>
              <a:t> </a:t>
            </a:r>
            <a:r>
              <a:rPr lang="nl-NL" dirty="0" err="1" smtClean="0">
                <a:latin typeface="Calibri" charset="0"/>
              </a:rPr>
              <a:t>result</a:t>
            </a:r>
            <a:r>
              <a:rPr lang="nl-NL" dirty="0" smtClean="0">
                <a:latin typeface="Calibri" charset="0"/>
              </a:rPr>
              <a:t> in a </a:t>
            </a:r>
            <a:r>
              <a:rPr lang="nl-NL" dirty="0" err="1" smtClean="0">
                <a:solidFill>
                  <a:srgbClr val="FF0000"/>
                </a:solidFill>
                <a:latin typeface="Calibri" charset="0"/>
              </a:rPr>
              <a:t>satisfactory</a:t>
            </a:r>
            <a:r>
              <a:rPr lang="nl-NL" dirty="0" smtClean="0">
                <a:solidFill>
                  <a:srgbClr val="FF0000"/>
                </a:solidFill>
                <a:latin typeface="Calibri" charset="0"/>
              </a:rPr>
              <a:t> </a:t>
            </a:r>
            <a:r>
              <a:rPr lang="nl-NL" dirty="0" err="1" smtClean="0">
                <a:solidFill>
                  <a:srgbClr val="FF0000"/>
                </a:solidFill>
                <a:latin typeface="Calibri" charset="0"/>
              </a:rPr>
              <a:t>main</a:t>
            </a:r>
            <a:r>
              <a:rPr lang="nl-NL" dirty="0" smtClean="0">
                <a:solidFill>
                  <a:srgbClr val="FF0000"/>
                </a:solidFill>
                <a:latin typeface="Calibri" charset="0"/>
              </a:rPr>
              <a:t> molecule </a:t>
            </a:r>
            <a:r>
              <a:rPr lang="nl-NL" dirty="0" err="1" smtClean="0">
                <a:solidFill>
                  <a:srgbClr val="FF0000"/>
                </a:solidFill>
                <a:latin typeface="Calibri" charset="0"/>
              </a:rPr>
              <a:t>refinement</a:t>
            </a:r>
            <a:endParaRPr lang="nl-NL" dirty="0" smtClean="0">
              <a:solidFill>
                <a:srgbClr val="FF0000"/>
              </a:solidFill>
              <a:latin typeface="Calibri" charset="0"/>
            </a:endParaRPr>
          </a:p>
          <a:p>
            <a:pPr marL="0" indent="0">
              <a:buNone/>
            </a:pPr>
            <a:endParaRPr lang="nl-NL" dirty="0">
              <a:latin typeface="Calibri" charset="0"/>
            </a:endParaRPr>
          </a:p>
        </p:txBody>
      </p:sp>
    </p:spTree>
    <p:extLst>
      <p:ext uri="{BB962C8B-B14F-4D97-AF65-F5344CB8AC3E}">
        <p14:creationId xmlns:p14="http://schemas.microsoft.com/office/powerpoint/2010/main" val="33079948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SQUEEZE TEST EXAMPLE</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pPr marL="0" indent="0">
              <a:buNone/>
            </a:pPr>
            <a:endParaRPr lang="en-GB" dirty="0"/>
          </a:p>
          <a:p>
            <a:r>
              <a:rPr lang="en-GB" dirty="0" smtClean="0"/>
              <a:t>Comparison of a the results of a ‘classical’ refinement of a disordered solvent molecule with the results of a SHELXL201n/SQUEEZE based refinement.</a:t>
            </a:r>
          </a:p>
          <a:p>
            <a:r>
              <a:rPr lang="en-GB" dirty="0" smtClean="0"/>
              <a:t>The starting point of the ‘SQUEEZE path’ are the </a:t>
            </a:r>
            <a:r>
              <a:rPr lang="en-GB" dirty="0" err="1" smtClean="0"/>
              <a:t>cif</a:t>
            </a:r>
            <a:r>
              <a:rPr lang="en-GB" dirty="0" smtClean="0"/>
              <a:t> and </a:t>
            </a:r>
            <a:r>
              <a:rPr lang="en-GB" dirty="0" err="1" smtClean="0"/>
              <a:t>fcf</a:t>
            </a:r>
            <a:r>
              <a:rPr lang="en-GB" dirty="0" smtClean="0"/>
              <a:t> files obtained after a SHELXL201n refinement  with the solvent molecule removed.</a:t>
            </a:r>
            <a:endParaRPr lang="en-GB" dirty="0"/>
          </a:p>
        </p:txBody>
      </p:sp>
    </p:spTree>
    <p:extLst>
      <p:ext uri="{BB962C8B-B14F-4D97-AF65-F5344CB8AC3E}">
        <p14:creationId xmlns:p14="http://schemas.microsoft.com/office/powerpoint/2010/main" val="26919992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fi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6075"/>
            <a:ext cx="9021154" cy="6858000"/>
          </a:xfrm>
          <a:prstGeom prst="rect">
            <a:avLst/>
          </a:prstGeom>
        </p:spPr>
      </p:pic>
      <p:sp>
        <p:nvSpPr>
          <p:cNvPr id="5" name="Tekstvak 4"/>
          <p:cNvSpPr txBox="1"/>
          <p:nvPr/>
        </p:nvSpPr>
        <p:spPr>
          <a:xfrm>
            <a:off x="6894856" y="4580819"/>
            <a:ext cx="1708521" cy="1200329"/>
          </a:xfrm>
          <a:prstGeom prst="rect">
            <a:avLst/>
          </a:prstGeom>
          <a:noFill/>
        </p:spPr>
        <p:txBody>
          <a:bodyPr wrap="none" rtlCol="0">
            <a:spAutoFit/>
          </a:bodyPr>
          <a:lstStyle/>
          <a:p>
            <a:r>
              <a:rPr lang="en-GB" dirty="0" smtClean="0"/>
              <a:t>Diethyl Ether</a:t>
            </a:r>
          </a:p>
          <a:p>
            <a:r>
              <a:rPr lang="en-GB" dirty="0" smtClean="0"/>
              <a:t>Disordered over</a:t>
            </a:r>
          </a:p>
          <a:p>
            <a:r>
              <a:rPr lang="en-GB" dirty="0" smtClean="0"/>
              <a:t>Inversion centre</a:t>
            </a:r>
          </a:p>
          <a:p>
            <a:r>
              <a:rPr lang="en-GB" dirty="0" smtClean="0"/>
              <a:t>PART -1</a:t>
            </a:r>
            <a:endParaRPr lang="en-GB" dirty="0"/>
          </a:p>
        </p:txBody>
      </p:sp>
      <p:sp>
        <p:nvSpPr>
          <p:cNvPr id="6" name="Tekstvak 5"/>
          <p:cNvSpPr txBox="1"/>
          <p:nvPr/>
        </p:nvSpPr>
        <p:spPr>
          <a:xfrm>
            <a:off x="6607570" y="377955"/>
            <a:ext cx="1506768" cy="1477328"/>
          </a:xfrm>
          <a:prstGeom prst="rect">
            <a:avLst/>
          </a:prstGeom>
          <a:noFill/>
        </p:spPr>
        <p:txBody>
          <a:bodyPr wrap="none" rtlCol="0">
            <a:spAutoFit/>
          </a:bodyPr>
          <a:lstStyle/>
          <a:p>
            <a:r>
              <a:rPr lang="en-GB" dirty="0" smtClean="0"/>
              <a:t>Example</a:t>
            </a:r>
          </a:p>
          <a:p>
            <a:r>
              <a:rPr lang="en-GB" dirty="0" smtClean="0"/>
              <a:t>P21/c, 150K</a:t>
            </a:r>
          </a:p>
          <a:p>
            <a:r>
              <a:rPr lang="en-GB" dirty="0" smtClean="0"/>
              <a:t>R       = 0.0386</a:t>
            </a:r>
          </a:p>
          <a:p>
            <a:r>
              <a:rPr lang="en-GB" dirty="0" smtClean="0"/>
              <a:t>wR2  = 0.0966</a:t>
            </a:r>
          </a:p>
          <a:p>
            <a:r>
              <a:rPr lang="en-GB" dirty="0" smtClean="0"/>
              <a:t>S        =1.037</a:t>
            </a:r>
            <a:endParaRPr lang="en-GB" dirty="0"/>
          </a:p>
        </p:txBody>
      </p:sp>
      <p:sp>
        <p:nvSpPr>
          <p:cNvPr id="2" name="Tekstvak 1"/>
          <p:cNvSpPr txBox="1"/>
          <p:nvPr/>
        </p:nvSpPr>
        <p:spPr>
          <a:xfrm>
            <a:off x="5186262" y="6077522"/>
            <a:ext cx="3548305" cy="369332"/>
          </a:xfrm>
          <a:prstGeom prst="rect">
            <a:avLst/>
          </a:prstGeom>
          <a:noFill/>
        </p:spPr>
        <p:txBody>
          <a:bodyPr wrap="none" rtlCol="0">
            <a:spAutoFit/>
          </a:bodyPr>
          <a:lstStyle/>
          <a:p>
            <a:r>
              <a:rPr lang="en-GB" dirty="0" smtClean="0"/>
              <a:t>Organometallics (2015), 34,2710-13</a:t>
            </a:r>
            <a:endParaRPr lang="en-GB" dirty="0"/>
          </a:p>
        </p:txBody>
      </p:sp>
    </p:spTree>
    <p:extLst>
      <p:ext uri="{BB962C8B-B14F-4D97-AF65-F5344CB8AC3E}">
        <p14:creationId xmlns:p14="http://schemas.microsoft.com/office/powerpoint/2010/main" val="32615274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fig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260"/>
            <a:ext cx="9144000" cy="6086316"/>
          </a:xfrm>
          <a:prstGeom prst="rect">
            <a:avLst/>
          </a:prstGeom>
        </p:spPr>
      </p:pic>
      <p:sp>
        <p:nvSpPr>
          <p:cNvPr id="2" name="Rechthoek 1"/>
          <p:cNvSpPr/>
          <p:nvPr/>
        </p:nvSpPr>
        <p:spPr>
          <a:xfrm>
            <a:off x="3238300" y="2447109"/>
            <a:ext cx="677439" cy="646331"/>
          </a:xfrm>
          <a:prstGeom prst="rect">
            <a:avLst/>
          </a:prstGeom>
        </p:spPr>
        <p:txBody>
          <a:bodyPr wrap="none">
            <a:spAutoFit/>
          </a:bodyPr>
          <a:lstStyle/>
          <a:p>
            <a:r>
              <a:rPr lang="en-GB" sz="3600" dirty="0">
                <a:latin typeface="Wingdings"/>
                <a:ea typeface="Wingdings"/>
                <a:cs typeface="Wingdings"/>
              </a:rPr>
              <a:t></a:t>
            </a:r>
            <a:endParaRPr lang="en-GB" sz="3600" dirty="0"/>
          </a:p>
        </p:txBody>
      </p:sp>
    </p:spTree>
    <p:extLst>
      <p:ext uri="{BB962C8B-B14F-4D97-AF65-F5344CB8AC3E}">
        <p14:creationId xmlns:p14="http://schemas.microsoft.com/office/powerpoint/2010/main" val="37883096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g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313"/>
            <a:ext cx="9144000" cy="1854200"/>
          </a:xfrm>
          <a:prstGeom prst="rect">
            <a:avLst/>
          </a:prstGeom>
        </p:spPr>
      </p:pic>
      <p:pic>
        <p:nvPicPr>
          <p:cNvPr id="3" name="Afbeelding 2" descr="fig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9" y="4076426"/>
            <a:ext cx="9144000" cy="2686590"/>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2" y="2060109"/>
            <a:ext cx="2625750" cy="22643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kstvak 4"/>
          <p:cNvSpPr txBox="1"/>
          <p:nvPr/>
        </p:nvSpPr>
        <p:spPr>
          <a:xfrm>
            <a:off x="3175134" y="2172659"/>
            <a:ext cx="5933723" cy="1754327"/>
          </a:xfrm>
          <a:prstGeom prst="rect">
            <a:avLst/>
          </a:prstGeom>
          <a:noFill/>
        </p:spPr>
        <p:txBody>
          <a:bodyPr wrap="none" rtlCol="0">
            <a:spAutoFit/>
          </a:bodyPr>
          <a:lstStyle/>
          <a:p>
            <a:r>
              <a:rPr lang="en-GB" dirty="0" smtClean="0"/>
              <a:t>Definition of VOIDS (white area): roll sphere with radius 1.2 A</a:t>
            </a:r>
          </a:p>
          <a:p>
            <a:r>
              <a:rPr lang="en-GB" dirty="0" smtClean="0"/>
              <a:t>In this case there are two solvent accessible voids with </a:t>
            </a:r>
          </a:p>
          <a:p>
            <a:r>
              <a:rPr lang="en-GB" dirty="0" smtClean="0"/>
              <a:t>Volume 177 A**3 in the unit cell</a:t>
            </a:r>
          </a:p>
          <a:p>
            <a:r>
              <a:rPr lang="en-GB" dirty="0" smtClean="0"/>
              <a:t>SQUEEZE uses this area as a mask to recover the density</a:t>
            </a:r>
          </a:p>
          <a:p>
            <a:r>
              <a:rPr lang="en-GB" dirty="0" smtClean="0"/>
              <a:t>In the white area from the difference density map by </a:t>
            </a:r>
          </a:p>
          <a:p>
            <a:r>
              <a:rPr lang="en-GB" dirty="0" smtClean="0"/>
              <a:t>Iterative back-Fourier transformation into F</a:t>
            </a:r>
            <a:r>
              <a:rPr lang="en-GB" baseline="-25000" dirty="0" smtClean="0"/>
              <a:t>h</a:t>
            </a:r>
            <a:r>
              <a:rPr lang="en-GB" dirty="0" smtClean="0"/>
              <a:t>2 (.fab)</a:t>
            </a:r>
          </a:p>
        </p:txBody>
      </p:sp>
    </p:spTree>
    <p:extLst>
      <p:ext uri="{BB962C8B-B14F-4D97-AF65-F5344CB8AC3E}">
        <p14:creationId xmlns:p14="http://schemas.microsoft.com/office/powerpoint/2010/main" val="41436741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fig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 y="317500"/>
            <a:ext cx="9035395" cy="6858000"/>
          </a:xfrm>
          <a:prstGeom prst="rect">
            <a:avLst/>
          </a:prstGeom>
        </p:spPr>
      </p:pic>
      <p:sp>
        <p:nvSpPr>
          <p:cNvPr id="2" name="Tekstvak 1"/>
          <p:cNvSpPr txBox="1"/>
          <p:nvPr/>
        </p:nvSpPr>
        <p:spPr>
          <a:xfrm>
            <a:off x="1553859" y="2724399"/>
            <a:ext cx="2955782" cy="369332"/>
          </a:xfrm>
          <a:prstGeom prst="rect">
            <a:avLst/>
          </a:prstGeom>
          <a:noFill/>
        </p:spPr>
        <p:txBody>
          <a:bodyPr wrap="none" rtlCol="0">
            <a:spAutoFit/>
          </a:bodyPr>
          <a:lstStyle/>
          <a:p>
            <a:r>
              <a:rPr lang="nl-NL" dirty="0" smtClean="0">
                <a:solidFill>
                  <a:srgbClr val="FF0000"/>
                </a:solidFill>
              </a:rPr>
              <a:t>Without Solvent </a:t>
            </a:r>
            <a:r>
              <a:rPr lang="nl-NL" dirty="0" err="1" smtClean="0">
                <a:solidFill>
                  <a:srgbClr val="FF0000"/>
                </a:solidFill>
              </a:rPr>
              <a:t>Contribution</a:t>
            </a:r>
            <a:endParaRPr lang="nl-NL" dirty="0">
              <a:solidFill>
                <a:srgbClr val="FF0000"/>
              </a:solidFill>
            </a:endParaRPr>
          </a:p>
        </p:txBody>
      </p:sp>
      <p:sp>
        <p:nvSpPr>
          <p:cNvPr id="3" name="Tekstvak 2"/>
          <p:cNvSpPr txBox="1"/>
          <p:nvPr/>
        </p:nvSpPr>
        <p:spPr>
          <a:xfrm>
            <a:off x="610191" y="5335080"/>
            <a:ext cx="2635457" cy="369332"/>
          </a:xfrm>
          <a:prstGeom prst="rect">
            <a:avLst/>
          </a:prstGeom>
          <a:noFill/>
        </p:spPr>
        <p:txBody>
          <a:bodyPr wrap="none" rtlCol="0">
            <a:spAutoFit/>
          </a:bodyPr>
          <a:lstStyle/>
          <a:p>
            <a:r>
              <a:rPr lang="nl-NL" dirty="0" err="1" smtClean="0">
                <a:solidFill>
                  <a:srgbClr val="008000"/>
                </a:solidFill>
              </a:rPr>
              <a:t>With</a:t>
            </a:r>
            <a:r>
              <a:rPr lang="nl-NL" dirty="0" smtClean="0">
                <a:solidFill>
                  <a:srgbClr val="008000"/>
                </a:solidFill>
              </a:rPr>
              <a:t> Solvent </a:t>
            </a:r>
            <a:r>
              <a:rPr lang="nl-NL" dirty="0" err="1" smtClean="0">
                <a:solidFill>
                  <a:srgbClr val="008000"/>
                </a:solidFill>
              </a:rPr>
              <a:t>Contribution</a:t>
            </a:r>
            <a:endParaRPr lang="nl-NL" dirty="0">
              <a:solidFill>
                <a:srgbClr val="008000"/>
              </a:solidFill>
            </a:endParaRPr>
          </a:p>
        </p:txBody>
      </p:sp>
    </p:spTree>
    <p:extLst>
      <p:ext uri="{BB962C8B-B14F-4D97-AF65-F5344CB8AC3E}">
        <p14:creationId xmlns:p14="http://schemas.microsoft.com/office/powerpoint/2010/main" val="29368496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g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1" y="343724"/>
            <a:ext cx="8781113" cy="2806895"/>
          </a:xfrm>
          <a:prstGeom prst="rect">
            <a:avLst/>
          </a:prstGeom>
        </p:spPr>
      </p:pic>
      <p:sp>
        <p:nvSpPr>
          <p:cNvPr id="3" name="Tekstvak 2"/>
          <p:cNvSpPr txBox="1"/>
          <p:nvPr/>
        </p:nvSpPr>
        <p:spPr>
          <a:xfrm>
            <a:off x="797455" y="3228448"/>
            <a:ext cx="8134859" cy="3046988"/>
          </a:xfrm>
          <a:prstGeom prst="rect">
            <a:avLst/>
          </a:prstGeom>
          <a:noFill/>
        </p:spPr>
        <p:txBody>
          <a:bodyPr wrap="none" rtlCol="0">
            <a:spAutoFit/>
          </a:bodyPr>
          <a:lstStyle/>
          <a:p>
            <a:r>
              <a:rPr lang="en-GB" sz="2400" dirty="0" smtClean="0"/>
              <a:t>- The _</a:t>
            </a:r>
            <a:r>
              <a:rPr lang="en-GB" sz="2400" dirty="0" err="1" smtClean="0"/>
              <a:t>sq.ins</a:t>
            </a:r>
            <a:r>
              <a:rPr lang="en-GB" sz="2400" dirty="0" smtClean="0"/>
              <a:t> file is the original .res (from .</a:t>
            </a:r>
            <a:r>
              <a:rPr lang="en-GB" sz="2400" dirty="0" err="1" smtClean="0"/>
              <a:t>cif</a:t>
            </a:r>
            <a:r>
              <a:rPr lang="en-GB" sz="2400" dirty="0" smtClean="0"/>
              <a:t>) + ABIN Instruction</a:t>
            </a:r>
          </a:p>
          <a:p>
            <a:endParaRPr lang="en-GB" sz="2400" dirty="0"/>
          </a:p>
          <a:p>
            <a:r>
              <a:rPr lang="en-GB" sz="2400" dirty="0" smtClean="0"/>
              <a:t>- The _</a:t>
            </a:r>
            <a:r>
              <a:rPr lang="en-GB" sz="2400" dirty="0" err="1" smtClean="0"/>
              <a:t>sq.hkl</a:t>
            </a:r>
            <a:r>
              <a:rPr lang="en-GB" sz="2400" dirty="0" smtClean="0"/>
              <a:t> file is the original .</a:t>
            </a:r>
            <a:r>
              <a:rPr lang="en-GB" sz="2400" dirty="0" err="1" smtClean="0"/>
              <a:t>hkl</a:t>
            </a:r>
            <a:r>
              <a:rPr lang="en-GB" sz="2400" dirty="0" smtClean="0"/>
              <a:t> (from .</a:t>
            </a:r>
            <a:r>
              <a:rPr lang="en-GB" sz="2400" dirty="0" err="1" smtClean="0"/>
              <a:t>cif</a:t>
            </a:r>
            <a:r>
              <a:rPr lang="en-GB" sz="2400" dirty="0" smtClean="0"/>
              <a:t>)</a:t>
            </a:r>
          </a:p>
          <a:p>
            <a:pPr marL="342900" indent="-342900">
              <a:buFontTx/>
              <a:buChar char="-"/>
            </a:pPr>
            <a:endParaRPr lang="en-GB" sz="2400" dirty="0"/>
          </a:p>
          <a:p>
            <a:r>
              <a:rPr lang="en-GB" sz="2400" dirty="0" smtClean="0"/>
              <a:t>- The _</a:t>
            </a:r>
            <a:r>
              <a:rPr lang="en-GB" sz="2400" dirty="0" err="1" smtClean="0"/>
              <a:t>sq.fab</a:t>
            </a:r>
            <a:r>
              <a:rPr lang="en-GB" sz="2400" dirty="0" smtClean="0"/>
              <a:t> file (created by SQUEEZE) includes after the last</a:t>
            </a:r>
          </a:p>
          <a:p>
            <a:r>
              <a:rPr lang="en-GB" sz="2400" dirty="0"/>
              <a:t> </a:t>
            </a:r>
            <a:r>
              <a:rPr lang="en-GB" sz="2400" dirty="0" smtClean="0"/>
              <a:t>   reflection info about the SQUEEZE job i.e._</a:t>
            </a:r>
            <a:r>
              <a:rPr lang="en-GB" sz="2400" dirty="0" err="1" smtClean="0"/>
              <a:t>sq.sqf</a:t>
            </a:r>
            <a:r>
              <a:rPr lang="en-GB" sz="2400" dirty="0" smtClean="0"/>
              <a:t> &amp; _</a:t>
            </a:r>
            <a:r>
              <a:rPr lang="en-GB" sz="2400" dirty="0" err="1" smtClean="0"/>
              <a:t>sq.sqz</a:t>
            </a:r>
            <a:endParaRPr lang="en-GB" sz="2400" dirty="0" smtClean="0"/>
          </a:p>
          <a:p>
            <a:endParaRPr lang="en-GB" sz="2400" dirty="0"/>
          </a:p>
          <a:p>
            <a:r>
              <a:rPr lang="en-GB" sz="2400" dirty="0" smtClean="0">
                <a:solidFill>
                  <a:srgbClr val="FF0000"/>
                </a:solidFill>
              </a:rPr>
              <a:t>Note: PLATON/SQUEEZE does NOT refine the Model Parameters</a:t>
            </a:r>
            <a:endParaRPr lang="en-GB" sz="2400" dirty="0">
              <a:solidFill>
                <a:srgbClr val="FF0000"/>
              </a:solidFill>
            </a:endParaRPr>
          </a:p>
        </p:txBody>
      </p:sp>
    </p:spTree>
    <p:extLst>
      <p:ext uri="{BB962C8B-B14F-4D97-AF65-F5344CB8AC3E}">
        <p14:creationId xmlns:p14="http://schemas.microsoft.com/office/powerpoint/2010/main" val="42572338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99" y="1647885"/>
            <a:ext cx="4825848" cy="4333257"/>
          </a:xfrm>
          <a:prstGeom prst="rect">
            <a:avLst/>
          </a:prstGeom>
        </p:spPr>
      </p:pic>
      <p:pic>
        <p:nvPicPr>
          <p:cNvPr id="3" name="Afbeelding 2" descr="fig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850" y="1647885"/>
            <a:ext cx="4365984" cy="4217983"/>
          </a:xfrm>
          <a:prstGeom prst="rect">
            <a:avLst/>
          </a:prstGeom>
        </p:spPr>
      </p:pic>
      <p:sp>
        <p:nvSpPr>
          <p:cNvPr id="4" name="Tekstvak 3"/>
          <p:cNvSpPr txBox="1"/>
          <p:nvPr/>
        </p:nvSpPr>
        <p:spPr>
          <a:xfrm>
            <a:off x="723482" y="6033495"/>
            <a:ext cx="4003264" cy="461665"/>
          </a:xfrm>
          <a:prstGeom prst="rect">
            <a:avLst/>
          </a:prstGeom>
          <a:noFill/>
        </p:spPr>
        <p:txBody>
          <a:bodyPr wrap="square" rtlCol="0">
            <a:spAutoFit/>
          </a:bodyPr>
          <a:lstStyle/>
          <a:p>
            <a:r>
              <a:rPr lang="en-GB" sz="2400" dirty="0" smtClean="0"/>
              <a:t>Disorder Model  Diethyl Ether</a:t>
            </a:r>
            <a:endParaRPr lang="en-GB" sz="2400" dirty="0"/>
          </a:p>
        </p:txBody>
      </p:sp>
      <p:sp>
        <p:nvSpPr>
          <p:cNvPr id="5" name="Tekstvak 4"/>
          <p:cNvSpPr txBox="1"/>
          <p:nvPr/>
        </p:nvSpPr>
        <p:spPr>
          <a:xfrm>
            <a:off x="4887518" y="6033495"/>
            <a:ext cx="3882995" cy="461665"/>
          </a:xfrm>
          <a:prstGeom prst="rect">
            <a:avLst/>
          </a:prstGeom>
          <a:noFill/>
        </p:spPr>
        <p:txBody>
          <a:bodyPr wrap="square" rtlCol="0">
            <a:spAutoFit/>
          </a:bodyPr>
          <a:lstStyle/>
          <a:p>
            <a:r>
              <a:rPr lang="en-GB" sz="2400" dirty="0" smtClean="0"/>
              <a:t>Squeeze Model </a:t>
            </a:r>
            <a:r>
              <a:rPr lang="en-GB" sz="2400" dirty="0" err="1" smtClean="0"/>
              <a:t>DiethylEther</a:t>
            </a:r>
            <a:endParaRPr lang="en-GB" sz="2400" dirty="0"/>
          </a:p>
        </p:txBody>
      </p:sp>
      <p:sp>
        <p:nvSpPr>
          <p:cNvPr id="6" name="Tekstvak 5"/>
          <p:cNvSpPr txBox="1"/>
          <p:nvPr/>
        </p:nvSpPr>
        <p:spPr>
          <a:xfrm>
            <a:off x="952579" y="462981"/>
            <a:ext cx="2630949" cy="923330"/>
          </a:xfrm>
          <a:prstGeom prst="rect">
            <a:avLst/>
          </a:prstGeom>
          <a:noFill/>
        </p:spPr>
        <p:txBody>
          <a:bodyPr wrap="none" rtlCol="0">
            <a:spAutoFit/>
          </a:bodyPr>
          <a:lstStyle/>
          <a:p>
            <a:r>
              <a:rPr lang="en-GB" dirty="0" smtClean="0"/>
              <a:t>R</a:t>
            </a:r>
            <a:r>
              <a:rPr lang="en-GB" baseline="-25000" dirty="0" smtClean="0"/>
              <a:t>1</a:t>
            </a:r>
            <a:r>
              <a:rPr lang="en-GB" dirty="0" smtClean="0"/>
              <a:t> = 0.0386, wR</a:t>
            </a:r>
            <a:r>
              <a:rPr lang="en-GB" baseline="-25000" dirty="0" smtClean="0"/>
              <a:t>2</a:t>
            </a:r>
            <a:r>
              <a:rPr lang="en-GB" dirty="0" smtClean="0"/>
              <a:t> = 0.0966</a:t>
            </a:r>
          </a:p>
          <a:p>
            <a:r>
              <a:rPr lang="en-GB" dirty="0" smtClean="0"/>
              <a:t>S   = 1.037, 42  electrons</a:t>
            </a:r>
          </a:p>
          <a:p>
            <a:r>
              <a:rPr lang="en-GB" dirty="0" smtClean="0"/>
              <a:t>C-C BP = 0.0036 Angstrom</a:t>
            </a:r>
            <a:endParaRPr lang="en-GB" dirty="0"/>
          </a:p>
        </p:txBody>
      </p:sp>
      <p:sp>
        <p:nvSpPr>
          <p:cNvPr id="7" name="Tekstvak 6"/>
          <p:cNvSpPr txBox="1"/>
          <p:nvPr/>
        </p:nvSpPr>
        <p:spPr>
          <a:xfrm>
            <a:off x="6139564" y="568809"/>
            <a:ext cx="2630949" cy="923330"/>
          </a:xfrm>
          <a:prstGeom prst="rect">
            <a:avLst/>
          </a:prstGeom>
          <a:noFill/>
        </p:spPr>
        <p:txBody>
          <a:bodyPr wrap="none" rtlCol="0">
            <a:spAutoFit/>
          </a:bodyPr>
          <a:lstStyle/>
          <a:p>
            <a:r>
              <a:rPr lang="en-GB" dirty="0" smtClean="0"/>
              <a:t>R</a:t>
            </a:r>
            <a:r>
              <a:rPr lang="en-GB" baseline="-25000" dirty="0" smtClean="0"/>
              <a:t>1</a:t>
            </a:r>
            <a:r>
              <a:rPr lang="en-GB" dirty="0" smtClean="0"/>
              <a:t> = 0.0383, wR</a:t>
            </a:r>
            <a:r>
              <a:rPr lang="en-GB" baseline="-25000" dirty="0" smtClean="0"/>
              <a:t>2</a:t>
            </a:r>
            <a:r>
              <a:rPr lang="en-GB" dirty="0" smtClean="0"/>
              <a:t> = 0.0960</a:t>
            </a:r>
          </a:p>
          <a:p>
            <a:r>
              <a:rPr lang="en-GB" dirty="0" smtClean="0"/>
              <a:t>S   = 1.044, 41 electrons</a:t>
            </a:r>
          </a:p>
          <a:p>
            <a:r>
              <a:rPr lang="en-GB" dirty="0" smtClean="0"/>
              <a:t>C-C BP = 0.0035 Angstrom</a:t>
            </a:r>
            <a:endParaRPr lang="en-GB" dirty="0"/>
          </a:p>
        </p:txBody>
      </p:sp>
      <p:sp>
        <p:nvSpPr>
          <p:cNvPr id="8" name="Tekstvak 7"/>
          <p:cNvSpPr txBox="1"/>
          <p:nvPr/>
        </p:nvSpPr>
        <p:spPr>
          <a:xfrm>
            <a:off x="3882313" y="262927"/>
            <a:ext cx="2189622" cy="584776"/>
          </a:xfrm>
          <a:prstGeom prst="rect">
            <a:avLst/>
          </a:prstGeom>
          <a:noFill/>
        </p:spPr>
        <p:txBody>
          <a:bodyPr wrap="none" rtlCol="0">
            <a:spAutoFit/>
          </a:bodyPr>
          <a:lstStyle/>
          <a:p>
            <a:r>
              <a:rPr lang="en-GB" sz="3200" dirty="0" smtClean="0">
                <a:solidFill>
                  <a:srgbClr val="FF0000"/>
                </a:solidFill>
              </a:rPr>
              <a:t>Comparison</a:t>
            </a:r>
            <a:endParaRPr lang="en-GB" sz="3200" dirty="0">
              <a:solidFill>
                <a:srgbClr val="FF0000"/>
              </a:solidFill>
            </a:endParaRPr>
          </a:p>
        </p:txBody>
      </p:sp>
    </p:spTree>
    <p:extLst>
      <p:ext uri="{BB962C8B-B14F-4D97-AF65-F5344CB8AC3E}">
        <p14:creationId xmlns:p14="http://schemas.microsoft.com/office/powerpoint/2010/main" val="35722388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normAutofit fontScale="90000"/>
          </a:bodyPr>
          <a:lstStyle/>
          <a:p>
            <a:r>
              <a:rPr lang="nl-NL" dirty="0">
                <a:solidFill>
                  <a:srgbClr val="FF0000"/>
                </a:solidFill>
                <a:latin typeface="Calibri" charset="0"/>
              </a:rPr>
              <a:t>The Proper </a:t>
            </a:r>
            <a:r>
              <a:rPr lang="nl-NL" dirty="0" err="1">
                <a:solidFill>
                  <a:srgbClr val="FF0000"/>
                </a:solidFill>
                <a:latin typeface="Calibri" charset="0"/>
              </a:rPr>
              <a:t>use</a:t>
            </a:r>
            <a:r>
              <a:rPr lang="nl-NL" dirty="0">
                <a:solidFill>
                  <a:srgbClr val="FF0000"/>
                </a:solidFill>
                <a:latin typeface="Calibri" charset="0"/>
              </a:rPr>
              <a:t> of </a:t>
            </a:r>
            <a:r>
              <a:rPr lang="nl-NL" dirty="0" smtClean="0">
                <a:solidFill>
                  <a:srgbClr val="FF0000"/>
                </a:solidFill>
                <a:latin typeface="Calibri" charset="0"/>
              </a:rPr>
              <a:t>the SQUEEZE Tool</a:t>
            </a:r>
            <a:endParaRPr lang="nl-NL" dirty="0">
              <a:solidFill>
                <a:srgbClr val="FF0000"/>
              </a:solidFill>
              <a:latin typeface="Calibri" charset="0"/>
            </a:endParaRPr>
          </a:p>
        </p:txBody>
      </p:sp>
      <p:sp>
        <p:nvSpPr>
          <p:cNvPr id="2" name="Tijdelijke aanduiding voor inhoud 1"/>
          <p:cNvSpPr>
            <a:spLocks noGrp="1"/>
          </p:cNvSpPr>
          <p:nvPr>
            <p:ph idx="1"/>
          </p:nvPr>
        </p:nvSpPr>
        <p:spPr>
          <a:xfrm>
            <a:off x="367770" y="1499598"/>
            <a:ext cx="8229600" cy="4887913"/>
          </a:xfrm>
        </p:spPr>
        <p:txBody>
          <a:bodyPr>
            <a:normAutofit/>
          </a:bodyPr>
          <a:lstStyle/>
          <a:p>
            <a:pPr>
              <a:defRPr/>
            </a:pPr>
            <a:r>
              <a:rPr lang="nl-NL" sz="2800" dirty="0" smtClean="0">
                <a:solidFill>
                  <a:srgbClr val="FF0000"/>
                </a:solidFill>
              </a:rPr>
              <a:t>It is important </a:t>
            </a:r>
            <a:r>
              <a:rPr lang="nl-NL" sz="2800" dirty="0" err="1" smtClean="0">
                <a:solidFill>
                  <a:srgbClr val="FF0000"/>
                </a:solidFill>
              </a:rPr>
              <a:t>that</a:t>
            </a:r>
            <a:r>
              <a:rPr lang="nl-NL" sz="2800" dirty="0" smtClean="0">
                <a:solidFill>
                  <a:srgbClr val="FF0000"/>
                </a:solidFill>
              </a:rPr>
              <a:t> the </a:t>
            </a:r>
            <a:r>
              <a:rPr lang="nl-NL" sz="2800" dirty="0" err="1" smtClean="0">
                <a:solidFill>
                  <a:srgbClr val="FF0000"/>
                </a:solidFill>
              </a:rPr>
              <a:t>final</a:t>
            </a:r>
            <a:r>
              <a:rPr lang="nl-NL" sz="2800" dirty="0" smtClean="0">
                <a:solidFill>
                  <a:srgbClr val="FF0000"/>
                </a:solidFill>
              </a:rPr>
              <a:t> CIF </a:t>
            </a:r>
            <a:r>
              <a:rPr lang="nl-NL" sz="2800" dirty="0" err="1" smtClean="0">
                <a:solidFill>
                  <a:srgbClr val="FF0000"/>
                </a:solidFill>
              </a:rPr>
              <a:t>archives</a:t>
            </a:r>
            <a:r>
              <a:rPr lang="nl-NL" sz="2800" dirty="0" smtClean="0">
                <a:solidFill>
                  <a:srgbClr val="FF0000"/>
                </a:solidFill>
              </a:rPr>
              <a:t> </a:t>
            </a:r>
            <a:r>
              <a:rPr lang="nl-NL" sz="2800" dirty="0" err="1" smtClean="0">
                <a:solidFill>
                  <a:srgbClr val="FF0000"/>
                </a:solidFill>
              </a:rPr>
              <a:t>both</a:t>
            </a:r>
            <a:r>
              <a:rPr lang="nl-NL" sz="2800" dirty="0" smtClean="0">
                <a:solidFill>
                  <a:srgbClr val="FF0000"/>
                </a:solidFill>
              </a:rPr>
              <a:t> the details of the SQUEEZE </a:t>
            </a:r>
            <a:r>
              <a:rPr lang="nl-NL" sz="2800" dirty="0" err="1" smtClean="0">
                <a:solidFill>
                  <a:srgbClr val="FF0000"/>
                </a:solidFill>
              </a:rPr>
              <a:t>calculation</a:t>
            </a:r>
            <a:r>
              <a:rPr lang="nl-NL" sz="2800" dirty="0" smtClean="0">
                <a:solidFill>
                  <a:srgbClr val="FF0000"/>
                </a:solidFill>
              </a:rPr>
              <a:t> </a:t>
            </a:r>
            <a:r>
              <a:rPr lang="nl-NL" sz="2800" dirty="0" err="1" smtClean="0">
                <a:solidFill>
                  <a:srgbClr val="FF0000"/>
                </a:solidFill>
              </a:rPr>
              <a:t>and</a:t>
            </a:r>
            <a:r>
              <a:rPr lang="nl-NL" sz="2800" dirty="0" smtClean="0">
                <a:solidFill>
                  <a:srgbClr val="FF0000"/>
                </a:solidFill>
              </a:rPr>
              <a:t> the </a:t>
            </a:r>
            <a:r>
              <a:rPr lang="nl-NL" sz="2800" dirty="0" err="1" smtClean="0">
                <a:solidFill>
                  <a:srgbClr val="FF0000"/>
                </a:solidFill>
              </a:rPr>
              <a:t>unmerged</a:t>
            </a:r>
            <a:r>
              <a:rPr lang="nl-NL" sz="2800" dirty="0" smtClean="0">
                <a:solidFill>
                  <a:srgbClr val="FF0000"/>
                </a:solidFill>
              </a:rPr>
              <a:t> </a:t>
            </a:r>
            <a:r>
              <a:rPr lang="nl-NL" sz="2800" dirty="0" err="1" smtClean="0">
                <a:solidFill>
                  <a:srgbClr val="FF0000"/>
                </a:solidFill>
              </a:rPr>
              <a:t>reflection</a:t>
            </a:r>
            <a:r>
              <a:rPr lang="nl-NL" sz="2800" dirty="0" smtClean="0">
                <a:solidFill>
                  <a:srgbClr val="FF0000"/>
                </a:solidFill>
              </a:rPr>
              <a:t> data</a:t>
            </a:r>
            <a:r>
              <a:rPr lang="nl-NL" sz="2800" dirty="0" smtClean="0"/>
              <a:t>.</a:t>
            </a:r>
          </a:p>
          <a:p>
            <a:pPr>
              <a:defRPr/>
            </a:pPr>
            <a:r>
              <a:rPr lang="nl-NL" sz="2800" dirty="0" smtClean="0"/>
              <a:t>The SQUEEZE details are </a:t>
            </a:r>
            <a:r>
              <a:rPr lang="nl-NL" sz="2800" dirty="0" err="1" smtClean="0"/>
              <a:t>appended</a:t>
            </a:r>
            <a:r>
              <a:rPr lang="nl-NL" sz="2800" dirty="0" smtClean="0"/>
              <a:t> </a:t>
            </a:r>
            <a:r>
              <a:rPr lang="nl-NL" sz="2800" dirty="0" err="1" smtClean="0"/>
              <a:t>to</a:t>
            </a:r>
            <a:r>
              <a:rPr lang="nl-NL" sz="2800" dirty="0" smtClean="0"/>
              <a:t> the .</a:t>
            </a:r>
            <a:r>
              <a:rPr lang="nl-NL" sz="2800" dirty="0" err="1" smtClean="0"/>
              <a:t>fab</a:t>
            </a:r>
            <a:r>
              <a:rPr lang="nl-NL" sz="2800" dirty="0" smtClean="0"/>
              <a:t> file</a:t>
            </a:r>
          </a:p>
          <a:p>
            <a:pPr>
              <a:defRPr/>
            </a:pPr>
            <a:r>
              <a:rPr lang="nl-NL" sz="2800" dirty="0" smtClean="0"/>
              <a:t>SHELXL201n offers, </a:t>
            </a:r>
            <a:r>
              <a:rPr lang="nl-NL" sz="2800" dirty="0" err="1" smtClean="0"/>
              <a:t>by</a:t>
            </a:r>
            <a:r>
              <a:rPr lang="nl-NL" sz="2800" dirty="0" smtClean="0"/>
              <a:t> </a:t>
            </a:r>
            <a:r>
              <a:rPr lang="nl-NL" sz="2800" dirty="0" err="1" smtClean="0"/>
              <a:t>embedding</a:t>
            </a:r>
            <a:r>
              <a:rPr lang="nl-NL" sz="2800" dirty="0" smtClean="0"/>
              <a:t> the .</a:t>
            </a:r>
            <a:r>
              <a:rPr lang="nl-NL" sz="2800" dirty="0" err="1" smtClean="0"/>
              <a:t>res</a:t>
            </a:r>
            <a:r>
              <a:rPr lang="nl-NL" sz="2800" dirty="0" smtClean="0"/>
              <a:t>, .</a:t>
            </a:r>
            <a:r>
              <a:rPr lang="nl-NL" sz="2800" dirty="0" err="1" smtClean="0"/>
              <a:t>hkl</a:t>
            </a:r>
            <a:r>
              <a:rPr lang="nl-NL" sz="2800" dirty="0" smtClean="0"/>
              <a:t> &amp; .</a:t>
            </a:r>
            <a:r>
              <a:rPr lang="nl-NL" sz="2800" dirty="0" err="1" smtClean="0"/>
              <a:t>fab</a:t>
            </a:r>
            <a:r>
              <a:rPr lang="nl-NL" sz="2800" dirty="0" smtClean="0"/>
              <a:t> data, </a:t>
            </a:r>
            <a:r>
              <a:rPr lang="nl-NL" sz="2800" dirty="0" err="1"/>
              <a:t>all</a:t>
            </a:r>
            <a:r>
              <a:rPr lang="nl-NL" sz="2800" dirty="0"/>
              <a:t> </a:t>
            </a:r>
            <a:r>
              <a:rPr lang="nl-NL" sz="2800" dirty="0" err="1"/>
              <a:t>what</a:t>
            </a:r>
            <a:r>
              <a:rPr lang="nl-NL" sz="2800" dirty="0"/>
              <a:t> is </a:t>
            </a:r>
            <a:r>
              <a:rPr lang="nl-NL" sz="2800" dirty="0" err="1"/>
              <a:t>needed</a:t>
            </a:r>
            <a:r>
              <a:rPr lang="nl-NL" sz="2800" dirty="0"/>
              <a:t> </a:t>
            </a:r>
            <a:r>
              <a:rPr lang="nl-NL" sz="2800" dirty="0" err="1"/>
              <a:t>for</a:t>
            </a:r>
            <a:r>
              <a:rPr lang="nl-NL" sz="2800" dirty="0"/>
              <a:t> </a:t>
            </a:r>
            <a:r>
              <a:rPr lang="nl-NL" sz="2800" dirty="0" err="1"/>
              <a:t>that</a:t>
            </a:r>
            <a:r>
              <a:rPr lang="nl-NL" sz="2800" dirty="0" smtClean="0"/>
              <a:t>.</a:t>
            </a:r>
          </a:p>
          <a:p>
            <a:pPr>
              <a:defRPr/>
            </a:pPr>
            <a:r>
              <a:rPr lang="nl-NL" sz="2800" dirty="0" smtClean="0"/>
              <a:t> In </a:t>
            </a:r>
            <a:r>
              <a:rPr lang="nl-NL" sz="2800" dirty="0" err="1" smtClean="0"/>
              <a:t>that</a:t>
            </a:r>
            <a:r>
              <a:rPr lang="nl-NL" sz="2800" dirty="0" smtClean="0"/>
              <a:t> way, the </a:t>
            </a:r>
            <a:r>
              <a:rPr lang="nl-NL" sz="2800" dirty="0" err="1" smtClean="0"/>
              <a:t>calculations</a:t>
            </a:r>
            <a:r>
              <a:rPr lang="nl-NL" sz="2800" dirty="0" smtClean="0"/>
              <a:t> </a:t>
            </a:r>
            <a:r>
              <a:rPr lang="nl-NL" sz="2800" dirty="0" err="1" smtClean="0"/>
              <a:t>can</a:t>
            </a:r>
            <a:r>
              <a:rPr lang="nl-NL" sz="2800" dirty="0" smtClean="0"/>
              <a:t> </a:t>
            </a:r>
            <a:r>
              <a:rPr lang="nl-NL" sz="2800" dirty="0" err="1" smtClean="0"/>
              <a:t>be</a:t>
            </a:r>
            <a:r>
              <a:rPr lang="nl-NL" sz="2800" dirty="0" smtClean="0"/>
              <a:t> </a:t>
            </a:r>
            <a:r>
              <a:rPr lang="nl-NL" sz="2800" dirty="0" err="1" smtClean="0"/>
              <a:t>reconstructed</a:t>
            </a:r>
            <a:r>
              <a:rPr lang="nl-NL" sz="2800" dirty="0" smtClean="0"/>
              <a:t> </a:t>
            </a:r>
            <a:r>
              <a:rPr lang="nl-NL" sz="2800" dirty="0" err="1" smtClean="0"/>
              <a:t>and</a:t>
            </a:r>
            <a:r>
              <a:rPr lang="nl-NL" sz="2800" dirty="0" smtClean="0"/>
              <a:t>/or </a:t>
            </a:r>
            <a:r>
              <a:rPr lang="nl-NL" sz="2800" dirty="0" err="1" smtClean="0"/>
              <a:t>alternative</a:t>
            </a:r>
            <a:r>
              <a:rPr lang="nl-NL" sz="2800" dirty="0" smtClean="0"/>
              <a:t> </a:t>
            </a:r>
            <a:r>
              <a:rPr lang="nl-NL" sz="2800" dirty="0" err="1" smtClean="0"/>
              <a:t>refinement</a:t>
            </a:r>
            <a:r>
              <a:rPr lang="nl-NL" sz="2800" dirty="0" smtClean="0"/>
              <a:t> </a:t>
            </a:r>
            <a:r>
              <a:rPr lang="nl-NL" sz="2800" dirty="0" err="1" smtClean="0"/>
              <a:t>models</a:t>
            </a:r>
            <a:r>
              <a:rPr lang="nl-NL" sz="2800" dirty="0" smtClean="0"/>
              <a:t> </a:t>
            </a:r>
            <a:r>
              <a:rPr lang="nl-NL" sz="2800" dirty="0" err="1" smtClean="0"/>
              <a:t>attempted</a:t>
            </a:r>
            <a:r>
              <a:rPr lang="nl-NL" sz="2800" dirty="0" smtClean="0"/>
              <a:t>.</a:t>
            </a:r>
          </a:p>
          <a:p>
            <a:pPr marL="0" indent="0">
              <a:buFont typeface="Arial" charset="0"/>
              <a:buNone/>
              <a:defRPr/>
            </a:pPr>
            <a:endParaRPr lang="nl-NL" sz="2800" dirty="0" smtClean="0">
              <a:solidFill>
                <a:srgbClr val="800000"/>
              </a:solidFill>
            </a:endParaRPr>
          </a:p>
          <a:p>
            <a:pPr marL="0" indent="0">
              <a:buFont typeface="Arial" charset="0"/>
              <a:buNone/>
              <a:defRPr/>
            </a:pPr>
            <a:endParaRPr lang="nl-NL" sz="2800" dirty="0" smtClean="0">
              <a:solidFill>
                <a:srgbClr val="800000"/>
              </a:solidFill>
            </a:endParaRPr>
          </a:p>
          <a:p>
            <a:pPr marL="0" indent="0">
              <a:buFont typeface="Arial" charset="0"/>
              <a:buNone/>
              <a:defRPr/>
            </a:pPr>
            <a:endParaRPr lang="nl-NL" sz="2800" dirty="0">
              <a:solidFill>
                <a:srgbClr val="FF0000"/>
              </a:solidFill>
            </a:endParaRPr>
          </a:p>
        </p:txBody>
      </p:sp>
    </p:spTree>
    <p:extLst>
      <p:ext uri="{BB962C8B-B14F-4D97-AF65-F5344CB8AC3E}">
        <p14:creationId xmlns:p14="http://schemas.microsoft.com/office/powerpoint/2010/main" val="2663826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457200" y="274638"/>
            <a:ext cx="8229600" cy="857250"/>
          </a:xfrm>
        </p:spPr>
        <p:txBody>
          <a:bodyPr>
            <a:normAutofit fontScale="90000"/>
          </a:bodyPr>
          <a:lstStyle/>
          <a:p>
            <a:r>
              <a:rPr lang="en-GB" dirty="0" smtClean="0">
                <a:solidFill>
                  <a:srgbClr val="FF0000"/>
                </a:solidFill>
                <a:latin typeface="Calibri" charset="0"/>
              </a:rPr>
              <a:t>Summary of </a:t>
            </a:r>
            <a:r>
              <a:rPr lang="en-GB" dirty="0">
                <a:solidFill>
                  <a:srgbClr val="FF0000"/>
                </a:solidFill>
                <a:latin typeface="Calibri" charset="0"/>
              </a:rPr>
              <a:t>SQUEEZE +</a:t>
            </a:r>
            <a:r>
              <a:rPr lang="en-GB" dirty="0" smtClean="0">
                <a:solidFill>
                  <a:srgbClr val="FF0000"/>
                </a:solidFill>
                <a:latin typeface="Calibri" charset="0"/>
              </a:rPr>
              <a:t> SHELXL201n </a:t>
            </a:r>
            <a:endParaRPr lang="en-GB" dirty="0">
              <a:solidFill>
                <a:srgbClr val="FF0000"/>
              </a:solidFill>
              <a:latin typeface="Calibri" charset="0"/>
            </a:endParaRPr>
          </a:p>
        </p:txBody>
      </p:sp>
      <p:sp>
        <p:nvSpPr>
          <p:cNvPr id="30722" name="Tijdelijke aanduiding voor inhoud 2"/>
          <p:cNvSpPr>
            <a:spLocks noGrp="1"/>
          </p:cNvSpPr>
          <p:nvPr>
            <p:ph idx="1"/>
          </p:nvPr>
        </p:nvSpPr>
        <p:spPr>
          <a:xfrm>
            <a:off x="457200" y="1390650"/>
            <a:ext cx="8229600" cy="4735513"/>
          </a:xfrm>
        </p:spPr>
        <p:txBody>
          <a:bodyPr/>
          <a:lstStyle/>
          <a:p>
            <a:pPr marL="514350" indent="-514350">
              <a:buFont typeface="Calibri" charset="0"/>
              <a:buAutoNum type="arabicPeriod"/>
            </a:pPr>
            <a:r>
              <a:rPr lang="en-GB" dirty="0">
                <a:latin typeface="Calibri" charset="0"/>
              </a:rPr>
              <a:t>Refine a non-solvent model with </a:t>
            </a:r>
            <a:r>
              <a:rPr lang="en-GB" dirty="0" err="1">
                <a:solidFill>
                  <a:srgbClr val="FF0000"/>
                </a:solidFill>
                <a:latin typeface="Calibri" charset="0"/>
              </a:rPr>
              <a:t>name.ins</a:t>
            </a:r>
            <a:r>
              <a:rPr lang="en-GB" dirty="0">
                <a:latin typeface="Calibri" charset="0"/>
              </a:rPr>
              <a:t> &amp; </a:t>
            </a:r>
            <a:r>
              <a:rPr lang="en-GB" dirty="0" err="1">
                <a:solidFill>
                  <a:srgbClr val="FF0000"/>
                </a:solidFill>
                <a:latin typeface="Calibri" charset="0"/>
              </a:rPr>
              <a:t>name.hkl</a:t>
            </a:r>
            <a:r>
              <a:rPr lang="en-GB" dirty="0">
                <a:solidFill>
                  <a:srgbClr val="FF0000"/>
                </a:solidFill>
                <a:latin typeface="Calibri" charset="0"/>
              </a:rPr>
              <a:t> </a:t>
            </a:r>
            <a:r>
              <a:rPr lang="en-GB" dirty="0">
                <a:latin typeface="Calibri" charset="0"/>
              </a:rPr>
              <a:t>(Include ACTA record, </a:t>
            </a:r>
            <a:r>
              <a:rPr lang="en-GB" dirty="0">
                <a:solidFill>
                  <a:srgbClr val="FF0000"/>
                </a:solidFill>
                <a:latin typeface="Calibri" charset="0"/>
              </a:rPr>
              <a:t>NO LIST 6</a:t>
            </a:r>
            <a:r>
              <a:rPr lang="en-GB" dirty="0">
                <a:latin typeface="Calibri" charset="0"/>
              </a:rPr>
              <a:t>) . </a:t>
            </a:r>
          </a:p>
          <a:p>
            <a:pPr marL="514350" indent="-514350">
              <a:buFont typeface="Calibri" charset="0"/>
              <a:buAutoNum type="arabicPeriod"/>
            </a:pPr>
            <a:r>
              <a:rPr lang="en-GB" dirty="0">
                <a:latin typeface="Calibri" charset="0"/>
              </a:rPr>
              <a:t>Run PLATON/SQUEEZE, based on</a:t>
            </a:r>
            <a:r>
              <a:rPr lang="en-GB" i="1" dirty="0">
                <a:solidFill>
                  <a:srgbClr val="FF0000"/>
                </a:solidFill>
                <a:latin typeface="Calibri" charset="0"/>
              </a:rPr>
              <a:t> </a:t>
            </a:r>
            <a:r>
              <a:rPr lang="en-GB" i="1" dirty="0" err="1">
                <a:solidFill>
                  <a:srgbClr val="FF0000"/>
                </a:solidFill>
                <a:latin typeface="Calibri" charset="0"/>
              </a:rPr>
              <a:t>name.cif</a:t>
            </a:r>
            <a:r>
              <a:rPr lang="en-GB" i="1" dirty="0">
                <a:solidFill>
                  <a:srgbClr val="FF0000"/>
                </a:solidFill>
                <a:latin typeface="Calibri" charset="0"/>
              </a:rPr>
              <a:t> </a:t>
            </a:r>
            <a:r>
              <a:rPr lang="en-GB" dirty="0">
                <a:solidFill>
                  <a:srgbClr val="FF0000"/>
                </a:solidFill>
                <a:latin typeface="Calibri" charset="0"/>
              </a:rPr>
              <a:t>&amp; </a:t>
            </a:r>
            <a:r>
              <a:rPr lang="en-GB" dirty="0" err="1">
                <a:solidFill>
                  <a:srgbClr val="FF0000"/>
                </a:solidFill>
                <a:latin typeface="Calibri" charset="0"/>
              </a:rPr>
              <a:t>name</a:t>
            </a:r>
            <a:r>
              <a:rPr lang="en-GB" i="1" dirty="0" err="1">
                <a:solidFill>
                  <a:srgbClr val="FF0000"/>
                </a:solidFill>
                <a:latin typeface="Calibri" charset="0"/>
              </a:rPr>
              <a:t>.fcf</a:t>
            </a:r>
            <a:r>
              <a:rPr lang="en-GB" i="1" dirty="0">
                <a:solidFill>
                  <a:srgbClr val="FF0000"/>
                </a:solidFill>
                <a:latin typeface="Calibri" charset="0"/>
              </a:rPr>
              <a:t> </a:t>
            </a:r>
            <a:r>
              <a:rPr lang="en-GB" dirty="0">
                <a:latin typeface="Calibri" charset="0"/>
              </a:rPr>
              <a:t>from </a:t>
            </a:r>
            <a:r>
              <a:rPr lang="en-GB" b="1" dirty="0">
                <a:latin typeface="Calibri" charset="0"/>
              </a:rPr>
              <a:t>1</a:t>
            </a:r>
            <a:r>
              <a:rPr lang="en-GB" dirty="0">
                <a:latin typeface="Calibri" charset="0"/>
              </a:rPr>
              <a:t> as </a:t>
            </a:r>
            <a:r>
              <a:rPr lang="en-GB" dirty="0">
                <a:solidFill>
                  <a:srgbClr val="FF0000"/>
                </a:solidFill>
                <a:latin typeface="Calibri" charset="0"/>
              </a:rPr>
              <a:t>‘</a:t>
            </a:r>
            <a:r>
              <a:rPr lang="en-GB" altLang="ja-JP" dirty="0" err="1">
                <a:solidFill>
                  <a:srgbClr val="FF0000"/>
                </a:solidFill>
                <a:latin typeface="Calibri" charset="0"/>
              </a:rPr>
              <a:t>platon</a:t>
            </a:r>
            <a:r>
              <a:rPr lang="en-GB" altLang="ja-JP" dirty="0">
                <a:solidFill>
                  <a:srgbClr val="FF0000"/>
                </a:solidFill>
                <a:latin typeface="Calibri" charset="0"/>
              </a:rPr>
              <a:t> –q </a:t>
            </a:r>
            <a:r>
              <a:rPr lang="en-GB" altLang="ja-JP" dirty="0" err="1">
                <a:solidFill>
                  <a:srgbClr val="FF0000"/>
                </a:solidFill>
                <a:latin typeface="Calibri" charset="0"/>
              </a:rPr>
              <a:t>name.cif</a:t>
            </a:r>
            <a:r>
              <a:rPr lang="en-GB" dirty="0">
                <a:latin typeface="Calibri" charset="0"/>
              </a:rPr>
              <a:t>’</a:t>
            </a:r>
            <a:r>
              <a:rPr lang="en-GB" altLang="ja-JP" dirty="0">
                <a:latin typeface="Calibri" charset="0"/>
              </a:rPr>
              <a:t>.</a:t>
            </a:r>
          </a:p>
          <a:p>
            <a:pPr marL="514350" indent="-514350">
              <a:buFont typeface="Calibri" charset="0"/>
              <a:buAutoNum type="arabicPeriod"/>
            </a:pPr>
            <a:r>
              <a:rPr lang="en-GB" dirty="0">
                <a:latin typeface="Calibri" charset="0"/>
              </a:rPr>
              <a:t>Continue SHELXL refinement with the files </a:t>
            </a:r>
            <a:r>
              <a:rPr lang="en-GB" i="1" dirty="0" err="1">
                <a:solidFill>
                  <a:srgbClr val="FF0000"/>
                </a:solidFill>
                <a:latin typeface="Calibri" charset="0"/>
              </a:rPr>
              <a:t>name_sq.ins</a:t>
            </a:r>
            <a:r>
              <a:rPr lang="en-GB" i="1" dirty="0">
                <a:latin typeface="Calibri" charset="0"/>
              </a:rPr>
              <a:t>,</a:t>
            </a:r>
            <a:r>
              <a:rPr lang="en-GB" dirty="0">
                <a:latin typeface="Calibri" charset="0"/>
              </a:rPr>
              <a:t> </a:t>
            </a:r>
            <a:r>
              <a:rPr lang="en-GB" dirty="0" err="1">
                <a:solidFill>
                  <a:srgbClr val="FF0000"/>
                </a:solidFill>
                <a:latin typeface="Calibri" charset="0"/>
              </a:rPr>
              <a:t>name_sq.hkl</a:t>
            </a:r>
            <a:r>
              <a:rPr lang="en-GB" dirty="0">
                <a:latin typeface="Calibri" charset="0"/>
              </a:rPr>
              <a:t> &amp; </a:t>
            </a:r>
            <a:r>
              <a:rPr lang="en-GB" i="1" dirty="0" err="1">
                <a:solidFill>
                  <a:srgbClr val="FF0000"/>
                </a:solidFill>
                <a:latin typeface="Calibri" charset="0"/>
              </a:rPr>
              <a:t>name_sq.fab</a:t>
            </a:r>
            <a:r>
              <a:rPr lang="en-GB" dirty="0">
                <a:latin typeface="Calibri" charset="0"/>
              </a:rPr>
              <a:t> from </a:t>
            </a:r>
            <a:r>
              <a:rPr lang="en-GB" b="1" dirty="0">
                <a:latin typeface="Calibri" charset="0"/>
              </a:rPr>
              <a:t>2</a:t>
            </a:r>
            <a:r>
              <a:rPr lang="en-GB" dirty="0">
                <a:latin typeface="Calibri" charset="0"/>
              </a:rPr>
              <a:t> as </a:t>
            </a:r>
            <a:r>
              <a:rPr lang="en-GB" dirty="0" smtClean="0">
                <a:latin typeface="Calibri" charset="0"/>
              </a:rPr>
              <a:t>‘(</a:t>
            </a:r>
            <a:r>
              <a:rPr lang="en-GB" altLang="ja-JP" dirty="0" err="1" smtClean="0">
                <a:solidFill>
                  <a:srgbClr val="FF0000"/>
                </a:solidFill>
                <a:latin typeface="Calibri" charset="0"/>
              </a:rPr>
              <a:t>shel</a:t>
            </a:r>
            <a:r>
              <a:rPr lang="en-GB" altLang="ja-JP" dirty="0" smtClean="0">
                <a:solidFill>
                  <a:srgbClr val="FF0000"/>
                </a:solidFill>
                <a:latin typeface="Calibri" charset="0"/>
              </a:rPr>
              <a:t>)xl </a:t>
            </a:r>
            <a:r>
              <a:rPr lang="en-GB" altLang="ja-JP" dirty="0" err="1">
                <a:solidFill>
                  <a:srgbClr val="FF0000"/>
                </a:solidFill>
                <a:latin typeface="Calibri" charset="0"/>
              </a:rPr>
              <a:t>name_sq</a:t>
            </a:r>
            <a:r>
              <a:rPr lang="en-GB" dirty="0">
                <a:latin typeface="Calibri" charset="0"/>
              </a:rPr>
              <a:t>’</a:t>
            </a:r>
            <a:endParaRPr lang="en-GB" altLang="ja-JP" dirty="0">
              <a:latin typeface="Calibri" charset="0"/>
            </a:endParaRPr>
          </a:p>
          <a:p>
            <a:pPr marL="514350" indent="-514350">
              <a:buFont typeface="Calibri" charset="0"/>
              <a:buAutoNum type="arabicPeriod"/>
            </a:pPr>
            <a:r>
              <a:rPr lang="en-GB" dirty="0">
                <a:latin typeface="Calibri" charset="0"/>
              </a:rPr>
              <a:t>Inspect the </a:t>
            </a:r>
            <a:r>
              <a:rPr lang="en-GB" dirty="0">
                <a:solidFill>
                  <a:srgbClr val="FF0000"/>
                </a:solidFill>
                <a:latin typeface="Calibri" charset="0"/>
              </a:rPr>
              <a:t>.</a:t>
            </a:r>
            <a:r>
              <a:rPr lang="en-GB" dirty="0" err="1">
                <a:solidFill>
                  <a:srgbClr val="FF0000"/>
                </a:solidFill>
                <a:latin typeface="Calibri" charset="0"/>
              </a:rPr>
              <a:t>lis</a:t>
            </a:r>
            <a:r>
              <a:rPr lang="en-GB" dirty="0">
                <a:solidFill>
                  <a:srgbClr val="FF0000"/>
                </a:solidFill>
                <a:latin typeface="Calibri" charset="0"/>
              </a:rPr>
              <a:t> &amp; .</a:t>
            </a:r>
            <a:r>
              <a:rPr lang="en-GB" dirty="0" err="1">
                <a:solidFill>
                  <a:srgbClr val="FF0000"/>
                </a:solidFill>
                <a:latin typeface="Calibri" charset="0"/>
              </a:rPr>
              <a:t>lst</a:t>
            </a:r>
            <a:r>
              <a:rPr lang="en-GB" dirty="0">
                <a:latin typeface="Calibri" charset="0"/>
              </a:rPr>
              <a:t> files and Validate</a:t>
            </a:r>
          </a:p>
        </p:txBody>
      </p:sp>
    </p:spTree>
    <p:extLst>
      <p:ext uri="{BB962C8B-B14F-4D97-AF65-F5344CB8AC3E}">
        <p14:creationId xmlns:p14="http://schemas.microsoft.com/office/powerpoint/2010/main" val="3823190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457200" y="0"/>
            <a:ext cx="8229600" cy="1636713"/>
          </a:xfrm>
        </p:spPr>
        <p:txBody>
          <a:bodyPr/>
          <a:lstStyle/>
          <a:p>
            <a:pPr eaLnBrk="1" hangingPunct="1"/>
            <a:r>
              <a:rPr lang="en-GB" sz="3600" dirty="0" smtClean="0">
                <a:solidFill>
                  <a:srgbClr val="FF0000"/>
                </a:solidFill>
                <a:latin typeface="Calibri" charset="0"/>
              </a:rPr>
              <a:t>SQUEEZE Disordered </a:t>
            </a:r>
            <a:r>
              <a:rPr lang="en-GB" sz="3600" dirty="0">
                <a:solidFill>
                  <a:srgbClr val="FF0000"/>
                </a:solidFill>
                <a:latin typeface="Calibri" charset="0"/>
              </a:rPr>
              <a:t>Solvent + Twinning </a:t>
            </a:r>
            <a:r>
              <a:rPr lang="en-GB" sz="3600" dirty="0" smtClean="0">
                <a:solidFill>
                  <a:srgbClr val="FF0000"/>
                </a:solidFill>
                <a:latin typeface="Calibri" charset="0"/>
              </a:rPr>
              <a:t> </a:t>
            </a:r>
            <a:endParaRPr lang="en-GB" sz="3600" dirty="0">
              <a:solidFill>
                <a:srgbClr val="FF0000"/>
              </a:solidFill>
              <a:latin typeface="Calibri" charset="0"/>
            </a:endParaRPr>
          </a:p>
        </p:txBody>
      </p:sp>
      <p:sp>
        <p:nvSpPr>
          <p:cNvPr id="31746" name="Tijdelijke aanduiding voor inhoud 2"/>
          <p:cNvSpPr>
            <a:spLocks noGrp="1"/>
          </p:cNvSpPr>
          <p:nvPr>
            <p:ph idx="1"/>
          </p:nvPr>
        </p:nvSpPr>
        <p:spPr>
          <a:xfrm>
            <a:off x="675248" y="1701013"/>
            <a:ext cx="8011551" cy="4600389"/>
          </a:xfrm>
        </p:spPr>
        <p:txBody>
          <a:bodyPr>
            <a:noAutofit/>
          </a:bodyPr>
          <a:lstStyle/>
          <a:p>
            <a:pPr eaLnBrk="1" hangingPunct="1"/>
            <a:r>
              <a:rPr lang="en-GB" sz="2800" dirty="0">
                <a:solidFill>
                  <a:srgbClr val="FF0000"/>
                </a:solidFill>
                <a:latin typeface="Calibri" charset="0"/>
              </a:rPr>
              <a:t>Step 1</a:t>
            </a:r>
            <a:r>
              <a:rPr lang="en-GB" sz="2800" dirty="0">
                <a:latin typeface="Calibri" charset="0"/>
              </a:rPr>
              <a:t>: </a:t>
            </a:r>
            <a:r>
              <a:rPr lang="en-GB" sz="2800" dirty="0" smtClean="0">
                <a:latin typeface="Calibri" charset="0"/>
              </a:rPr>
              <a:t>SHELXL2014 </a:t>
            </a:r>
            <a:r>
              <a:rPr lang="en-GB" sz="2800" dirty="0">
                <a:latin typeface="Calibri" charset="0"/>
              </a:rPr>
              <a:t>refinement based a </a:t>
            </a:r>
            <a:r>
              <a:rPr lang="en-GB" sz="2800" dirty="0" err="1">
                <a:solidFill>
                  <a:srgbClr val="FF0000"/>
                </a:solidFill>
                <a:latin typeface="Calibri" charset="0"/>
              </a:rPr>
              <a:t>name.ins</a:t>
            </a:r>
            <a:r>
              <a:rPr lang="en-GB" sz="2800" dirty="0">
                <a:solidFill>
                  <a:srgbClr val="FF0000"/>
                </a:solidFill>
                <a:latin typeface="Calibri" charset="0"/>
              </a:rPr>
              <a:t> </a:t>
            </a:r>
            <a:r>
              <a:rPr lang="en-GB" sz="2800" dirty="0">
                <a:latin typeface="Calibri" charset="0"/>
              </a:rPr>
              <a:t>(that should include ‘ACTA’, ‘LIST 8’, ‘BASF’ and ‘</a:t>
            </a:r>
            <a:r>
              <a:rPr lang="en-GB" sz="2800" dirty="0" smtClean="0">
                <a:latin typeface="Calibri" charset="0"/>
              </a:rPr>
              <a:t>HKLF 5</a:t>
            </a:r>
            <a:r>
              <a:rPr lang="en-GB" sz="2800" dirty="0">
                <a:latin typeface="Calibri" charset="0"/>
              </a:rPr>
              <a:t>’ </a:t>
            </a:r>
            <a:r>
              <a:rPr lang="en-GB" sz="2800" dirty="0" smtClean="0">
                <a:latin typeface="Calibri" charset="0"/>
              </a:rPr>
              <a:t>[or ‘TWIN’] records</a:t>
            </a:r>
            <a:r>
              <a:rPr lang="en-GB" sz="2800" dirty="0">
                <a:latin typeface="Calibri" charset="0"/>
              </a:rPr>
              <a:t>) and a </a:t>
            </a:r>
            <a:r>
              <a:rPr lang="en-GB" sz="2800" dirty="0" err="1">
                <a:solidFill>
                  <a:srgbClr val="FF0000"/>
                </a:solidFill>
                <a:latin typeface="Calibri" charset="0"/>
              </a:rPr>
              <a:t>name.hkl</a:t>
            </a:r>
            <a:r>
              <a:rPr lang="en-GB" sz="2800" dirty="0">
                <a:solidFill>
                  <a:srgbClr val="FF0000"/>
                </a:solidFill>
                <a:latin typeface="Calibri" charset="0"/>
              </a:rPr>
              <a:t> </a:t>
            </a:r>
            <a:r>
              <a:rPr lang="en-GB" sz="2800" dirty="0">
                <a:latin typeface="Calibri" charset="0"/>
              </a:rPr>
              <a:t>file </a:t>
            </a:r>
          </a:p>
          <a:p>
            <a:pPr eaLnBrk="1" hangingPunct="1"/>
            <a:r>
              <a:rPr lang="en-GB" sz="2800" dirty="0">
                <a:solidFill>
                  <a:srgbClr val="FF0000"/>
                </a:solidFill>
                <a:latin typeface="Calibri" charset="0"/>
              </a:rPr>
              <a:t>Step 2</a:t>
            </a:r>
            <a:r>
              <a:rPr lang="en-GB" sz="2800" dirty="0">
                <a:latin typeface="Calibri" charset="0"/>
              </a:rPr>
              <a:t>: Run SQUEEZE with the </a:t>
            </a:r>
            <a:r>
              <a:rPr lang="en-GB" sz="2800" dirty="0" err="1">
                <a:solidFill>
                  <a:srgbClr val="FF0000"/>
                </a:solidFill>
                <a:latin typeface="Calibri" charset="0"/>
              </a:rPr>
              <a:t>name.cif</a:t>
            </a:r>
            <a:r>
              <a:rPr lang="en-GB" sz="2800" dirty="0">
                <a:solidFill>
                  <a:srgbClr val="FF0000"/>
                </a:solidFill>
                <a:latin typeface="Calibri" charset="0"/>
              </a:rPr>
              <a:t> </a:t>
            </a:r>
            <a:r>
              <a:rPr lang="en-GB" sz="2800" dirty="0">
                <a:latin typeface="Calibri" charset="0"/>
              </a:rPr>
              <a:t>and </a:t>
            </a:r>
            <a:r>
              <a:rPr lang="en-GB" sz="2800" dirty="0" err="1">
                <a:solidFill>
                  <a:srgbClr val="FF0000"/>
                </a:solidFill>
                <a:latin typeface="Calibri" charset="0"/>
              </a:rPr>
              <a:t>name.fcf</a:t>
            </a:r>
            <a:r>
              <a:rPr lang="en-GB" sz="2800" dirty="0">
                <a:solidFill>
                  <a:srgbClr val="FF0000"/>
                </a:solidFill>
                <a:latin typeface="Calibri" charset="0"/>
              </a:rPr>
              <a:t> </a:t>
            </a:r>
            <a:r>
              <a:rPr lang="en-GB" sz="2800" dirty="0">
                <a:latin typeface="Calibri" charset="0"/>
              </a:rPr>
              <a:t>files produced in </a:t>
            </a:r>
            <a:r>
              <a:rPr lang="en-GB" sz="2800" dirty="0">
                <a:solidFill>
                  <a:srgbClr val="FF0000"/>
                </a:solidFill>
                <a:latin typeface="Calibri" charset="0"/>
              </a:rPr>
              <a:t>Step 1</a:t>
            </a:r>
            <a:r>
              <a:rPr lang="en-GB" sz="2800" dirty="0">
                <a:latin typeface="Calibri" charset="0"/>
              </a:rPr>
              <a:t> (i.e. run: </a:t>
            </a:r>
            <a:r>
              <a:rPr lang="en-GB" sz="2800" dirty="0" err="1">
                <a:latin typeface="Calibri" charset="0"/>
              </a:rPr>
              <a:t>platon</a:t>
            </a:r>
            <a:r>
              <a:rPr lang="en-GB" sz="2800" dirty="0">
                <a:latin typeface="Calibri" charset="0"/>
              </a:rPr>
              <a:t> –q </a:t>
            </a:r>
            <a:r>
              <a:rPr lang="en-GB" sz="2800" dirty="0" err="1">
                <a:latin typeface="Calibri" charset="0"/>
              </a:rPr>
              <a:t>name.cif</a:t>
            </a:r>
            <a:r>
              <a:rPr lang="en-GB" sz="2800" dirty="0">
                <a:latin typeface="Calibri" charset="0"/>
              </a:rPr>
              <a:t>)</a:t>
            </a:r>
          </a:p>
          <a:p>
            <a:pPr eaLnBrk="1" hangingPunct="1"/>
            <a:r>
              <a:rPr lang="en-GB" sz="2800" dirty="0">
                <a:solidFill>
                  <a:srgbClr val="FF0000"/>
                </a:solidFill>
                <a:latin typeface="Calibri" charset="0"/>
              </a:rPr>
              <a:t>Step 3</a:t>
            </a:r>
            <a:r>
              <a:rPr lang="en-GB" sz="2800" dirty="0">
                <a:latin typeface="Calibri" charset="0"/>
              </a:rPr>
              <a:t>: Continue SHELXL refinement with the files </a:t>
            </a:r>
            <a:r>
              <a:rPr lang="en-GB" sz="2800" dirty="0" err="1">
                <a:solidFill>
                  <a:srgbClr val="FF0000"/>
                </a:solidFill>
                <a:latin typeface="Calibri" charset="0"/>
              </a:rPr>
              <a:t>name_sq.ins</a:t>
            </a:r>
            <a:r>
              <a:rPr lang="en-GB" sz="2800" dirty="0">
                <a:latin typeface="Calibri" charset="0"/>
              </a:rPr>
              <a:t>, </a:t>
            </a:r>
            <a:r>
              <a:rPr lang="en-GB" sz="2800" dirty="0" err="1">
                <a:solidFill>
                  <a:srgbClr val="FF0000"/>
                </a:solidFill>
                <a:latin typeface="Calibri" charset="0"/>
              </a:rPr>
              <a:t>name_sq.hkl</a:t>
            </a:r>
            <a:r>
              <a:rPr lang="en-GB" sz="2800" dirty="0">
                <a:solidFill>
                  <a:srgbClr val="FF0000"/>
                </a:solidFill>
                <a:latin typeface="Calibri" charset="0"/>
              </a:rPr>
              <a:t> and </a:t>
            </a:r>
            <a:r>
              <a:rPr lang="en-GB" sz="2800" dirty="0" err="1">
                <a:solidFill>
                  <a:srgbClr val="FF0000"/>
                </a:solidFill>
                <a:latin typeface="Calibri" charset="0"/>
              </a:rPr>
              <a:t>name_sq.fab</a:t>
            </a:r>
            <a:r>
              <a:rPr lang="en-GB" sz="2800" dirty="0">
                <a:solidFill>
                  <a:srgbClr val="FF0000"/>
                </a:solidFill>
                <a:latin typeface="Calibri" charset="0"/>
              </a:rPr>
              <a:t> </a:t>
            </a:r>
            <a:r>
              <a:rPr lang="en-GB" sz="2800" dirty="0">
                <a:latin typeface="Calibri" charset="0"/>
              </a:rPr>
              <a:t>produced by PLATON </a:t>
            </a:r>
            <a:r>
              <a:rPr lang="en-GB" sz="2800" dirty="0">
                <a:solidFill>
                  <a:srgbClr val="FF0000"/>
                </a:solidFill>
                <a:latin typeface="Calibri" charset="0"/>
              </a:rPr>
              <a:t>in step 2</a:t>
            </a:r>
            <a:r>
              <a:rPr lang="en-GB" sz="2800" dirty="0">
                <a:latin typeface="Calibri" charset="0"/>
              </a:rPr>
              <a:t> </a:t>
            </a:r>
            <a:r>
              <a:rPr lang="en-GB" sz="2800" dirty="0">
                <a:latin typeface="Calibri" charset="0"/>
                <a:sym typeface="Wingdings" charset="0"/>
              </a:rPr>
              <a:t> </a:t>
            </a:r>
            <a:r>
              <a:rPr lang="en-GB" sz="2800" dirty="0" err="1">
                <a:solidFill>
                  <a:srgbClr val="FF0000"/>
                </a:solidFill>
                <a:latin typeface="Calibri" charset="0"/>
                <a:sym typeface="Wingdings" charset="0"/>
              </a:rPr>
              <a:t>name_sq.cif</a:t>
            </a:r>
            <a:r>
              <a:rPr lang="en-GB" sz="2800" dirty="0">
                <a:latin typeface="Calibri" charset="0"/>
                <a:sym typeface="Wingdings" charset="0"/>
              </a:rPr>
              <a:t> &amp; </a:t>
            </a:r>
            <a:r>
              <a:rPr lang="en-GB" sz="2800" dirty="0" err="1" smtClean="0">
                <a:solidFill>
                  <a:srgbClr val="FF0000"/>
                </a:solidFill>
                <a:latin typeface="Calibri" charset="0"/>
                <a:sym typeface="Wingdings" charset="0"/>
              </a:rPr>
              <a:t>name_sq.fcf</a:t>
            </a:r>
            <a:endParaRPr lang="en-GB" sz="2800" dirty="0">
              <a:solidFill>
                <a:srgbClr val="FF0000"/>
              </a:solidFill>
              <a:latin typeface="Calibri" charset="0"/>
            </a:endParaRPr>
          </a:p>
        </p:txBody>
      </p:sp>
    </p:spTree>
    <p:extLst>
      <p:ext uri="{BB962C8B-B14F-4D97-AF65-F5344CB8AC3E}">
        <p14:creationId xmlns:p14="http://schemas.microsoft.com/office/powerpoint/2010/main" val="31118797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nl-NL" dirty="0" smtClean="0">
                <a:solidFill>
                  <a:srgbClr val="FF0000"/>
                </a:solidFill>
                <a:latin typeface="Calibri" charset="0"/>
              </a:rPr>
              <a:t>PLATON/SQUEEZE</a:t>
            </a:r>
            <a:endParaRPr lang="nl-NL" dirty="0">
              <a:solidFill>
                <a:srgbClr val="FF0000"/>
              </a:solidFill>
              <a:latin typeface="Calibri" charset="0"/>
            </a:endParaRPr>
          </a:p>
        </p:txBody>
      </p:sp>
      <p:sp>
        <p:nvSpPr>
          <p:cNvPr id="27650" name="Tijdelijke aanduiding voor inhoud 2"/>
          <p:cNvSpPr>
            <a:spLocks noGrp="1"/>
          </p:cNvSpPr>
          <p:nvPr>
            <p:ph idx="1"/>
          </p:nvPr>
        </p:nvSpPr>
        <p:spPr>
          <a:xfrm>
            <a:off x="457200" y="1498600"/>
            <a:ext cx="8229600" cy="5177398"/>
          </a:xfrm>
        </p:spPr>
        <p:txBody>
          <a:bodyPr/>
          <a:lstStyle/>
          <a:p>
            <a:pPr>
              <a:defRPr/>
            </a:pPr>
            <a:r>
              <a:rPr lang="nl-NL" sz="2800" dirty="0">
                <a:latin typeface="Calibri" charset="0"/>
              </a:rPr>
              <a:t>The </a:t>
            </a:r>
            <a:r>
              <a:rPr lang="nl-NL" sz="2800" dirty="0" err="1">
                <a:latin typeface="Calibri" charset="0"/>
              </a:rPr>
              <a:t>current</a:t>
            </a:r>
            <a:r>
              <a:rPr lang="nl-NL" sz="2800" dirty="0">
                <a:latin typeface="Calibri" charset="0"/>
              </a:rPr>
              <a:t> </a:t>
            </a:r>
            <a:r>
              <a:rPr lang="nl-NL" sz="2800" dirty="0" err="1">
                <a:latin typeface="Calibri" charset="0"/>
              </a:rPr>
              <a:t>implementation</a:t>
            </a:r>
            <a:r>
              <a:rPr lang="nl-NL" sz="2800" dirty="0">
                <a:latin typeface="Calibri" charset="0"/>
              </a:rPr>
              <a:t> of the SQUEEZE tool </a:t>
            </a:r>
            <a:r>
              <a:rPr lang="nl-NL" sz="2800" dirty="0" err="1" smtClean="0">
                <a:latin typeface="Calibri" charset="0"/>
              </a:rPr>
              <a:t>to</a:t>
            </a:r>
            <a:r>
              <a:rPr lang="nl-NL" sz="2800" dirty="0" smtClean="0">
                <a:latin typeface="Calibri" charset="0"/>
              </a:rPr>
              <a:t> handle </a:t>
            </a:r>
            <a:r>
              <a:rPr lang="nl-NL" sz="2800" dirty="0" err="1" smtClean="0">
                <a:latin typeface="Calibri" charset="0"/>
              </a:rPr>
              <a:t>disordered</a:t>
            </a:r>
            <a:r>
              <a:rPr lang="nl-NL" sz="2800" dirty="0" smtClean="0">
                <a:latin typeface="Calibri" charset="0"/>
              </a:rPr>
              <a:t> solvents is </a:t>
            </a:r>
            <a:r>
              <a:rPr lang="nl-NL" sz="2800" dirty="0">
                <a:latin typeface="Calibri" charset="0"/>
              </a:rPr>
              <a:t>the </a:t>
            </a:r>
            <a:r>
              <a:rPr lang="nl-NL" sz="2800" dirty="0" err="1">
                <a:solidFill>
                  <a:srgbClr val="FF0000"/>
                </a:solidFill>
                <a:latin typeface="Calibri" charset="0"/>
              </a:rPr>
              <a:t>third</a:t>
            </a:r>
            <a:r>
              <a:rPr lang="nl-NL" sz="2800" dirty="0">
                <a:solidFill>
                  <a:srgbClr val="FF0000"/>
                </a:solidFill>
                <a:latin typeface="Calibri" charset="0"/>
              </a:rPr>
              <a:t> </a:t>
            </a:r>
            <a:r>
              <a:rPr lang="nl-NL" sz="2800" dirty="0" err="1">
                <a:solidFill>
                  <a:srgbClr val="FF0000"/>
                </a:solidFill>
                <a:latin typeface="Calibri" charset="0"/>
              </a:rPr>
              <a:t>generation</a:t>
            </a:r>
            <a:r>
              <a:rPr lang="nl-NL" sz="2800" dirty="0">
                <a:solidFill>
                  <a:srgbClr val="FF0000"/>
                </a:solidFill>
                <a:latin typeface="Calibri" charset="0"/>
              </a:rPr>
              <a:t> </a:t>
            </a:r>
            <a:r>
              <a:rPr lang="nl-NL" sz="2800" dirty="0">
                <a:latin typeface="Calibri" charset="0"/>
              </a:rPr>
              <a:t>of a </a:t>
            </a:r>
            <a:r>
              <a:rPr lang="nl-NL" sz="2800" dirty="0" smtClean="0">
                <a:latin typeface="Calibri" charset="0"/>
              </a:rPr>
              <a:t>‘</a:t>
            </a:r>
            <a:r>
              <a:rPr lang="nl-NL" sz="2800" dirty="0" err="1" smtClean="0">
                <a:solidFill>
                  <a:srgbClr val="FF0000"/>
                </a:solidFill>
                <a:latin typeface="Calibri" charset="0"/>
              </a:rPr>
              <a:t>proof</a:t>
            </a:r>
            <a:r>
              <a:rPr lang="nl-NL" sz="2800" dirty="0" smtClean="0">
                <a:solidFill>
                  <a:srgbClr val="FF0000"/>
                </a:solidFill>
                <a:latin typeface="Calibri" charset="0"/>
              </a:rPr>
              <a:t> of concept</a:t>
            </a:r>
            <a:r>
              <a:rPr lang="nl-NL" sz="2800" dirty="0" smtClean="0">
                <a:latin typeface="Calibri" charset="0"/>
              </a:rPr>
              <a:t>’ </a:t>
            </a:r>
            <a:r>
              <a:rPr lang="nl-NL" sz="2800" dirty="0" err="1" smtClean="0">
                <a:latin typeface="Calibri" charset="0"/>
              </a:rPr>
              <a:t>method</a:t>
            </a:r>
            <a:r>
              <a:rPr lang="nl-NL" sz="2800" dirty="0" smtClean="0">
                <a:latin typeface="Calibri" charset="0"/>
              </a:rPr>
              <a:t> </a:t>
            </a:r>
            <a:r>
              <a:rPr lang="nl-NL" sz="2800" dirty="0" err="1">
                <a:latin typeface="Calibri" charset="0"/>
              </a:rPr>
              <a:t>published</a:t>
            </a:r>
            <a:r>
              <a:rPr lang="nl-NL" sz="2800" dirty="0">
                <a:latin typeface="Calibri" charset="0"/>
              </a:rPr>
              <a:t> </a:t>
            </a:r>
            <a:r>
              <a:rPr lang="nl-NL" sz="2800" dirty="0" err="1" smtClean="0">
                <a:latin typeface="Calibri" charset="0"/>
              </a:rPr>
              <a:t>by</a:t>
            </a:r>
            <a:r>
              <a:rPr lang="nl-NL" sz="2800" dirty="0" smtClean="0">
                <a:latin typeface="Calibri" charset="0"/>
              </a:rPr>
              <a:t> </a:t>
            </a:r>
            <a:r>
              <a:rPr lang="nl-NL" sz="2800" dirty="0" err="1" smtClean="0">
                <a:latin typeface="Calibri" charset="0"/>
              </a:rPr>
              <a:t>us</a:t>
            </a:r>
            <a:r>
              <a:rPr lang="nl-NL" sz="2800" dirty="0" smtClean="0">
                <a:latin typeface="Calibri" charset="0"/>
              </a:rPr>
              <a:t> more </a:t>
            </a:r>
            <a:r>
              <a:rPr lang="nl-NL" sz="2800" dirty="0" err="1">
                <a:latin typeface="Calibri" charset="0"/>
              </a:rPr>
              <a:t>than</a:t>
            </a:r>
            <a:r>
              <a:rPr lang="nl-NL" sz="2800" dirty="0">
                <a:latin typeface="Calibri" charset="0"/>
              </a:rPr>
              <a:t> </a:t>
            </a:r>
            <a:r>
              <a:rPr lang="nl-NL" sz="2800" dirty="0" smtClean="0">
                <a:latin typeface="Calibri" charset="0"/>
              </a:rPr>
              <a:t>27 </a:t>
            </a:r>
            <a:r>
              <a:rPr lang="nl-NL" sz="2800" dirty="0" err="1">
                <a:latin typeface="Calibri" charset="0"/>
              </a:rPr>
              <a:t>years</a:t>
            </a:r>
            <a:r>
              <a:rPr lang="nl-NL" sz="2800" dirty="0">
                <a:latin typeface="Calibri" charset="0"/>
              </a:rPr>
              <a:t> </a:t>
            </a:r>
            <a:r>
              <a:rPr lang="nl-NL" sz="2800" dirty="0" err="1">
                <a:latin typeface="Calibri" charset="0"/>
              </a:rPr>
              <a:t>ago</a:t>
            </a:r>
            <a:r>
              <a:rPr lang="nl-NL" sz="2800" dirty="0" smtClean="0">
                <a:latin typeface="Calibri" charset="0"/>
              </a:rPr>
              <a:t>.</a:t>
            </a:r>
          </a:p>
          <a:p>
            <a:pPr>
              <a:defRPr/>
            </a:pPr>
            <a:r>
              <a:rPr lang="nl-NL" sz="2800" dirty="0" err="1" smtClean="0">
                <a:latin typeface="Calibri" charset="0"/>
              </a:rPr>
              <a:t>Interfacing</a:t>
            </a:r>
            <a:r>
              <a:rPr lang="nl-NL" sz="2800" dirty="0" smtClean="0">
                <a:latin typeface="Calibri" charset="0"/>
              </a:rPr>
              <a:t> </a:t>
            </a:r>
            <a:r>
              <a:rPr lang="nl-NL" sz="2800" dirty="0" err="1" smtClean="0">
                <a:latin typeface="Calibri" charset="0"/>
              </a:rPr>
              <a:t>with</a:t>
            </a:r>
            <a:r>
              <a:rPr lang="nl-NL" sz="2800" dirty="0" smtClean="0">
                <a:latin typeface="Calibri" charset="0"/>
              </a:rPr>
              <a:t> </a:t>
            </a:r>
            <a:r>
              <a:rPr lang="nl-NL" sz="2800" dirty="0" smtClean="0">
                <a:solidFill>
                  <a:srgbClr val="FF0000"/>
                </a:solidFill>
                <a:latin typeface="Calibri" charset="0"/>
              </a:rPr>
              <a:t>SHELXL201n</a:t>
            </a:r>
            <a:r>
              <a:rPr lang="nl-NL" sz="2800" dirty="0" smtClean="0">
                <a:latin typeface="Calibri" charset="0"/>
              </a:rPr>
              <a:t> </a:t>
            </a:r>
            <a:r>
              <a:rPr lang="nl-NL" sz="2800" dirty="0" err="1" smtClean="0">
                <a:latin typeface="Calibri" charset="0"/>
              </a:rPr>
              <a:t>refinement</a:t>
            </a:r>
            <a:r>
              <a:rPr lang="nl-NL" sz="2800" dirty="0" smtClean="0">
                <a:latin typeface="Calibri" charset="0"/>
              </a:rPr>
              <a:t> </a:t>
            </a:r>
            <a:r>
              <a:rPr lang="nl-NL" sz="2800" dirty="0" err="1" smtClean="0">
                <a:latin typeface="Calibri" charset="0"/>
              </a:rPr>
              <a:t>solves</a:t>
            </a:r>
            <a:r>
              <a:rPr lang="nl-NL" sz="2800" dirty="0" smtClean="0">
                <a:latin typeface="Calibri" charset="0"/>
              </a:rPr>
              <a:t> </a:t>
            </a:r>
            <a:r>
              <a:rPr lang="nl-NL" sz="2800" dirty="0" err="1">
                <a:latin typeface="Calibri" charset="0"/>
              </a:rPr>
              <a:t>many</a:t>
            </a:r>
            <a:r>
              <a:rPr lang="nl-NL" sz="2800" dirty="0">
                <a:latin typeface="Calibri" charset="0"/>
              </a:rPr>
              <a:t> </a:t>
            </a:r>
            <a:r>
              <a:rPr lang="nl-NL" sz="2800" dirty="0" err="1">
                <a:latin typeface="Calibri" charset="0"/>
              </a:rPr>
              <a:t>earlier</a:t>
            </a:r>
            <a:r>
              <a:rPr lang="nl-NL" sz="2800" dirty="0">
                <a:latin typeface="Calibri" charset="0"/>
              </a:rPr>
              <a:t> </a:t>
            </a:r>
            <a:r>
              <a:rPr lang="nl-NL" sz="2800" dirty="0" smtClean="0">
                <a:latin typeface="Calibri" charset="0"/>
              </a:rPr>
              <a:t>issues </a:t>
            </a:r>
            <a:r>
              <a:rPr lang="nl-NL" sz="2800" dirty="0" err="1" smtClean="0">
                <a:latin typeface="Calibri" charset="0"/>
              </a:rPr>
              <a:t>with</a:t>
            </a:r>
            <a:r>
              <a:rPr lang="nl-NL" sz="2800" dirty="0" smtClean="0">
                <a:latin typeface="Calibri" charset="0"/>
              </a:rPr>
              <a:t> SHELX76 &amp; SHELXL97 </a:t>
            </a:r>
            <a:r>
              <a:rPr lang="nl-NL" sz="2800" dirty="0" err="1" smtClean="0">
                <a:latin typeface="Calibri" charset="0"/>
              </a:rPr>
              <a:t>using</a:t>
            </a:r>
            <a:r>
              <a:rPr lang="nl-NL" sz="2800" dirty="0" smtClean="0">
                <a:latin typeface="Calibri" charset="0"/>
              </a:rPr>
              <a:t> .</a:t>
            </a:r>
            <a:r>
              <a:rPr lang="nl-NL" sz="2800" dirty="0" err="1" smtClean="0">
                <a:latin typeface="Calibri" charset="0"/>
              </a:rPr>
              <a:t>res</a:t>
            </a:r>
            <a:r>
              <a:rPr lang="nl-NL" sz="2800" dirty="0" smtClean="0">
                <a:latin typeface="Calibri" charset="0"/>
              </a:rPr>
              <a:t> &amp; .</a:t>
            </a:r>
            <a:r>
              <a:rPr lang="nl-NL" sz="2800" dirty="0" err="1" smtClean="0">
                <a:latin typeface="Calibri" charset="0"/>
              </a:rPr>
              <a:t>hkl</a:t>
            </a:r>
            <a:r>
              <a:rPr lang="nl-NL" sz="2800" dirty="0">
                <a:latin typeface="Calibri" charset="0"/>
              </a:rPr>
              <a:t> </a:t>
            </a:r>
            <a:r>
              <a:rPr lang="nl-NL" sz="2800" dirty="0" smtClean="0">
                <a:latin typeface="Calibri" charset="0"/>
              </a:rPr>
              <a:t>data. [e.g. </a:t>
            </a:r>
            <a:r>
              <a:rPr lang="nl-NL" sz="2800" dirty="0" err="1" smtClean="0">
                <a:latin typeface="Calibri" charset="0"/>
              </a:rPr>
              <a:t>Modification</a:t>
            </a:r>
            <a:r>
              <a:rPr lang="nl-NL" sz="2800" dirty="0" smtClean="0">
                <a:latin typeface="Calibri" charset="0"/>
              </a:rPr>
              <a:t> of the </a:t>
            </a:r>
            <a:r>
              <a:rPr lang="nl-NL" sz="2800" dirty="0" err="1" smtClean="0">
                <a:latin typeface="Calibri" charset="0"/>
              </a:rPr>
              <a:t>observed</a:t>
            </a:r>
            <a:r>
              <a:rPr lang="nl-NL" sz="2800" dirty="0" smtClean="0">
                <a:latin typeface="Calibri" charset="0"/>
              </a:rPr>
              <a:t> data]</a:t>
            </a:r>
            <a:endParaRPr lang="nl-NL" sz="2800" dirty="0">
              <a:latin typeface="Calibri" charset="0"/>
            </a:endParaRPr>
          </a:p>
          <a:p>
            <a:pPr>
              <a:defRPr/>
            </a:pPr>
            <a:r>
              <a:rPr lang="nl-NL" sz="2800" dirty="0" err="1">
                <a:solidFill>
                  <a:srgbClr val="FF0000"/>
                </a:solidFill>
                <a:latin typeface="Calibri" charset="0"/>
              </a:rPr>
              <a:t>D</a:t>
            </a:r>
            <a:r>
              <a:rPr lang="nl-NL" sz="2800" dirty="0" err="1" smtClean="0">
                <a:solidFill>
                  <a:srgbClr val="FF0000"/>
                </a:solidFill>
                <a:latin typeface="Calibri" charset="0"/>
              </a:rPr>
              <a:t>ocumentation</a:t>
            </a:r>
            <a:r>
              <a:rPr lang="nl-NL" sz="2800" dirty="0" smtClean="0">
                <a:solidFill>
                  <a:srgbClr val="FF0000"/>
                </a:solidFill>
                <a:latin typeface="Calibri" charset="0"/>
              </a:rPr>
              <a:t> </a:t>
            </a:r>
            <a:r>
              <a:rPr lang="nl-NL" sz="2800" dirty="0">
                <a:solidFill>
                  <a:srgbClr val="FF0000"/>
                </a:solidFill>
                <a:latin typeface="Calibri" charset="0"/>
              </a:rPr>
              <a:t>of the </a:t>
            </a:r>
            <a:r>
              <a:rPr lang="nl-NL" sz="2800" dirty="0" err="1">
                <a:solidFill>
                  <a:srgbClr val="FF0000"/>
                </a:solidFill>
                <a:latin typeface="Calibri" charset="0"/>
              </a:rPr>
              <a:t>recommended</a:t>
            </a:r>
            <a:r>
              <a:rPr lang="nl-NL" sz="2800" dirty="0">
                <a:solidFill>
                  <a:srgbClr val="FF0000"/>
                </a:solidFill>
                <a:latin typeface="Calibri" charset="0"/>
              </a:rPr>
              <a:t> </a:t>
            </a:r>
            <a:r>
              <a:rPr lang="nl-NL" sz="2800" dirty="0" smtClean="0">
                <a:solidFill>
                  <a:srgbClr val="FF0000"/>
                </a:solidFill>
                <a:latin typeface="Calibri" charset="0"/>
              </a:rPr>
              <a:t>procedure</a:t>
            </a:r>
            <a:r>
              <a:rPr lang="nl-NL" sz="2800" dirty="0" smtClean="0">
                <a:solidFill>
                  <a:srgbClr val="800000"/>
                </a:solidFill>
                <a:latin typeface="Calibri" charset="0"/>
              </a:rPr>
              <a:t>:</a:t>
            </a:r>
            <a:r>
              <a:rPr lang="nl-NL" sz="2800" dirty="0" smtClean="0">
                <a:latin typeface="Calibri" charset="0"/>
              </a:rPr>
              <a:t> </a:t>
            </a:r>
            <a:r>
              <a:rPr lang="nl-NL" sz="2800" dirty="0" err="1" smtClean="0">
                <a:latin typeface="Calibri" charset="0"/>
              </a:rPr>
              <a:t>A.L.Spek</a:t>
            </a:r>
            <a:r>
              <a:rPr lang="nl-NL" sz="2800" dirty="0" smtClean="0">
                <a:latin typeface="Calibri" charset="0"/>
              </a:rPr>
              <a:t> </a:t>
            </a:r>
            <a:r>
              <a:rPr lang="nl-NL" sz="2800" dirty="0">
                <a:latin typeface="Calibri" charset="0"/>
              </a:rPr>
              <a:t>(2015) Acta </a:t>
            </a:r>
            <a:r>
              <a:rPr lang="nl-NL" sz="2800" dirty="0" err="1">
                <a:latin typeface="Calibri" charset="0"/>
              </a:rPr>
              <a:t>Cryst</a:t>
            </a:r>
            <a:r>
              <a:rPr lang="nl-NL" sz="2800" dirty="0">
                <a:latin typeface="Calibri" charset="0"/>
              </a:rPr>
              <a:t>. C71, 9-18</a:t>
            </a:r>
          </a:p>
          <a:p>
            <a:pPr>
              <a:defRPr/>
            </a:pPr>
            <a:r>
              <a:rPr lang="nl-NL" sz="2800" dirty="0">
                <a:latin typeface="Calibri" charset="0"/>
                <a:hlinkClick r:id="rId3"/>
              </a:rPr>
              <a:t>http://www.platonsoft.nl/</a:t>
            </a:r>
            <a:r>
              <a:rPr lang="nl-NL" sz="2800" dirty="0" smtClean="0">
                <a:latin typeface="Calibri" charset="0"/>
                <a:hlinkClick r:id="rId3"/>
              </a:rPr>
              <a:t>PLATON_HOW_TO.pdf</a:t>
            </a:r>
            <a:endParaRPr lang="nl-NL" sz="2800" dirty="0" smtClean="0">
              <a:latin typeface="Calibri" charset="0"/>
            </a:endParaRPr>
          </a:p>
          <a:p>
            <a:pPr marL="0" indent="0">
              <a:buNone/>
              <a:defRPr/>
            </a:pPr>
            <a:endParaRPr lang="nl-NL" sz="2800" dirty="0">
              <a:latin typeface="Calibri" charset="0"/>
            </a:endParaRPr>
          </a:p>
          <a:p>
            <a:pPr>
              <a:defRPr/>
            </a:pPr>
            <a:endParaRPr lang="nl-NL" sz="2800" dirty="0" smtClean="0">
              <a:latin typeface="Calibri" charset="0"/>
            </a:endParaRPr>
          </a:p>
          <a:p>
            <a:pPr marL="0" indent="0">
              <a:buFont typeface="Arial" charset="0"/>
              <a:buNone/>
              <a:defRPr/>
            </a:pPr>
            <a:endParaRPr lang="nl-NL" sz="2800" dirty="0" smtClean="0">
              <a:latin typeface="Calibri" charset="0"/>
            </a:endParaRPr>
          </a:p>
          <a:p>
            <a:pPr marL="0" indent="0">
              <a:buFont typeface="Arial" charset="0"/>
              <a:buNone/>
              <a:defRPr/>
            </a:pPr>
            <a:endParaRPr lang="nl-NL" sz="2800" dirty="0">
              <a:latin typeface="Calibri" charset="0"/>
            </a:endParaRPr>
          </a:p>
          <a:p>
            <a:pPr>
              <a:defRPr/>
            </a:pPr>
            <a:endParaRPr lang="nl-NL" sz="2800" dirty="0">
              <a:latin typeface="Calibri" charset="0"/>
            </a:endParaRPr>
          </a:p>
        </p:txBody>
      </p:sp>
    </p:spTree>
    <p:extLst>
      <p:ext uri="{BB962C8B-B14F-4D97-AF65-F5344CB8AC3E}">
        <p14:creationId xmlns:p14="http://schemas.microsoft.com/office/powerpoint/2010/main" val="10810657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Afbeelding 1" descr="fig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1439863"/>
            <a:ext cx="487838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kstvak 2"/>
          <p:cNvSpPr txBox="1">
            <a:spLocks noChangeArrowheads="1"/>
          </p:cNvSpPr>
          <p:nvPr/>
        </p:nvSpPr>
        <p:spPr bwMode="auto">
          <a:xfrm>
            <a:off x="473075" y="633163"/>
            <a:ext cx="8670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dirty="0" smtClean="0">
                <a:solidFill>
                  <a:srgbClr val="FF0000"/>
                </a:solidFill>
              </a:rPr>
              <a:t>SQUEEZE-2016 EXAMPLE [</a:t>
            </a:r>
            <a:r>
              <a:rPr lang="en-GB" sz="2800" dirty="0" err="1" smtClean="0">
                <a:solidFill>
                  <a:srgbClr val="FF0000"/>
                </a:solidFill>
              </a:rPr>
              <a:t>Chem.Eur.J</a:t>
            </a:r>
            <a:r>
              <a:rPr lang="en-GB" sz="2800" dirty="0" smtClean="0">
                <a:solidFill>
                  <a:srgbClr val="FF0000"/>
                </a:solidFill>
              </a:rPr>
              <a:t>. (2015) 21, 1765]</a:t>
            </a:r>
          </a:p>
        </p:txBody>
      </p:sp>
      <p:sp>
        <p:nvSpPr>
          <p:cNvPr id="32771" name="Tekstvak 3"/>
          <p:cNvSpPr txBox="1">
            <a:spLocks noChangeArrowheads="1"/>
          </p:cNvSpPr>
          <p:nvPr/>
        </p:nvSpPr>
        <p:spPr bwMode="auto">
          <a:xfrm>
            <a:off x="762000" y="2032000"/>
            <a:ext cx="3110547"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dirty="0"/>
              <a:t>Space Group P2</a:t>
            </a:r>
            <a:r>
              <a:rPr lang="en-GB" sz="2800" baseline="-25000" dirty="0"/>
              <a:t>1</a:t>
            </a:r>
          </a:p>
          <a:p>
            <a:pPr eaLnBrk="1" hangingPunct="1"/>
            <a:r>
              <a:rPr lang="en-GB" sz="2800" dirty="0"/>
              <a:t>Z = 4, Z’ = 2</a:t>
            </a:r>
          </a:p>
          <a:p>
            <a:pPr eaLnBrk="1" hangingPunct="1"/>
            <a:r>
              <a:rPr lang="en-GB" sz="2800" dirty="0">
                <a:solidFill>
                  <a:srgbClr val="FF0000"/>
                </a:solidFill>
              </a:rPr>
              <a:t>60:40 Twin</a:t>
            </a:r>
          </a:p>
          <a:p>
            <a:pPr eaLnBrk="1" hangingPunct="1"/>
            <a:r>
              <a:rPr lang="en-GB" sz="2800" dirty="0"/>
              <a:t>Twin axis: (0 0 1)</a:t>
            </a:r>
          </a:p>
          <a:p>
            <a:pPr eaLnBrk="1" hangingPunct="1"/>
            <a:r>
              <a:rPr lang="en-GB" sz="2800" dirty="0"/>
              <a:t>150 K</a:t>
            </a:r>
          </a:p>
          <a:p>
            <a:pPr eaLnBrk="1" hangingPunct="1"/>
            <a:r>
              <a:rPr lang="en-GB" sz="2800" dirty="0" smtClean="0"/>
              <a:t>TWINABS </a:t>
            </a:r>
            <a:r>
              <a:rPr lang="en-GB" sz="2800" dirty="0"/>
              <a:t>hklf5 data</a:t>
            </a:r>
          </a:p>
          <a:p>
            <a:pPr eaLnBrk="1" hangingPunct="1"/>
            <a:r>
              <a:rPr lang="en-GB" sz="2800" dirty="0" err="1"/>
              <a:t>Acetonitril</a:t>
            </a:r>
            <a:r>
              <a:rPr lang="en-GB" sz="2800" dirty="0"/>
              <a:t> solvate</a:t>
            </a:r>
          </a:p>
        </p:txBody>
      </p:sp>
      <p:sp>
        <p:nvSpPr>
          <p:cNvPr id="32772" name="Tekstvak 4"/>
          <p:cNvSpPr txBox="1">
            <a:spLocks noChangeArrowheads="1"/>
          </p:cNvSpPr>
          <p:nvPr/>
        </p:nvSpPr>
        <p:spPr bwMode="auto">
          <a:xfrm>
            <a:off x="762000" y="5114925"/>
            <a:ext cx="774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dirty="0"/>
              <a:t>Step 1 (SHELXL2014) </a:t>
            </a:r>
            <a:r>
              <a:rPr lang="en-GB" dirty="0">
                <a:sym typeface="Wingdings" charset="0"/>
              </a:rPr>
              <a:t> R1 = 0.047, wR2 = 0.1445</a:t>
            </a:r>
          </a:p>
          <a:p>
            <a:pPr eaLnBrk="1" hangingPunct="1"/>
            <a:r>
              <a:rPr lang="en-GB" dirty="0">
                <a:sym typeface="Wingdings" charset="0"/>
              </a:rPr>
              <a:t>Step 2 (SQUEEZE)        </a:t>
            </a:r>
            <a:r>
              <a:rPr lang="en-GB" dirty="0" smtClean="0">
                <a:sym typeface="Wingdings" charset="0"/>
              </a:rPr>
              <a:t>177 </a:t>
            </a:r>
            <a:r>
              <a:rPr lang="en-GB" dirty="0">
                <a:sym typeface="Wingdings" charset="0"/>
              </a:rPr>
              <a:t>electrons found  in unit cell</a:t>
            </a:r>
          </a:p>
          <a:p>
            <a:pPr eaLnBrk="1" hangingPunct="1"/>
            <a:r>
              <a:rPr lang="en-GB" dirty="0">
                <a:sym typeface="Wingdings" charset="0"/>
              </a:rPr>
              <a:t>Step 3 (SHELXL2014)  R1 = 0.0275, wR2 = 0.0679, S = 1.064</a:t>
            </a:r>
            <a:endParaRPr lang="en-GB" dirty="0"/>
          </a:p>
        </p:txBody>
      </p:sp>
      <p:sp>
        <p:nvSpPr>
          <p:cNvPr id="32773" name="Tekstvak 1"/>
          <p:cNvSpPr txBox="1">
            <a:spLocks noChangeArrowheads="1"/>
          </p:cNvSpPr>
          <p:nvPr/>
        </p:nvSpPr>
        <p:spPr bwMode="auto">
          <a:xfrm>
            <a:off x="271463" y="1439863"/>
            <a:ext cx="653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1800" dirty="0" err="1">
                <a:solidFill>
                  <a:srgbClr val="0000FF"/>
                </a:solidFill>
              </a:rPr>
              <a:t>Acetonitril</a:t>
            </a:r>
            <a:r>
              <a:rPr lang="nl-NL" sz="1800" dirty="0">
                <a:solidFill>
                  <a:srgbClr val="0000FF"/>
                </a:solidFill>
              </a:rPr>
              <a:t> Model: R = 0.0323, wR2 = 0.0889,  </a:t>
            </a:r>
            <a:r>
              <a:rPr lang="nl-NL" sz="1800" dirty="0" err="1">
                <a:solidFill>
                  <a:srgbClr val="0000FF"/>
                </a:solidFill>
              </a:rPr>
              <a:t>rho</a:t>
            </a:r>
            <a:r>
              <a:rPr lang="nl-NL" sz="1800" dirty="0">
                <a:solidFill>
                  <a:srgbClr val="0000FF"/>
                </a:solidFill>
              </a:rPr>
              <a:t>(max) = 1.34 e/A-3</a:t>
            </a:r>
          </a:p>
        </p:txBody>
      </p:sp>
    </p:spTree>
    <p:extLst>
      <p:ext uri="{BB962C8B-B14F-4D97-AF65-F5344CB8AC3E}">
        <p14:creationId xmlns:p14="http://schemas.microsoft.com/office/powerpoint/2010/main" val="21290519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Afbeelding 1" descr="Fig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9452"/>
            <a:ext cx="91440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kstvak 1"/>
          <p:cNvSpPr txBox="1">
            <a:spLocks noChangeArrowheads="1"/>
          </p:cNvSpPr>
          <p:nvPr/>
        </p:nvSpPr>
        <p:spPr bwMode="auto">
          <a:xfrm>
            <a:off x="541338" y="5130800"/>
            <a:ext cx="902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a:solidFill>
                  <a:srgbClr val="FF0000"/>
                </a:solidFill>
              </a:rPr>
              <a:t>In total 6 solvent accessible voids are detected (of three types</a:t>
            </a:r>
            <a:r>
              <a:rPr lang="nl-NL" sz="1800">
                <a:solidFill>
                  <a:srgbClr val="FF0000"/>
                </a:solidFill>
              </a:rPr>
              <a:t>)</a:t>
            </a:r>
          </a:p>
        </p:txBody>
      </p:sp>
    </p:spTree>
    <p:extLst>
      <p:ext uri="{BB962C8B-B14F-4D97-AF65-F5344CB8AC3E}">
        <p14:creationId xmlns:p14="http://schemas.microsoft.com/office/powerpoint/2010/main" val="311275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Afbeelding 1" descr="Fig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982663"/>
            <a:ext cx="7937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Afbeelding 2" descr="Fig5.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60800"/>
            <a:ext cx="9144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kstvak 2"/>
          <p:cNvSpPr txBox="1">
            <a:spLocks noChangeArrowheads="1"/>
          </p:cNvSpPr>
          <p:nvPr/>
        </p:nvSpPr>
        <p:spPr bwMode="auto">
          <a:xfrm>
            <a:off x="1524000" y="169863"/>
            <a:ext cx="3765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2800">
                <a:solidFill>
                  <a:srgbClr val="FF0000"/>
                </a:solidFill>
              </a:rPr>
              <a:t>Difference map iteration</a:t>
            </a:r>
          </a:p>
        </p:txBody>
      </p:sp>
    </p:spTree>
    <p:extLst>
      <p:ext uri="{BB962C8B-B14F-4D97-AF65-F5344CB8AC3E}">
        <p14:creationId xmlns:p14="http://schemas.microsoft.com/office/powerpoint/2010/main" val="22413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queez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914" y="1010254"/>
            <a:ext cx="7107390" cy="5628556"/>
          </a:xfrm>
          <a:prstGeom prst="rect">
            <a:avLst/>
          </a:prstGeom>
        </p:spPr>
      </p:pic>
      <p:sp>
        <p:nvSpPr>
          <p:cNvPr id="3" name="Tekstvak 2"/>
          <p:cNvSpPr txBox="1"/>
          <p:nvPr/>
        </p:nvSpPr>
        <p:spPr>
          <a:xfrm>
            <a:off x="1067914" y="382453"/>
            <a:ext cx="7417002" cy="369332"/>
          </a:xfrm>
          <a:prstGeom prst="rect">
            <a:avLst/>
          </a:prstGeom>
          <a:noFill/>
        </p:spPr>
        <p:txBody>
          <a:bodyPr wrap="none" rtlCol="0">
            <a:spAutoFit/>
          </a:bodyPr>
          <a:lstStyle/>
          <a:p>
            <a:r>
              <a:rPr lang="nl-NL" dirty="0" smtClean="0">
                <a:solidFill>
                  <a:srgbClr val="FF0000"/>
                </a:solidFill>
              </a:rPr>
              <a:t>Effect of on R(F) </a:t>
            </a:r>
            <a:r>
              <a:rPr lang="nl-NL" dirty="0" err="1" smtClean="0">
                <a:solidFill>
                  <a:srgbClr val="FF0000"/>
                </a:solidFill>
              </a:rPr>
              <a:t>before</a:t>
            </a:r>
            <a:r>
              <a:rPr lang="nl-NL" dirty="0" smtClean="0">
                <a:solidFill>
                  <a:srgbClr val="FF0000"/>
                </a:solidFill>
              </a:rPr>
              <a:t> </a:t>
            </a:r>
            <a:r>
              <a:rPr lang="nl-NL" dirty="0" err="1" smtClean="0">
                <a:solidFill>
                  <a:srgbClr val="FF0000"/>
                </a:solidFill>
              </a:rPr>
              <a:t>and</a:t>
            </a:r>
            <a:r>
              <a:rPr lang="nl-NL" dirty="0" smtClean="0">
                <a:solidFill>
                  <a:srgbClr val="FF0000"/>
                </a:solidFill>
              </a:rPr>
              <a:t> </a:t>
            </a:r>
            <a:r>
              <a:rPr lang="nl-NL" dirty="0" err="1" smtClean="0">
                <a:solidFill>
                  <a:srgbClr val="FF0000"/>
                </a:solidFill>
              </a:rPr>
              <a:t>after</a:t>
            </a:r>
            <a:r>
              <a:rPr lang="nl-NL" dirty="0" smtClean="0">
                <a:solidFill>
                  <a:srgbClr val="FF0000"/>
                </a:solidFill>
              </a:rPr>
              <a:t> SQUEEZE as a </a:t>
            </a:r>
            <a:r>
              <a:rPr lang="nl-NL" dirty="0" err="1" smtClean="0">
                <a:solidFill>
                  <a:srgbClr val="FF0000"/>
                </a:solidFill>
              </a:rPr>
              <a:t>function</a:t>
            </a:r>
            <a:r>
              <a:rPr lang="nl-NL" dirty="0" smtClean="0">
                <a:solidFill>
                  <a:srgbClr val="FF0000"/>
                </a:solidFill>
              </a:rPr>
              <a:t> of </a:t>
            </a:r>
            <a:r>
              <a:rPr lang="nl-NL" dirty="0" err="1" smtClean="0">
                <a:solidFill>
                  <a:srgbClr val="FF0000"/>
                </a:solidFill>
              </a:rPr>
              <a:t>sin</a:t>
            </a:r>
            <a:r>
              <a:rPr lang="nl-NL" dirty="0" smtClean="0">
                <a:solidFill>
                  <a:srgbClr val="FF0000"/>
                </a:solidFill>
              </a:rPr>
              <a:t>(</a:t>
            </a:r>
            <a:r>
              <a:rPr lang="nl-NL" dirty="0" err="1" smtClean="0">
                <a:solidFill>
                  <a:srgbClr val="FF0000"/>
                </a:solidFill>
              </a:rPr>
              <a:t>theta</a:t>
            </a:r>
            <a:r>
              <a:rPr lang="nl-NL" dirty="0" smtClean="0">
                <a:solidFill>
                  <a:srgbClr val="FF0000"/>
                </a:solidFill>
              </a:rPr>
              <a:t>)/</a:t>
            </a:r>
            <a:r>
              <a:rPr lang="nl-NL" dirty="0" err="1" smtClean="0">
                <a:solidFill>
                  <a:srgbClr val="FF0000"/>
                </a:solidFill>
              </a:rPr>
              <a:t>lambda</a:t>
            </a:r>
            <a:endParaRPr lang="nl-NL" dirty="0">
              <a:solidFill>
                <a:srgbClr val="FF0000"/>
              </a:solidFill>
            </a:endParaRPr>
          </a:p>
        </p:txBody>
      </p:sp>
    </p:spTree>
    <p:extLst>
      <p:ext uri="{BB962C8B-B14F-4D97-AF65-F5344CB8AC3E}">
        <p14:creationId xmlns:p14="http://schemas.microsoft.com/office/powerpoint/2010/main" val="18140637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Afbeelding 1" descr="fig6.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7463"/>
            <a:ext cx="865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kstvak 2"/>
          <p:cNvSpPr txBox="1">
            <a:spLocks noChangeArrowheads="1"/>
          </p:cNvSpPr>
          <p:nvPr/>
        </p:nvSpPr>
        <p:spPr bwMode="auto">
          <a:xfrm>
            <a:off x="947738" y="236538"/>
            <a:ext cx="384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2800">
                <a:solidFill>
                  <a:srgbClr val="FF0000"/>
                </a:solidFill>
              </a:rPr>
              <a:t>Final ORTEP  (R = 0.0275)</a:t>
            </a:r>
          </a:p>
        </p:txBody>
      </p:sp>
      <p:sp>
        <p:nvSpPr>
          <p:cNvPr id="31747" name="Tekstvak 2"/>
          <p:cNvSpPr txBox="1">
            <a:spLocks noChangeArrowheads="1"/>
          </p:cNvSpPr>
          <p:nvPr/>
        </p:nvSpPr>
        <p:spPr bwMode="auto">
          <a:xfrm>
            <a:off x="6807200" y="474663"/>
            <a:ext cx="186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solidFill>
                  <a:srgbClr val="FF0000"/>
                </a:solidFill>
                <a:sym typeface="Wingdings" charset="0"/>
              </a:rPr>
              <a:t> </a:t>
            </a:r>
            <a:r>
              <a:rPr lang="en-GB">
                <a:solidFill>
                  <a:srgbClr val="FF0000"/>
                </a:solidFill>
              </a:rPr>
              <a:t>F-Disorder</a:t>
            </a:r>
          </a:p>
        </p:txBody>
      </p:sp>
      <p:sp>
        <p:nvSpPr>
          <p:cNvPr id="31748" name="Tekstvak 1"/>
          <p:cNvSpPr txBox="1">
            <a:spLocks noChangeArrowheads="1"/>
          </p:cNvSpPr>
          <p:nvPr/>
        </p:nvSpPr>
        <p:spPr bwMode="auto">
          <a:xfrm>
            <a:off x="2781300" y="63230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1800">
                <a:solidFill>
                  <a:srgbClr val="FF0000"/>
                </a:solidFill>
              </a:rPr>
              <a:t>SQUEEZE RESULT</a:t>
            </a:r>
          </a:p>
        </p:txBody>
      </p:sp>
    </p:spTree>
    <p:extLst>
      <p:ext uri="{BB962C8B-B14F-4D97-AF65-F5344CB8AC3E}">
        <p14:creationId xmlns:p14="http://schemas.microsoft.com/office/powerpoint/2010/main" val="21215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Afbeelding 5" descr="fig1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1150938"/>
            <a:ext cx="576580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kstvak 6"/>
          <p:cNvSpPr txBox="1">
            <a:spLocks noChangeArrowheads="1"/>
          </p:cNvSpPr>
          <p:nvPr/>
        </p:nvSpPr>
        <p:spPr bwMode="auto">
          <a:xfrm>
            <a:off x="490538" y="474663"/>
            <a:ext cx="9248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2800">
                <a:solidFill>
                  <a:srgbClr val="FF0000"/>
                </a:solidFill>
              </a:rPr>
              <a:t>Embedded SQUEEZE info at the end of  the .fab file</a:t>
            </a:r>
          </a:p>
        </p:txBody>
      </p:sp>
      <p:sp>
        <p:nvSpPr>
          <p:cNvPr id="20483" name="Tekstvak 1"/>
          <p:cNvSpPr txBox="1">
            <a:spLocks noChangeArrowheads="1"/>
          </p:cNvSpPr>
          <p:nvPr/>
        </p:nvSpPr>
        <p:spPr bwMode="auto">
          <a:xfrm>
            <a:off x="5721350" y="1150938"/>
            <a:ext cx="230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1800">
                <a:solidFill>
                  <a:srgbClr val="FF0000"/>
                </a:solidFill>
                <a:sym typeface="Wingdings" charset="0"/>
              </a:rPr>
              <a:t>  h k l A(solv) B(solv</a:t>
            </a:r>
            <a:r>
              <a:rPr lang="nl-NL" sz="1800">
                <a:sym typeface="Wingdings" charset="0"/>
              </a:rPr>
              <a:t>)</a:t>
            </a:r>
            <a:endParaRPr lang="nl-NL" sz="1800"/>
          </a:p>
        </p:txBody>
      </p:sp>
      <p:sp>
        <p:nvSpPr>
          <p:cNvPr id="20484" name="Tekstvak 2"/>
          <p:cNvSpPr txBox="1">
            <a:spLocks noChangeArrowheads="1"/>
          </p:cNvSpPr>
          <p:nvPr/>
        </p:nvSpPr>
        <p:spPr bwMode="auto">
          <a:xfrm>
            <a:off x="5721350" y="3946525"/>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Wingdings" charset="0"/>
              <a:buChar char="ç"/>
            </a:pPr>
            <a:r>
              <a:rPr lang="nl-NL" sz="1800">
                <a:solidFill>
                  <a:srgbClr val="FF0000"/>
                </a:solidFill>
                <a:sym typeface="Wingdings" charset="0"/>
              </a:rPr>
              <a:t>Void volume + electron count</a:t>
            </a:r>
          </a:p>
        </p:txBody>
      </p:sp>
      <p:sp>
        <p:nvSpPr>
          <p:cNvPr id="20485" name="Tekstvak 3"/>
          <p:cNvSpPr txBox="1">
            <a:spLocks noChangeArrowheads="1"/>
          </p:cNvSpPr>
          <p:nvPr/>
        </p:nvSpPr>
        <p:spPr bwMode="auto">
          <a:xfrm>
            <a:off x="5857875" y="5884863"/>
            <a:ext cx="2281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1800">
                <a:solidFill>
                  <a:srgbClr val="FF0000"/>
                </a:solidFill>
                <a:sym typeface="Wingdings" charset="0"/>
              </a:rPr>
              <a:t> Optimized peak list</a:t>
            </a:r>
            <a:endParaRPr lang="nl-NL" sz="1800">
              <a:solidFill>
                <a:srgbClr val="FF0000"/>
              </a:solidFill>
            </a:endParaRPr>
          </a:p>
        </p:txBody>
      </p:sp>
    </p:spTree>
    <p:extLst>
      <p:ext uri="{BB962C8B-B14F-4D97-AF65-F5344CB8AC3E}">
        <p14:creationId xmlns:p14="http://schemas.microsoft.com/office/powerpoint/2010/main" val="114929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el 1"/>
          <p:cNvSpPr>
            <a:spLocks noGrp="1"/>
          </p:cNvSpPr>
          <p:nvPr>
            <p:ph type="title"/>
          </p:nvPr>
        </p:nvSpPr>
        <p:spPr/>
        <p:txBody>
          <a:bodyPr/>
          <a:lstStyle/>
          <a:p>
            <a:r>
              <a:rPr lang="nl-NL">
                <a:solidFill>
                  <a:srgbClr val="FF0000"/>
                </a:solidFill>
                <a:latin typeface="Calibri" charset="0"/>
              </a:rPr>
              <a:t>The ‘NEXTRA’ Issue</a:t>
            </a:r>
          </a:p>
        </p:txBody>
      </p:sp>
      <p:sp>
        <p:nvSpPr>
          <p:cNvPr id="74754" name="Tijdelijke aanduiding voor inhoud 2"/>
          <p:cNvSpPr>
            <a:spLocks noGrp="1"/>
          </p:cNvSpPr>
          <p:nvPr>
            <p:ph idx="1"/>
          </p:nvPr>
        </p:nvSpPr>
        <p:spPr>
          <a:xfrm>
            <a:off x="457200" y="1417638"/>
            <a:ext cx="8229600" cy="4708525"/>
          </a:xfrm>
        </p:spPr>
        <p:txBody>
          <a:bodyPr>
            <a:normAutofit lnSpcReduction="10000"/>
          </a:bodyPr>
          <a:lstStyle/>
          <a:p>
            <a:r>
              <a:rPr lang="nl-NL" sz="2400">
                <a:latin typeface="Calibri" charset="0"/>
              </a:rPr>
              <a:t>One of the issues that needs to be addressed is the number of additional parameters to be added in the calculation associated with SQUEEZE on the L.S. Command. The default value is set to: (E x n) / (Z x m) where</a:t>
            </a:r>
          </a:p>
          <a:p>
            <a:r>
              <a:rPr lang="nl-NL" sz="2400">
                <a:latin typeface="Calibri" charset="0"/>
              </a:rPr>
              <a:t>E = the number of recovered electrons in the unit cell</a:t>
            </a:r>
          </a:p>
          <a:p>
            <a:r>
              <a:rPr lang="nl-NL" sz="2400">
                <a:latin typeface="Calibri" charset="0"/>
              </a:rPr>
              <a:t>Z = the number of asymmetric units</a:t>
            </a:r>
          </a:p>
          <a:p>
            <a:r>
              <a:rPr lang="nl-NL" sz="2400">
                <a:latin typeface="Calibri" charset="0"/>
              </a:rPr>
              <a:t>m = the number of electrons in a CH2 fragment (=8)</a:t>
            </a:r>
          </a:p>
          <a:p>
            <a:r>
              <a:rPr lang="nl-NL" sz="2400">
                <a:latin typeface="Calibri" charset="0"/>
              </a:rPr>
              <a:t>n  = the number of parameters usually refined for a CH2 fragment (=9)</a:t>
            </a:r>
          </a:p>
          <a:p>
            <a:endParaRPr lang="nl-NL" sz="2400">
              <a:latin typeface="Calibri" charset="0"/>
            </a:endParaRPr>
          </a:p>
          <a:p>
            <a:r>
              <a:rPr lang="nl-NL" sz="2400">
                <a:latin typeface="Calibri" charset="0"/>
              </a:rPr>
              <a:t>This formula has the nice property that it vanishes when there is no residual density in the void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nl-NL">
                <a:solidFill>
                  <a:srgbClr val="FF0000"/>
                </a:solidFill>
                <a:latin typeface="Calibri" charset="0"/>
              </a:rPr>
              <a:t>SQUEEZE EXAMPLES</a:t>
            </a:r>
          </a:p>
        </p:txBody>
      </p:sp>
      <p:sp>
        <p:nvSpPr>
          <p:cNvPr id="23554" name="Tijdelijke aanduiding voor inhoud 2"/>
          <p:cNvSpPr>
            <a:spLocks noGrp="1"/>
          </p:cNvSpPr>
          <p:nvPr>
            <p:ph idx="1"/>
          </p:nvPr>
        </p:nvSpPr>
        <p:spPr/>
        <p:txBody>
          <a:bodyPr/>
          <a:lstStyle/>
          <a:p>
            <a:r>
              <a:rPr lang="nl-NL">
                <a:latin typeface="Calibri" charset="0"/>
              </a:rPr>
              <a:t>In case of unclear solvent disorder, both a disorder model with constraints/restraints and a SQUEEZE calculation should be attempted and their results compared</a:t>
            </a:r>
          </a:p>
          <a:p>
            <a:r>
              <a:rPr lang="nl-NL">
                <a:latin typeface="Calibri" charset="0"/>
              </a:rPr>
              <a:t>Following are SQUEEZE examples without and with additional twinning complications </a:t>
            </a:r>
          </a:p>
          <a:p>
            <a:r>
              <a:rPr lang="nl-NL">
                <a:latin typeface="Calibri" charset="0"/>
              </a:rPr>
              <a:t>Both examples are based on good data </a:t>
            </a:r>
          </a:p>
          <a:p>
            <a:r>
              <a:rPr lang="nl-NL">
                <a:latin typeface="Calibri" charset="0"/>
              </a:rPr>
              <a:t>Note: Electron counting requires good data </a:t>
            </a:r>
          </a:p>
          <a:p>
            <a:endParaRPr lang="nl-NL">
              <a:latin typeface="Calibri" charset="0"/>
            </a:endParaRPr>
          </a:p>
        </p:txBody>
      </p:sp>
    </p:spTree>
    <p:extLst>
      <p:ext uri="{BB962C8B-B14F-4D97-AF65-F5344CB8AC3E}">
        <p14:creationId xmlns:p14="http://schemas.microsoft.com/office/powerpoint/2010/main" val="15081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nl-NL">
                <a:solidFill>
                  <a:srgbClr val="FF0000"/>
                </a:solidFill>
                <a:latin typeface="Calibri" charset="0"/>
              </a:rPr>
              <a:t>SQUEEZE EXAMPLES</a:t>
            </a:r>
          </a:p>
        </p:txBody>
      </p:sp>
      <p:sp>
        <p:nvSpPr>
          <p:cNvPr id="23554" name="Tijdelijke aanduiding voor inhoud 2"/>
          <p:cNvSpPr>
            <a:spLocks noGrp="1"/>
          </p:cNvSpPr>
          <p:nvPr>
            <p:ph idx="1"/>
          </p:nvPr>
        </p:nvSpPr>
        <p:spPr/>
        <p:txBody>
          <a:bodyPr/>
          <a:lstStyle/>
          <a:p>
            <a:r>
              <a:rPr lang="nl-NL">
                <a:latin typeface="Calibri" charset="0"/>
              </a:rPr>
              <a:t>In case of unclear solvent disorder, both a disorder model with constraints/restraints and a SQUEEZE calculation should be attempted and their results compared</a:t>
            </a:r>
          </a:p>
          <a:p>
            <a:r>
              <a:rPr lang="nl-NL">
                <a:latin typeface="Calibri" charset="0"/>
              </a:rPr>
              <a:t>Following are SQUEEZE examples without and with additional twinning complications </a:t>
            </a:r>
          </a:p>
          <a:p>
            <a:r>
              <a:rPr lang="nl-NL">
                <a:latin typeface="Calibri" charset="0"/>
              </a:rPr>
              <a:t>Both examples are based on good data </a:t>
            </a:r>
          </a:p>
          <a:p>
            <a:r>
              <a:rPr lang="nl-NL">
                <a:latin typeface="Calibri" charset="0"/>
              </a:rPr>
              <a:t>Note: Electron counting requires good data </a:t>
            </a:r>
          </a:p>
          <a:p>
            <a:endParaRPr lang="nl-NL">
              <a:latin typeface="Calibri" charset="0"/>
            </a:endParaRPr>
          </a:p>
        </p:txBody>
      </p:sp>
    </p:spTree>
    <p:extLst>
      <p:ext uri="{BB962C8B-B14F-4D97-AF65-F5344CB8AC3E}">
        <p14:creationId xmlns:p14="http://schemas.microsoft.com/office/powerpoint/2010/main" val="15081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1"/>
          <p:cNvSpPr>
            <a:spLocks noGrp="1"/>
          </p:cNvSpPr>
          <p:nvPr>
            <p:ph type="title"/>
          </p:nvPr>
        </p:nvSpPr>
        <p:spPr/>
        <p:txBody>
          <a:bodyPr/>
          <a:lstStyle/>
          <a:p>
            <a:r>
              <a:rPr lang="nl-NL">
                <a:solidFill>
                  <a:srgbClr val="E46C0A"/>
                </a:solidFill>
                <a:latin typeface="Calibri" charset="0"/>
              </a:rPr>
              <a:t>The MAIN Cycle</a:t>
            </a:r>
          </a:p>
        </p:txBody>
      </p:sp>
      <p:sp>
        <p:nvSpPr>
          <p:cNvPr id="75778" name="Tijdelijke aanduiding voor inhoud 2"/>
          <p:cNvSpPr>
            <a:spLocks noGrp="1"/>
          </p:cNvSpPr>
          <p:nvPr>
            <p:ph idx="1"/>
          </p:nvPr>
        </p:nvSpPr>
        <p:spPr>
          <a:xfrm>
            <a:off x="0" y="1417638"/>
            <a:ext cx="9059863" cy="5084762"/>
          </a:xfrm>
        </p:spPr>
        <p:txBody>
          <a:bodyPr/>
          <a:lstStyle/>
          <a:p>
            <a:r>
              <a:rPr lang="nl-NL" dirty="0">
                <a:latin typeface="Calibri" charset="0"/>
              </a:rPr>
              <a:t>The </a:t>
            </a:r>
            <a:r>
              <a:rPr lang="nl-NL" dirty="0" err="1">
                <a:latin typeface="Calibri" charset="0"/>
              </a:rPr>
              <a:t>original</a:t>
            </a:r>
            <a:r>
              <a:rPr lang="nl-NL" dirty="0">
                <a:latin typeface="Calibri" charset="0"/>
              </a:rPr>
              <a:t> BYPASS paper </a:t>
            </a:r>
            <a:r>
              <a:rPr lang="nl-NL" dirty="0" err="1">
                <a:latin typeface="Calibri" charset="0"/>
              </a:rPr>
              <a:t>described</a:t>
            </a:r>
            <a:r>
              <a:rPr lang="nl-NL" dirty="0">
                <a:latin typeface="Calibri" charset="0"/>
              </a:rPr>
              <a:t> a procedure </a:t>
            </a:r>
            <a:r>
              <a:rPr lang="nl-NL" dirty="0" err="1">
                <a:latin typeface="Calibri" charset="0"/>
              </a:rPr>
              <a:t>involving</a:t>
            </a:r>
            <a:r>
              <a:rPr lang="nl-NL" dirty="0">
                <a:latin typeface="Calibri" charset="0"/>
              </a:rPr>
              <a:t> </a:t>
            </a:r>
            <a:r>
              <a:rPr lang="nl-NL" dirty="0" err="1">
                <a:latin typeface="Calibri" charset="0"/>
              </a:rPr>
              <a:t>an</a:t>
            </a:r>
            <a:r>
              <a:rPr lang="nl-NL" dirty="0">
                <a:latin typeface="Calibri" charset="0"/>
              </a:rPr>
              <a:t> </a:t>
            </a:r>
            <a:r>
              <a:rPr lang="nl-NL" dirty="0" err="1">
                <a:latin typeface="Calibri" charset="0"/>
              </a:rPr>
              <a:t>inner</a:t>
            </a:r>
            <a:r>
              <a:rPr lang="nl-NL" dirty="0">
                <a:latin typeface="Calibri" charset="0"/>
              </a:rPr>
              <a:t> </a:t>
            </a:r>
            <a:r>
              <a:rPr lang="nl-NL" dirty="0" err="1">
                <a:latin typeface="Calibri" charset="0"/>
              </a:rPr>
              <a:t>and</a:t>
            </a:r>
            <a:r>
              <a:rPr lang="nl-NL" dirty="0">
                <a:latin typeface="Calibri" charset="0"/>
              </a:rPr>
              <a:t> </a:t>
            </a:r>
            <a:r>
              <a:rPr lang="nl-NL" dirty="0" err="1">
                <a:latin typeface="Calibri" charset="0"/>
              </a:rPr>
              <a:t>an</a:t>
            </a:r>
            <a:r>
              <a:rPr lang="nl-NL" dirty="0">
                <a:latin typeface="Calibri" charset="0"/>
              </a:rPr>
              <a:t> </a:t>
            </a:r>
            <a:r>
              <a:rPr lang="nl-NL" dirty="0" err="1">
                <a:latin typeface="Calibri" charset="0"/>
              </a:rPr>
              <a:t>outer</a:t>
            </a:r>
            <a:r>
              <a:rPr lang="nl-NL" dirty="0">
                <a:latin typeface="Calibri" charset="0"/>
              </a:rPr>
              <a:t> loop. In </a:t>
            </a:r>
            <a:r>
              <a:rPr lang="nl-NL" dirty="0" err="1">
                <a:latin typeface="Calibri" charset="0"/>
              </a:rPr>
              <a:t>general</a:t>
            </a:r>
            <a:r>
              <a:rPr lang="nl-NL" dirty="0">
                <a:latin typeface="Calibri" charset="0"/>
              </a:rPr>
              <a:t> </a:t>
            </a:r>
            <a:r>
              <a:rPr lang="nl-NL" dirty="0" err="1">
                <a:latin typeface="Calibri" charset="0"/>
              </a:rPr>
              <a:t>only</a:t>
            </a:r>
            <a:r>
              <a:rPr lang="nl-NL" dirty="0">
                <a:latin typeface="Calibri" charset="0"/>
              </a:rPr>
              <a:t> the </a:t>
            </a:r>
            <a:r>
              <a:rPr lang="nl-NL" dirty="0" err="1">
                <a:latin typeface="Calibri" charset="0"/>
              </a:rPr>
              <a:t>inner</a:t>
            </a:r>
            <a:r>
              <a:rPr lang="nl-NL" dirty="0">
                <a:latin typeface="Calibri" charset="0"/>
              </a:rPr>
              <a:t> loop (SQUEEZE) is </a:t>
            </a:r>
            <a:r>
              <a:rPr lang="nl-NL" dirty="0" err="1">
                <a:latin typeface="Calibri" charset="0"/>
              </a:rPr>
              <a:t>done</a:t>
            </a:r>
            <a:r>
              <a:rPr lang="nl-NL" dirty="0">
                <a:latin typeface="Calibri" charset="0"/>
              </a:rPr>
              <a:t>.</a:t>
            </a:r>
          </a:p>
          <a:p>
            <a:r>
              <a:rPr lang="nl-NL" dirty="0">
                <a:latin typeface="Calibri" charset="0"/>
              </a:rPr>
              <a:t>Under </a:t>
            </a:r>
            <a:r>
              <a:rPr lang="nl-NL" dirty="0" err="1">
                <a:latin typeface="Calibri" charset="0"/>
              </a:rPr>
              <a:t>certain</a:t>
            </a:r>
            <a:r>
              <a:rPr lang="nl-NL" dirty="0">
                <a:latin typeface="Calibri" charset="0"/>
              </a:rPr>
              <a:t> </a:t>
            </a:r>
            <a:r>
              <a:rPr lang="nl-NL" dirty="0" err="1">
                <a:latin typeface="Calibri" charset="0"/>
              </a:rPr>
              <a:t>conditions</a:t>
            </a:r>
            <a:r>
              <a:rPr lang="nl-NL" dirty="0">
                <a:latin typeface="Calibri" charset="0"/>
              </a:rPr>
              <a:t> (large disorder </a:t>
            </a:r>
            <a:r>
              <a:rPr lang="nl-NL" dirty="0" err="1">
                <a:latin typeface="Calibri" charset="0"/>
              </a:rPr>
              <a:t>contribution</a:t>
            </a:r>
            <a:r>
              <a:rPr lang="nl-NL" dirty="0">
                <a:latin typeface="Calibri" charset="0"/>
              </a:rPr>
              <a:t> </a:t>
            </a:r>
            <a:r>
              <a:rPr lang="nl-NL" dirty="0" err="1">
                <a:latin typeface="Calibri" charset="0"/>
              </a:rPr>
              <a:t>to</a:t>
            </a:r>
            <a:r>
              <a:rPr lang="nl-NL" dirty="0">
                <a:latin typeface="Calibri" charset="0"/>
              </a:rPr>
              <a:t> the SF or </a:t>
            </a:r>
            <a:r>
              <a:rPr lang="nl-NL" dirty="0" err="1">
                <a:latin typeface="Calibri" charset="0"/>
              </a:rPr>
              <a:t>twinning</a:t>
            </a:r>
            <a:r>
              <a:rPr lang="nl-NL" dirty="0">
                <a:latin typeface="Calibri" charset="0"/>
              </a:rPr>
              <a:t>) the full BYPASS procedure </a:t>
            </a:r>
            <a:r>
              <a:rPr lang="nl-NL" dirty="0" err="1">
                <a:latin typeface="Calibri" charset="0"/>
              </a:rPr>
              <a:t>including</a:t>
            </a:r>
            <a:r>
              <a:rPr lang="nl-NL" dirty="0">
                <a:latin typeface="Calibri" charset="0"/>
              </a:rPr>
              <a:t> the </a:t>
            </a:r>
            <a:r>
              <a:rPr lang="nl-NL" dirty="0" err="1">
                <a:latin typeface="Calibri" charset="0"/>
              </a:rPr>
              <a:t>outer</a:t>
            </a:r>
            <a:r>
              <a:rPr lang="nl-NL" dirty="0">
                <a:latin typeface="Calibri" charset="0"/>
              </a:rPr>
              <a:t> loop (i.e. L.S./SQUEEZE/L.S./SQUEEZE/. ..) </a:t>
            </a:r>
            <a:r>
              <a:rPr lang="nl-NL" dirty="0" err="1">
                <a:latin typeface="Calibri" charset="0"/>
              </a:rPr>
              <a:t>can</a:t>
            </a:r>
            <a:r>
              <a:rPr lang="nl-NL" dirty="0">
                <a:latin typeface="Calibri" charset="0"/>
              </a:rPr>
              <a:t> </a:t>
            </a:r>
            <a:r>
              <a:rPr lang="nl-NL" dirty="0" err="1">
                <a:latin typeface="Calibri" charset="0"/>
              </a:rPr>
              <a:t>be</a:t>
            </a:r>
            <a:r>
              <a:rPr lang="nl-NL" dirty="0">
                <a:latin typeface="Calibri" charset="0"/>
              </a:rPr>
              <a:t>  </a:t>
            </a:r>
            <a:r>
              <a:rPr lang="nl-NL" dirty="0" err="1">
                <a:latin typeface="Calibri" charset="0"/>
              </a:rPr>
              <a:t>attempted</a:t>
            </a:r>
            <a:r>
              <a:rPr lang="nl-NL" dirty="0">
                <a:latin typeface="Calibri" charset="0"/>
              </a:rPr>
              <a:t>. [INVOKED as BYPASS </a:t>
            </a:r>
            <a:r>
              <a:rPr lang="nl-NL" dirty="0" err="1">
                <a:latin typeface="Calibri" charset="0"/>
              </a:rPr>
              <a:t>with</a:t>
            </a:r>
            <a:r>
              <a:rPr lang="nl-NL" dirty="0">
                <a:latin typeface="Calibri" charset="0"/>
              </a:rPr>
              <a:t> </a:t>
            </a:r>
            <a:r>
              <a:rPr lang="nl-NL" dirty="0" err="1">
                <a:solidFill>
                  <a:srgbClr val="FF0000"/>
                </a:solidFill>
                <a:latin typeface="Calibri" charset="0"/>
              </a:rPr>
              <a:t>name.cif</a:t>
            </a:r>
            <a:r>
              <a:rPr lang="nl-NL" dirty="0">
                <a:solidFill>
                  <a:srgbClr val="FF0000"/>
                </a:solidFill>
                <a:latin typeface="Calibri" charset="0"/>
              </a:rPr>
              <a:t>  </a:t>
            </a:r>
            <a:r>
              <a:rPr lang="nl-NL" dirty="0" err="1">
                <a:solidFill>
                  <a:srgbClr val="FF0000"/>
                </a:solidFill>
                <a:latin typeface="Calibri" charset="0"/>
              </a:rPr>
              <a:t>and</a:t>
            </a:r>
            <a:r>
              <a:rPr lang="nl-NL" dirty="0">
                <a:solidFill>
                  <a:srgbClr val="FF0000"/>
                </a:solidFill>
                <a:latin typeface="Calibri" charset="0"/>
              </a:rPr>
              <a:t> </a:t>
            </a:r>
            <a:r>
              <a:rPr lang="nl-NL" dirty="0" err="1">
                <a:solidFill>
                  <a:srgbClr val="FF0000"/>
                </a:solidFill>
                <a:latin typeface="Calibri" charset="0"/>
              </a:rPr>
              <a:t>name.fcf</a:t>
            </a:r>
            <a:r>
              <a:rPr lang="nl-NL" dirty="0">
                <a:latin typeface="Calibri" charset="0"/>
              </a:rPr>
              <a:t>]. </a:t>
            </a:r>
            <a:r>
              <a:rPr lang="nl-NL" dirty="0" err="1">
                <a:latin typeface="Calibri" charset="0"/>
              </a:rPr>
              <a:t>This</a:t>
            </a:r>
            <a:r>
              <a:rPr lang="nl-NL" dirty="0">
                <a:latin typeface="Calibri" charset="0"/>
              </a:rPr>
              <a:t> routine </a:t>
            </a:r>
            <a:r>
              <a:rPr lang="nl-NL" dirty="0" err="1">
                <a:latin typeface="Calibri" charset="0"/>
              </a:rPr>
              <a:t>assumes</a:t>
            </a:r>
            <a:r>
              <a:rPr lang="nl-NL" dirty="0">
                <a:latin typeface="Calibri" charset="0"/>
              </a:rPr>
              <a:t> SHELXL2013.</a:t>
            </a:r>
          </a:p>
        </p:txBody>
      </p:sp>
    </p:spTree>
    <p:extLst>
      <p:ext uri="{BB962C8B-B14F-4D97-AF65-F5344CB8AC3E}">
        <p14:creationId xmlns:p14="http://schemas.microsoft.com/office/powerpoint/2010/main" val="301951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The SHELXL201n ABIN Instruction</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sz="2800" dirty="0" smtClean="0"/>
              <a:t>The </a:t>
            </a:r>
            <a:r>
              <a:rPr lang="en-GB" sz="2800" dirty="0" smtClean="0">
                <a:solidFill>
                  <a:srgbClr val="FF0000"/>
                </a:solidFill>
              </a:rPr>
              <a:t>total electron density </a:t>
            </a:r>
            <a:r>
              <a:rPr lang="en-GB" sz="2800" dirty="0" smtClean="0"/>
              <a:t>in the unit cell can be </a:t>
            </a:r>
            <a:r>
              <a:rPr lang="en-GB" sz="2800" dirty="0" smtClean="0">
                <a:solidFill>
                  <a:srgbClr val="FF0000"/>
                </a:solidFill>
              </a:rPr>
              <a:t>split </a:t>
            </a:r>
            <a:r>
              <a:rPr lang="en-GB" sz="2800" dirty="0" smtClean="0"/>
              <a:t>up into two parts, </a:t>
            </a:r>
            <a:r>
              <a:rPr lang="en-GB" sz="2800" dirty="0" smtClean="0">
                <a:solidFill>
                  <a:srgbClr val="FF0000"/>
                </a:solidFill>
              </a:rPr>
              <a:t>rho1 &amp; rho2</a:t>
            </a:r>
            <a:r>
              <a:rPr lang="en-GB" sz="2800" dirty="0" smtClean="0"/>
              <a:t>, with associated contributions to </a:t>
            </a:r>
            <a:r>
              <a:rPr lang="en-GB" sz="2800" dirty="0" err="1" smtClean="0"/>
              <a:t>F</a:t>
            </a:r>
            <a:r>
              <a:rPr lang="en-GB" sz="2800" baseline="-25000" dirty="0" err="1" smtClean="0"/>
              <a:t>h</a:t>
            </a:r>
            <a:r>
              <a:rPr lang="en-GB" sz="2800" dirty="0" smtClean="0"/>
              <a:t>(</a:t>
            </a:r>
            <a:r>
              <a:rPr lang="en-GB" sz="2800" dirty="0" err="1" smtClean="0"/>
              <a:t>calc</a:t>
            </a:r>
            <a:r>
              <a:rPr lang="en-GB" sz="2800" dirty="0" smtClean="0"/>
              <a:t>):   </a:t>
            </a:r>
            <a:r>
              <a:rPr lang="en-GB" sz="2800" dirty="0" err="1" smtClean="0">
                <a:solidFill>
                  <a:srgbClr val="FF0000"/>
                </a:solidFill>
              </a:rPr>
              <a:t>F</a:t>
            </a:r>
            <a:r>
              <a:rPr lang="en-GB" sz="2800" baseline="-25000" dirty="0" err="1" smtClean="0">
                <a:solidFill>
                  <a:srgbClr val="FF0000"/>
                </a:solidFill>
              </a:rPr>
              <a:t>h</a:t>
            </a:r>
            <a:r>
              <a:rPr lang="en-GB" sz="2800" dirty="0">
                <a:solidFill>
                  <a:srgbClr val="FF0000"/>
                </a:solidFill>
              </a:rPr>
              <a:t> </a:t>
            </a:r>
            <a:r>
              <a:rPr lang="en-GB" sz="2800" dirty="0" smtClean="0">
                <a:solidFill>
                  <a:srgbClr val="FF0000"/>
                </a:solidFill>
              </a:rPr>
              <a:t>(</a:t>
            </a:r>
            <a:r>
              <a:rPr lang="en-GB" sz="2800" dirty="0" err="1" smtClean="0">
                <a:solidFill>
                  <a:srgbClr val="FF0000"/>
                </a:solidFill>
              </a:rPr>
              <a:t>calc</a:t>
            </a:r>
            <a:r>
              <a:rPr lang="en-GB" sz="2800" dirty="0" smtClean="0">
                <a:solidFill>
                  <a:srgbClr val="FF0000"/>
                </a:solidFill>
              </a:rPr>
              <a:t>) = F</a:t>
            </a:r>
            <a:r>
              <a:rPr lang="en-GB" sz="2800" baseline="-25000" dirty="0" smtClean="0">
                <a:solidFill>
                  <a:srgbClr val="FF0000"/>
                </a:solidFill>
              </a:rPr>
              <a:t>h</a:t>
            </a:r>
            <a:r>
              <a:rPr lang="en-GB" sz="2800" dirty="0" smtClean="0">
                <a:solidFill>
                  <a:srgbClr val="FF0000"/>
                </a:solidFill>
              </a:rPr>
              <a:t>1 + F</a:t>
            </a:r>
            <a:r>
              <a:rPr lang="en-GB" sz="2800" baseline="-25000" dirty="0" smtClean="0">
                <a:solidFill>
                  <a:srgbClr val="FF0000"/>
                </a:solidFill>
              </a:rPr>
              <a:t>h</a:t>
            </a:r>
            <a:r>
              <a:rPr lang="en-GB" sz="2800" dirty="0" smtClean="0">
                <a:solidFill>
                  <a:srgbClr val="FF0000"/>
                </a:solidFill>
              </a:rPr>
              <a:t>2.</a:t>
            </a:r>
          </a:p>
          <a:p>
            <a:r>
              <a:rPr lang="en-GB" sz="2800" dirty="0" smtClean="0">
                <a:solidFill>
                  <a:srgbClr val="FF0000"/>
                </a:solidFill>
              </a:rPr>
              <a:t>F</a:t>
            </a:r>
            <a:r>
              <a:rPr lang="en-GB" sz="2800" baseline="-25000" dirty="0" smtClean="0">
                <a:solidFill>
                  <a:srgbClr val="FF0000"/>
                </a:solidFill>
              </a:rPr>
              <a:t>h</a:t>
            </a:r>
            <a:r>
              <a:rPr lang="en-GB" sz="2800" dirty="0" smtClean="0">
                <a:solidFill>
                  <a:srgbClr val="FF0000"/>
                </a:solidFill>
              </a:rPr>
              <a:t>1 </a:t>
            </a:r>
            <a:r>
              <a:rPr lang="en-GB" sz="2800" dirty="0" smtClean="0"/>
              <a:t>might be associated with the </a:t>
            </a:r>
            <a:r>
              <a:rPr lang="en-GB" sz="2800" dirty="0" smtClean="0">
                <a:solidFill>
                  <a:srgbClr val="FF0000"/>
                </a:solidFill>
              </a:rPr>
              <a:t>main molecule </a:t>
            </a:r>
            <a:r>
              <a:rPr lang="en-GB" sz="2800" dirty="0" smtClean="0"/>
              <a:t>of interest and </a:t>
            </a:r>
            <a:r>
              <a:rPr lang="en-GB" sz="2800" dirty="0" smtClean="0">
                <a:solidFill>
                  <a:srgbClr val="FF0000"/>
                </a:solidFill>
              </a:rPr>
              <a:t>F</a:t>
            </a:r>
            <a:r>
              <a:rPr lang="en-GB" sz="2800" baseline="-25000" dirty="0" smtClean="0">
                <a:solidFill>
                  <a:srgbClr val="FF0000"/>
                </a:solidFill>
              </a:rPr>
              <a:t>h</a:t>
            </a:r>
            <a:r>
              <a:rPr lang="en-GB" sz="2800" dirty="0" smtClean="0">
                <a:solidFill>
                  <a:srgbClr val="FF0000"/>
                </a:solidFill>
              </a:rPr>
              <a:t>2</a:t>
            </a:r>
            <a:r>
              <a:rPr lang="en-GB" sz="2800" dirty="0" smtClean="0"/>
              <a:t> with a </a:t>
            </a:r>
            <a:r>
              <a:rPr lang="en-GB" sz="2800" dirty="0" smtClean="0">
                <a:solidFill>
                  <a:srgbClr val="FF0000"/>
                </a:solidFill>
              </a:rPr>
              <a:t>disordered solvent  region</a:t>
            </a:r>
            <a:r>
              <a:rPr lang="en-GB" sz="2800" dirty="0" smtClean="0"/>
              <a:t>.</a:t>
            </a:r>
          </a:p>
          <a:p>
            <a:r>
              <a:rPr lang="en-GB" sz="2800" dirty="0" smtClean="0"/>
              <a:t>Generally, a </a:t>
            </a:r>
            <a:r>
              <a:rPr lang="en-GB" sz="2800" dirty="0" smtClean="0">
                <a:solidFill>
                  <a:srgbClr val="FF0000"/>
                </a:solidFill>
              </a:rPr>
              <a:t>disorder model </a:t>
            </a:r>
            <a:r>
              <a:rPr lang="en-GB" sz="2800" dirty="0" smtClean="0"/>
              <a:t>takes care of </a:t>
            </a:r>
            <a:r>
              <a:rPr lang="en-GB" sz="2800" dirty="0" smtClean="0">
                <a:solidFill>
                  <a:srgbClr val="FF0000"/>
                </a:solidFill>
              </a:rPr>
              <a:t>F</a:t>
            </a:r>
            <a:r>
              <a:rPr lang="en-GB" sz="2800" baseline="-25000" dirty="0" smtClean="0">
                <a:solidFill>
                  <a:srgbClr val="FF0000"/>
                </a:solidFill>
              </a:rPr>
              <a:t>h</a:t>
            </a:r>
            <a:r>
              <a:rPr lang="en-GB" sz="2800" dirty="0" smtClean="0">
                <a:solidFill>
                  <a:srgbClr val="FF0000"/>
                </a:solidFill>
              </a:rPr>
              <a:t>2</a:t>
            </a:r>
            <a:r>
              <a:rPr lang="en-GB" sz="2800" dirty="0" smtClean="0"/>
              <a:t>.</a:t>
            </a:r>
          </a:p>
          <a:p>
            <a:r>
              <a:rPr lang="en-GB" sz="2800" dirty="0" smtClean="0">
                <a:solidFill>
                  <a:srgbClr val="FF0000"/>
                </a:solidFill>
              </a:rPr>
              <a:t>Optionally</a:t>
            </a:r>
            <a:r>
              <a:rPr lang="en-GB" sz="2800" dirty="0" smtClean="0"/>
              <a:t>, the </a:t>
            </a:r>
            <a:r>
              <a:rPr lang="en-GB" sz="2800" dirty="0" smtClean="0">
                <a:solidFill>
                  <a:srgbClr val="FF0000"/>
                </a:solidFill>
              </a:rPr>
              <a:t>F</a:t>
            </a:r>
            <a:r>
              <a:rPr lang="en-GB" sz="2800" baseline="-25000" dirty="0" smtClean="0">
                <a:solidFill>
                  <a:srgbClr val="FF0000"/>
                </a:solidFill>
              </a:rPr>
              <a:t>h</a:t>
            </a:r>
            <a:r>
              <a:rPr lang="en-GB" sz="2800" dirty="0" smtClean="0">
                <a:solidFill>
                  <a:srgbClr val="FF0000"/>
                </a:solidFill>
              </a:rPr>
              <a:t>2</a:t>
            </a:r>
            <a:r>
              <a:rPr lang="en-GB" sz="2800" dirty="0" smtClean="0"/>
              <a:t> part can be calculated using an </a:t>
            </a:r>
            <a:r>
              <a:rPr lang="en-GB" sz="2800" dirty="0" smtClean="0">
                <a:solidFill>
                  <a:srgbClr val="FF0000"/>
                </a:solidFill>
              </a:rPr>
              <a:t>external program </a:t>
            </a:r>
            <a:r>
              <a:rPr lang="en-GB" sz="2800" dirty="0" smtClean="0"/>
              <a:t>and read by SHELXL from a </a:t>
            </a:r>
            <a:r>
              <a:rPr lang="en-GB" sz="2800" dirty="0" smtClean="0">
                <a:solidFill>
                  <a:srgbClr val="FF0000"/>
                </a:solidFill>
              </a:rPr>
              <a:t>.fab file</a:t>
            </a:r>
          </a:p>
          <a:p>
            <a:r>
              <a:rPr lang="en-GB" sz="2800" dirty="0" smtClean="0"/>
              <a:t>The </a:t>
            </a:r>
            <a:r>
              <a:rPr lang="en-GB" sz="2800" dirty="0" smtClean="0">
                <a:solidFill>
                  <a:srgbClr val="FF0000"/>
                </a:solidFill>
              </a:rPr>
              <a:t>ABIN</a:t>
            </a:r>
            <a:r>
              <a:rPr lang="en-GB" sz="2800" dirty="0" smtClean="0"/>
              <a:t> instruction informs SHELXL201n to search for and read the external .fab file with H,K,L,A</a:t>
            </a:r>
            <a:r>
              <a:rPr lang="en-GB" sz="2800" baseline="-25000" dirty="0" smtClean="0"/>
              <a:t>h</a:t>
            </a:r>
            <a:r>
              <a:rPr lang="en-GB" sz="2800" dirty="0"/>
              <a:t>2</a:t>
            </a:r>
            <a:r>
              <a:rPr lang="en-GB" sz="2800" dirty="0" smtClean="0"/>
              <a:t>,B</a:t>
            </a:r>
            <a:r>
              <a:rPr lang="en-GB" sz="2800" baseline="-25000" dirty="0" smtClean="0"/>
              <a:t>h</a:t>
            </a:r>
            <a:r>
              <a:rPr lang="en-GB" sz="2800" dirty="0" smtClean="0"/>
              <a:t>2.</a:t>
            </a:r>
          </a:p>
          <a:p>
            <a:endParaRPr lang="en-GB" dirty="0"/>
          </a:p>
        </p:txBody>
      </p:sp>
    </p:spTree>
    <p:extLst>
      <p:ext uri="{BB962C8B-B14F-4D97-AF65-F5344CB8AC3E}">
        <p14:creationId xmlns:p14="http://schemas.microsoft.com/office/powerpoint/2010/main" val="11815624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3"/>
          <p:cNvSpPr>
            <a:spLocks noGrp="1"/>
          </p:cNvSpPr>
          <p:nvPr>
            <p:ph type="title"/>
          </p:nvPr>
        </p:nvSpPr>
        <p:spPr>
          <a:xfrm>
            <a:off x="457200" y="274638"/>
            <a:ext cx="8229600" cy="1784350"/>
          </a:xfrm>
        </p:spPr>
        <p:txBody>
          <a:bodyPr>
            <a:normAutofit fontScale="90000"/>
          </a:bodyPr>
          <a:lstStyle/>
          <a:p>
            <a:r>
              <a:rPr lang="nl-NL">
                <a:solidFill>
                  <a:srgbClr val="FF0000"/>
                </a:solidFill>
                <a:latin typeface="Calibri" charset="0"/>
              </a:rPr>
              <a:t>SQUEEZE optimizes the Difference map by Fourier Recycling.</a:t>
            </a:r>
            <a:br>
              <a:rPr lang="nl-NL">
                <a:solidFill>
                  <a:srgbClr val="FF0000"/>
                </a:solidFill>
                <a:latin typeface="Calibri" charset="0"/>
              </a:rPr>
            </a:br>
            <a:r>
              <a:rPr lang="nl-NL">
                <a:solidFill>
                  <a:srgbClr val="FF0000"/>
                </a:solidFill>
                <a:latin typeface="Calibri" charset="0"/>
              </a:rPr>
              <a:t>Refinement is done with SHELXL</a:t>
            </a:r>
          </a:p>
        </p:txBody>
      </p:sp>
      <p:pic>
        <p:nvPicPr>
          <p:cNvPr id="32770" name="Afbeelding 4" descr="loo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738" y="3816350"/>
            <a:ext cx="7739062"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kstvak 1"/>
          <p:cNvSpPr txBox="1">
            <a:spLocks noChangeArrowheads="1"/>
          </p:cNvSpPr>
          <p:nvPr/>
        </p:nvSpPr>
        <p:spPr bwMode="auto">
          <a:xfrm>
            <a:off x="947738" y="2230438"/>
            <a:ext cx="786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a:t>SQUEEZE + L.S. Recycling is rarely needed but can be done as:</a:t>
            </a:r>
          </a:p>
          <a:p>
            <a:pPr eaLnBrk="1" hangingPunct="1"/>
            <a:endParaRPr lang="nl-NL"/>
          </a:p>
          <a:p>
            <a:pPr eaLnBrk="1" hangingPunct="1"/>
            <a:r>
              <a:rPr lang="nl-NL">
                <a:solidFill>
                  <a:srgbClr val="FF0000"/>
                </a:solidFill>
              </a:rPr>
              <a:t>platon –q3 name.cif  (by calling SHELXL from within PLATON)</a:t>
            </a:r>
          </a:p>
        </p:txBody>
      </p:sp>
    </p:spTree>
    <p:extLst>
      <p:ext uri="{BB962C8B-B14F-4D97-AF65-F5344CB8AC3E}">
        <p14:creationId xmlns:p14="http://schemas.microsoft.com/office/powerpoint/2010/main" val="372084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457200" y="274637"/>
            <a:ext cx="8229600" cy="866121"/>
          </a:xfrm>
        </p:spPr>
        <p:txBody>
          <a:bodyPr/>
          <a:lstStyle/>
          <a:p>
            <a:r>
              <a:rPr lang="nl-NL" dirty="0" err="1">
                <a:solidFill>
                  <a:srgbClr val="FF0000"/>
                </a:solidFill>
                <a:latin typeface="Calibri" charset="0"/>
              </a:rPr>
              <a:t>Requirements</a:t>
            </a:r>
            <a:endParaRPr lang="nl-NL" dirty="0">
              <a:solidFill>
                <a:srgbClr val="FF0000"/>
              </a:solidFill>
              <a:latin typeface="Calibri" charset="0"/>
            </a:endParaRPr>
          </a:p>
        </p:txBody>
      </p:sp>
      <p:sp>
        <p:nvSpPr>
          <p:cNvPr id="53250" name="Tijdelijke aanduiding voor inhoud 2"/>
          <p:cNvSpPr>
            <a:spLocks noGrp="1"/>
          </p:cNvSpPr>
          <p:nvPr>
            <p:ph idx="1"/>
          </p:nvPr>
        </p:nvSpPr>
        <p:spPr>
          <a:xfrm>
            <a:off x="457200" y="1417638"/>
            <a:ext cx="8466138" cy="5203825"/>
          </a:xfrm>
        </p:spPr>
        <p:txBody>
          <a:bodyPr>
            <a:noAutofit/>
          </a:bodyPr>
          <a:lstStyle/>
          <a:p>
            <a:pPr>
              <a:defRPr/>
            </a:pPr>
            <a:r>
              <a:rPr lang="nl-NL" sz="2800" dirty="0" err="1">
                <a:latin typeface="Calibri" charset="0"/>
              </a:rPr>
              <a:t>There</a:t>
            </a:r>
            <a:r>
              <a:rPr lang="nl-NL" sz="2800" dirty="0">
                <a:latin typeface="Calibri" charset="0"/>
              </a:rPr>
              <a:t> </a:t>
            </a:r>
            <a:r>
              <a:rPr lang="nl-NL" sz="2800" dirty="0" err="1">
                <a:latin typeface="Calibri" charset="0"/>
              </a:rPr>
              <a:t>should</a:t>
            </a:r>
            <a:r>
              <a:rPr lang="nl-NL" sz="2800" dirty="0">
                <a:latin typeface="Calibri" charset="0"/>
              </a:rPr>
              <a:t> </a:t>
            </a:r>
            <a:r>
              <a:rPr lang="nl-NL" sz="2800" dirty="0" err="1">
                <a:latin typeface="Calibri" charset="0"/>
              </a:rPr>
              <a:t>be</a:t>
            </a:r>
            <a:r>
              <a:rPr lang="nl-NL" sz="2800" dirty="0">
                <a:latin typeface="Calibri" charset="0"/>
              </a:rPr>
              <a:t> </a:t>
            </a:r>
            <a:r>
              <a:rPr lang="nl-NL" sz="2800" dirty="0">
                <a:solidFill>
                  <a:srgbClr val="FF0000"/>
                </a:solidFill>
                <a:latin typeface="Calibri" charset="0"/>
              </a:rPr>
              <a:t>no </a:t>
            </a:r>
            <a:r>
              <a:rPr lang="nl-NL" sz="2800" dirty="0" err="1">
                <a:solidFill>
                  <a:srgbClr val="FF0000"/>
                </a:solidFill>
                <a:latin typeface="Calibri" charset="0"/>
              </a:rPr>
              <a:t>residual</a:t>
            </a:r>
            <a:r>
              <a:rPr lang="nl-NL" sz="2800" dirty="0">
                <a:solidFill>
                  <a:srgbClr val="FF0000"/>
                </a:solidFill>
                <a:latin typeface="Calibri" charset="0"/>
              </a:rPr>
              <a:t> </a:t>
            </a:r>
            <a:r>
              <a:rPr lang="nl-NL" sz="2800" dirty="0" err="1">
                <a:solidFill>
                  <a:srgbClr val="FF0000"/>
                </a:solidFill>
                <a:latin typeface="Calibri" charset="0"/>
              </a:rPr>
              <a:t>unresolved</a:t>
            </a:r>
            <a:r>
              <a:rPr lang="nl-NL" sz="2800" dirty="0">
                <a:solidFill>
                  <a:srgbClr val="FF0000"/>
                </a:solidFill>
                <a:latin typeface="Calibri" charset="0"/>
              </a:rPr>
              <a:t> </a:t>
            </a:r>
            <a:r>
              <a:rPr lang="nl-NL" sz="2800" dirty="0" err="1">
                <a:solidFill>
                  <a:srgbClr val="FF0000"/>
                </a:solidFill>
                <a:latin typeface="Calibri" charset="0"/>
              </a:rPr>
              <a:t>density</a:t>
            </a:r>
            <a:r>
              <a:rPr lang="nl-NL" sz="2800" dirty="0">
                <a:solidFill>
                  <a:srgbClr val="FF0000"/>
                </a:solidFill>
                <a:latin typeface="Calibri" charset="0"/>
              </a:rPr>
              <a:t> </a:t>
            </a:r>
            <a:r>
              <a:rPr lang="nl-NL" sz="2800" dirty="0">
                <a:latin typeface="Calibri" charset="0"/>
              </a:rPr>
              <a:t>in the discrete model </a:t>
            </a:r>
            <a:r>
              <a:rPr lang="nl-NL" sz="2800" dirty="0" err="1">
                <a:latin typeface="Calibri" charset="0"/>
              </a:rPr>
              <a:t>region</a:t>
            </a:r>
            <a:r>
              <a:rPr lang="nl-NL" sz="2800" dirty="0">
                <a:latin typeface="Calibri" charset="0"/>
              </a:rPr>
              <a:t> of the </a:t>
            </a:r>
            <a:r>
              <a:rPr lang="nl-NL" sz="2800" dirty="0" err="1" smtClean="0">
                <a:latin typeface="Calibri" charset="0"/>
              </a:rPr>
              <a:t>structure</a:t>
            </a:r>
            <a:r>
              <a:rPr lang="nl-NL" sz="2800" dirty="0" smtClean="0">
                <a:latin typeface="Calibri" charset="0"/>
              </a:rPr>
              <a:t> </a:t>
            </a:r>
            <a:r>
              <a:rPr lang="nl-NL" sz="2800" dirty="0" err="1" smtClean="0">
                <a:latin typeface="Calibri" charset="0"/>
              </a:rPr>
              <a:t>because</a:t>
            </a:r>
            <a:r>
              <a:rPr lang="nl-NL" sz="2800" dirty="0" smtClean="0">
                <a:latin typeface="Calibri" charset="0"/>
              </a:rPr>
              <a:t> of </a:t>
            </a:r>
            <a:r>
              <a:rPr lang="nl-NL" sz="2800" dirty="0" err="1" smtClean="0">
                <a:latin typeface="Calibri" charset="0"/>
              </a:rPr>
              <a:t>its</a:t>
            </a:r>
            <a:r>
              <a:rPr lang="nl-NL" sz="2800" dirty="0" smtClean="0">
                <a:latin typeface="Calibri" charset="0"/>
              </a:rPr>
              <a:t> impact on the </a:t>
            </a:r>
            <a:r>
              <a:rPr lang="nl-NL" sz="2800" dirty="0" err="1" smtClean="0">
                <a:latin typeface="Calibri" charset="0"/>
              </a:rPr>
              <a:t>difference</a:t>
            </a:r>
            <a:r>
              <a:rPr lang="nl-NL" sz="2800" dirty="0" smtClean="0">
                <a:latin typeface="Calibri" charset="0"/>
              </a:rPr>
              <a:t> map in the solvent </a:t>
            </a:r>
            <a:r>
              <a:rPr lang="nl-NL" sz="2800" dirty="0" err="1" smtClean="0">
                <a:latin typeface="Calibri" charset="0"/>
              </a:rPr>
              <a:t>region</a:t>
            </a:r>
            <a:r>
              <a:rPr lang="nl-NL" sz="2800" dirty="0" smtClean="0">
                <a:latin typeface="Calibri" charset="0"/>
              </a:rPr>
              <a:t>.</a:t>
            </a:r>
            <a:endParaRPr lang="nl-NL" sz="2800" dirty="0">
              <a:latin typeface="Calibri" charset="0"/>
            </a:endParaRPr>
          </a:p>
          <a:p>
            <a:pPr>
              <a:defRPr/>
            </a:pPr>
            <a:r>
              <a:rPr lang="nl-NL" sz="2800" dirty="0">
                <a:latin typeface="Calibri" charset="0"/>
              </a:rPr>
              <a:t>The data set </a:t>
            </a:r>
            <a:r>
              <a:rPr lang="nl-NL" sz="2800" dirty="0" err="1">
                <a:latin typeface="Calibri" charset="0"/>
              </a:rPr>
              <a:t>should</a:t>
            </a:r>
            <a:r>
              <a:rPr lang="nl-NL" sz="2800" dirty="0">
                <a:latin typeface="Calibri" charset="0"/>
              </a:rPr>
              <a:t> </a:t>
            </a:r>
            <a:r>
              <a:rPr lang="nl-NL" sz="2800" dirty="0" err="1">
                <a:latin typeface="Calibri" charset="0"/>
              </a:rPr>
              <a:t>be</a:t>
            </a:r>
            <a:r>
              <a:rPr lang="nl-NL" sz="2800" dirty="0">
                <a:latin typeface="Calibri" charset="0"/>
              </a:rPr>
              <a:t> </a:t>
            </a:r>
            <a:r>
              <a:rPr lang="nl-NL" sz="2800" dirty="0" err="1">
                <a:solidFill>
                  <a:srgbClr val="FF0000"/>
                </a:solidFill>
                <a:latin typeface="Calibri" charset="0"/>
              </a:rPr>
              <a:t>reasonably</a:t>
            </a:r>
            <a:r>
              <a:rPr lang="nl-NL" sz="2800" dirty="0">
                <a:solidFill>
                  <a:srgbClr val="FF0000"/>
                </a:solidFill>
                <a:latin typeface="Calibri" charset="0"/>
              </a:rPr>
              <a:t> complete </a:t>
            </a:r>
            <a:r>
              <a:rPr lang="nl-NL" sz="2800" dirty="0" err="1">
                <a:latin typeface="Calibri" charset="0"/>
              </a:rPr>
              <a:t>and</a:t>
            </a:r>
            <a:r>
              <a:rPr lang="nl-NL" sz="2800" dirty="0">
                <a:latin typeface="Calibri" charset="0"/>
              </a:rPr>
              <a:t> </a:t>
            </a:r>
            <a:r>
              <a:rPr lang="nl-NL" sz="2800" dirty="0" err="1">
                <a:latin typeface="Calibri" charset="0"/>
              </a:rPr>
              <a:t>with</a:t>
            </a:r>
            <a:r>
              <a:rPr lang="nl-NL" sz="2800" dirty="0">
                <a:latin typeface="Calibri" charset="0"/>
              </a:rPr>
              <a:t> </a:t>
            </a:r>
            <a:r>
              <a:rPr lang="nl-NL" sz="2800" dirty="0" err="1">
                <a:solidFill>
                  <a:srgbClr val="FF0000"/>
                </a:solidFill>
                <a:latin typeface="Calibri" charset="0"/>
              </a:rPr>
              <a:t>sufficient</a:t>
            </a:r>
            <a:r>
              <a:rPr lang="nl-NL" sz="2800" dirty="0">
                <a:solidFill>
                  <a:srgbClr val="FF0000"/>
                </a:solidFill>
                <a:latin typeface="Calibri" charset="0"/>
              </a:rPr>
              <a:t> </a:t>
            </a:r>
            <a:r>
              <a:rPr lang="nl-NL" sz="2800" dirty="0" err="1">
                <a:solidFill>
                  <a:srgbClr val="FF0000"/>
                </a:solidFill>
                <a:latin typeface="Calibri" charset="0"/>
              </a:rPr>
              <a:t>resolution</a:t>
            </a:r>
            <a:r>
              <a:rPr lang="nl-NL" sz="2800" dirty="0">
                <a:solidFill>
                  <a:srgbClr val="FF0000"/>
                </a:solidFill>
                <a:latin typeface="Calibri" charset="0"/>
              </a:rPr>
              <a:t> </a:t>
            </a:r>
            <a:r>
              <a:rPr lang="nl-NL" sz="2800" dirty="0" smtClean="0">
                <a:latin typeface="Calibri" charset="0"/>
              </a:rPr>
              <a:t>[i.e</a:t>
            </a:r>
            <a:r>
              <a:rPr lang="nl-NL" sz="2800" dirty="0">
                <a:latin typeface="Calibri" charset="0"/>
              </a:rPr>
              <a:t>. </a:t>
            </a:r>
            <a:r>
              <a:rPr lang="nl-NL" sz="2800" dirty="0" err="1">
                <a:latin typeface="Calibri" charset="0"/>
              </a:rPr>
              <a:t>sin</a:t>
            </a:r>
            <a:r>
              <a:rPr lang="nl-NL" sz="2800" dirty="0">
                <a:latin typeface="Calibri" charset="0"/>
              </a:rPr>
              <a:t>(</a:t>
            </a:r>
            <a:r>
              <a:rPr lang="nl-NL" sz="2800" dirty="0" err="1">
                <a:latin typeface="Calibri" charset="0"/>
              </a:rPr>
              <a:t>theta</a:t>
            </a:r>
            <a:r>
              <a:rPr lang="nl-NL" sz="2800" dirty="0">
                <a:latin typeface="Calibri" charset="0"/>
              </a:rPr>
              <a:t>)/</a:t>
            </a:r>
            <a:r>
              <a:rPr lang="nl-NL" sz="2800" dirty="0" err="1">
                <a:latin typeface="Calibri" charset="0"/>
              </a:rPr>
              <a:t>lambda</a:t>
            </a:r>
            <a:r>
              <a:rPr lang="nl-NL" sz="2800" dirty="0">
                <a:latin typeface="Calibri" charset="0"/>
              </a:rPr>
              <a:t> &gt;</a:t>
            </a:r>
            <a:r>
              <a:rPr lang="nl-NL" sz="2800" dirty="0" smtClean="0">
                <a:latin typeface="Calibri" charset="0"/>
              </a:rPr>
              <a:t>0.6]. </a:t>
            </a:r>
          </a:p>
          <a:p>
            <a:pPr>
              <a:defRPr/>
            </a:pPr>
            <a:r>
              <a:rPr lang="nl-NL" sz="2800" dirty="0" smtClean="0">
                <a:latin typeface="Calibri" charset="0"/>
              </a:rPr>
              <a:t> Low </a:t>
            </a:r>
            <a:r>
              <a:rPr lang="nl-NL" sz="2800" dirty="0" err="1" smtClean="0">
                <a:latin typeface="Calibri" charset="0"/>
              </a:rPr>
              <a:t>temperature</a:t>
            </a:r>
            <a:r>
              <a:rPr lang="nl-NL" sz="2800" dirty="0" smtClean="0">
                <a:latin typeface="Calibri" charset="0"/>
              </a:rPr>
              <a:t> data help a lot.</a:t>
            </a:r>
            <a:endParaRPr lang="nl-NL" sz="2800" dirty="0">
              <a:latin typeface="Calibri" charset="0"/>
            </a:endParaRPr>
          </a:p>
          <a:p>
            <a:pPr>
              <a:defRPr/>
            </a:pPr>
            <a:r>
              <a:rPr lang="nl-NL" sz="2800" dirty="0" err="1">
                <a:latin typeface="Calibri" charset="0"/>
              </a:rPr>
              <a:t>There</a:t>
            </a:r>
            <a:r>
              <a:rPr lang="nl-NL" sz="2800" dirty="0">
                <a:latin typeface="Calibri" charset="0"/>
              </a:rPr>
              <a:t> </a:t>
            </a:r>
            <a:r>
              <a:rPr lang="nl-NL" sz="2800" dirty="0" err="1">
                <a:latin typeface="Calibri" charset="0"/>
              </a:rPr>
              <a:t>should</a:t>
            </a:r>
            <a:r>
              <a:rPr lang="nl-NL" sz="2800" dirty="0">
                <a:latin typeface="Calibri" charset="0"/>
              </a:rPr>
              <a:t> </a:t>
            </a:r>
            <a:r>
              <a:rPr lang="nl-NL" sz="2800" dirty="0" err="1">
                <a:latin typeface="Calibri" charset="0"/>
              </a:rPr>
              <a:t>be</a:t>
            </a:r>
            <a:r>
              <a:rPr lang="nl-NL" sz="2800" dirty="0">
                <a:latin typeface="Calibri" charset="0"/>
              </a:rPr>
              <a:t> no </a:t>
            </a:r>
            <a:r>
              <a:rPr lang="nl-NL" sz="2800" dirty="0" err="1">
                <a:solidFill>
                  <a:srgbClr val="FF0000"/>
                </a:solidFill>
                <a:latin typeface="Calibri" charset="0"/>
              </a:rPr>
              <a:t>unresolved</a:t>
            </a:r>
            <a:r>
              <a:rPr lang="nl-NL" sz="2800" dirty="0">
                <a:solidFill>
                  <a:srgbClr val="FF0000"/>
                </a:solidFill>
                <a:latin typeface="Calibri" charset="0"/>
              </a:rPr>
              <a:t> charge </a:t>
            </a:r>
            <a:r>
              <a:rPr lang="nl-NL" sz="2800" dirty="0" err="1">
                <a:solidFill>
                  <a:srgbClr val="FF0000"/>
                </a:solidFill>
                <a:latin typeface="Calibri" charset="0"/>
              </a:rPr>
              <a:t>balance</a:t>
            </a:r>
            <a:r>
              <a:rPr lang="nl-NL" sz="2800" dirty="0">
                <a:solidFill>
                  <a:srgbClr val="FF0000"/>
                </a:solidFill>
                <a:latin typeface="Calibri" charset="0"/>
              </a:rPr>
              <a:t> </a:t>
            </a:r>
            <a:r>
              <a:rPr lang="nl-NL" sz="2800" dirty="0">
                <a:latin typeface="Calibri" charset="0"/>
              </a:rPr>
              <a:t>issues </a:t>
            </a:r>
            <a:r>
              <a:rPr lang="nl-NL" sz="2800" dirty="0" err="1">
                <a:latin typeface="Calibri" charset="0"/>
              </a:rPr>
              <a:t>that</a:t>
            </a:r>
            <a:r>
              <a:rPr lang="nl-NL" sz="2800" dirty="0">
                <a:latin typeface="Calibri" charset="0"/>
              </a:rPr>
              <a:t> </a:t>
            </a:r>
            <a:r>
              <a:rPr lang="nl-NL" sz="2800" dirty="0" err="1">
                <a:latin typeface="Calibri" charset="0"/>
              </a:rPr>
              <a:t>might</a:t>
            </a:r>
            <a:r>
              <a:rPr lang="nl-NL" sz="2800" dirty="0">
                <a:latin typeface="Calibri" charset="0"/>
              </a:rPr>
              <a:t> effect the </a:t>
            </a:r>
            <a:r>
              <a:rPr lang="nl-NL" sz="2800" dirty="0" err="1">
                <a:latin typeface="Calibri" charset="0"/>
              </a:rPr>
              <a:t>chemistry</a:t>
            </a:r>
            <a:r>
              <a:rPr lang="nl-NL" sz="2800" dirty="0">
                <a:latin typeface="Calibri" charset="0"/>
              </a:rPr>
              <a:t> </a:t>
            </a:r>
            <a:r>
              <a:rPr lang="nl-NL" sz="2800" dirty="0" err="1" smtClean="0">
                <a:latin typeface="Calibri" charset="0"/>
              </a:rPr>
              <a:t>involved</a:t>
            </a:r>
            <a:r>
              <a:rPr lang="nl-NL" sz="2800" dirty="0" smtClean="0">
                <a:latin typeface="Calibri" charset="0"/>
              </a:rPr>
              <a:t> (e.g. The </a:t>
            </a:r>
            <a:r>
              <a:rPr lang="nl-NL" sz="2800" dirty="0" err="1" smtClean="0">
                <a:latin typeface="Calibri" charset="0"/>
              </a:rPr>
              <a:t>valency</a:t>
            </a:r>
            <a:r>
              <a:rPr lang="nl-NL" sz="2800" dirty="0" smtClean="0">
                <a:latin typeface="Calibri" charset="0"/>
              </a:rPr>
              <a:t> of a metal in the </a:t>
            </a:r>
            <a:r>
              <a:rPr lang="nl-NL" sz="2800" dirty="0" err="1" smtClean="0">
                <a:latin typeface="Calibri" charset="0"/>
              </a:rPr>
              <a:t>ordered</a:t>
            </a:r>
            <a:r>
              <a:rPr lang="nl-NL" sz="2800" dirty="0" smtClean="0">
                <a:latin typeface="Calibri" charset="0"/>
              </a:rPr>
              <a:t> part of the </a:t>
            </a:r>
            <a:r>
              <a:rPr lang="nl-NL" sz="2800" dirty="0" err="1" smtClean="0">
                <a:latin typeface="Calibri" charset="0"/>
              </a:rPr>
              <a:t>structure</a:t>
            </a:r>
            <a:r>
              <a:rPr lang="nl-NL" sz="2800" dirty="0" smtClean="0">
                <a:latin typeface="Calibri" charset="0"/>
              </a:rPr>
              <a:t>)</a:t>
            </a:r>
            <a:endParaRPr lang="nl-NL" sz="2800" dirty="0">
              <a:latin typeface="Calibri" charset="0"/>
            </a:endParaRPr>
          </a:p>
        </p:txBody>
      </p:sp>
    </p:spTree>
    <p:extLst>
      <p:ext uri="{BB962C8B-B14F-4D97-AF65-F5344CB8AC3E}">
        <p14:creationId xmlns:p14="http://schemas.microsoft.com/office/powerpoint/2010/main" val="153454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a:xfrm>
            <a:off x="457200" y="274638"/>
            <a:ext cx="8229600" cy="581025"/>
          </a:xfrm>
        </p:spPr>
        <p:txBody>
          <a:bodyPr>
            <a:normAutofit fontScale="90000"/>
          </a:bodyPr>
          <a:lstStyle/>
          <a:p>
            <a:r>
              <a:rPr lang="nl-NL">
                <a:solidFill>
                  <a:srgbClr val="FF0000"/>
                </a:solidFill>
                <a:latin typeface="Calibri" charset="0"/>
              </a:rPr>
              <a:t>Limitations</a:t>
            </a:r>
          </a:p>
        </p:txBody>
      </p:sp>
      <p:sp>
        <p:nvSpPr>
          <p:cNvPr id="34818" name="Tijdelijke aanduiding voor inhoud 2"/>
          <p:cNvSpPr>
            <a:spLocks noGrp="1"/>
          </p:cNvSpPr>
          <p:nvPr>
            <p:ph idx="1"/>
          </p:nvPr>
        </p:nvSpPr>
        <p:spPr>
          <a:xfrm>
            <a:off x="457200" y="855663"/>
            <a:ext cx="8229600" cy="5765800"/>
          </a:xfrm>
        </p:spPr>
        <p:txBody>
          <a:bodyPr/>
          <a:lstStyle/>
          <a:p>
            <a:r>
              <a:rPr lang="nl-NL" sz="2800">
                <a:latin typeface="Calibri" charset="0"/>
              </a:rPr>
              <a:t>The reported </a:t>
            </a:r>
            <a:r>
              <a:rPr lang="nl-NL" sz="2800">
                <a:solidFill>
                  <a:srgbClr val="FF0000"/>
                </a:solidFill>
                <a:latin typeface="Calibri" charset="0"/>
              </a:rPr>
              <a:t>electron count </a:t>
            </a:r>
            <a:r>
              <a:rPr lang="nl-NL" sz="2800">
                <a:latin typeface="Calibri" charset="0"/>
              </a:rPr>
              <a:t>in the solvent region is meaningful only with the supply of a complete and reliable reflection data set</a:t>
            </a:r>
          </a:p>
          <a:p>
            <a:r>
              <a:rPr lang="nl-NL" sz="2800">
                <a:latin typeface="Calibri" charset="0"/>
              </a:rPr>
              <a:t>The SQUEEZE technique can not handle properly cases of </a:t>
            </a:r>
            <a:r>
              <a:rPr lang="nl-NL" sz="2800">
                <a:solidFill>
                  <a:srgbClr val="FF0000"/>
                </a:solidFill>
                <a:latin typeface="Calibri" charset="0"/>
              </a:rPr>
              <a:t>coupled disorder </a:t>
            </a:r>
            <a:r>
              <a:rPr lang="nl-NL" sz="2800">
                <a:latin typeface="Calibri" charset="0"/>
              </a:rPr>
              <a:t>effecting both the model and the solvent region. </a:t>
            </a:r>
          </a:p>
          <a:p>
            <a:r>
              <a:rPr lang="nl-NL" sz="2800">
                <a:latin typeface="Calibri" charset="0"/>
              </a:rPr>
              <a:t>The solvent region is assumed not to contain significant anomalous scatterers  (</a:t>
            </a:r>
            <a:r>
              <a:rPr lang="nl-NL" sz="2800">
                <a:solidFill>
                  <a:srgbClr val="FF0000"/>
                </a:solidFill>
                <a:latin typeface="Calibri" charset="0"/>
              </a:rPr>
              <a:t>Friedels averaged</a:t>
            </a:r>
            <a:r>
              <a:rPr lang="nl-NL" sz="2800">
                <a:latin typeface="Calibri" charset="0"/>
              </a:rPr>
              <a:t>)</a:t>
            </a:r>
          </a:p>
          <a:p>
            <a:r>
              <a:rPr lang="nl-NL" sz="2800">
                <a:latin typeface="Calibri" charset="0"/>
              </a:rPr>
              <a:t>Designed for ‘small molecule structures’</a:t>
            </a:r>
          </a:p>
          <a:p>
            <a:r>
              <a:rPr lang="nl-NL" sz="2800">
                <a:latin typeface="Calibri" charset="0"/>
              </a:rPr>
              <a:t>Using SQUEEZE as part of the MOF soaking method where the interest lies in the solvent region can be very tricky and should be done with extreme care</a:t>
            </a:r>
          </a:p>
          <a:p>
            <a:endParaRPr lang="nl-NL" sz="2800">
              <a:latin typeface="Calibri" charset="0"/>
            </a:endParaRPr>
          </a:p>
        </p:txBody>
      </p:sp>
    </p:spTree>
    <p:extLst>
      <p:ext uri="{BB962C8B-B14F-4D97-AF65-F5344CB8AC3E}">
        <p14:creationId xmlns:p14="http://schemas.microsoft.com/office/powerpoint/2010/main" val="215181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1" descr="squeeze-sta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591" y="1119234"/>
            <a:ext cx="5412584" cy="383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482059" y="1576913"/>
            <a:ext cx="2262158" cy="923330"/>
          </a:xfrm>
          <a:prstGeom prst="rect">
            <a:avLst/>
          </a:prstGeom>
          <a:noFill/>
        </p:spPr>
        <p:txBody>
          <a:bodyPr wrap="none" rtlCol="0">
            <a:spAutoFit/>
          </a:bodyPr>
          <a:lstStyle/>
          <a:p>
            <a:r>
              <a:rPr lang="en-GB" dirty="0" smtClean="0"/>
              <a:t>Reported SQUEEZE</a:t>
            </a:r>
          </a:p>
          <a:p>
            <a:r>
              <a:rPr lang="en-GB" dirty="0"/>
              <a:t>U</a:t>
            </a:r>
            <a:r>
              <a:rPr lang="en-GB" dirty="0" smtClean="0"/>
              <a:t>sage Statistics as</a:t>
            </a:r>
          </a:p>
          <a:p>
            <a:r>
              <a:rPr lang="en-GB" dirty="0" smtClean="0"/>
              <a:t>Prepared by the CCDC</a:t>
            </a:r>
            <a:endParaRPr lang="en-GB" dirty="0"/>
          </a:p>
        </p:txBody>
      </p:sp>
      <p:sp>
        <p:nvSpPr>
          <p:cNvPr id="3" name="Tekstvak 2"/>
          <p:cNvSpPr txBox="1"/>
          <p:nvPr/>
        </p:nvSpPr>
        <p:spPr>
          <a:xfrm>
            <a:off x="616722" y="5488552"/>
            <a:ext cx="8127495" cy="461665"/>
          </a:xfrm>
          <a:prstGeom prst="rect">
            <a:avLst/>
          </a:prstGeom>
          <a:noFill/>
        </p:spPr>
        <p:txBody>
          <a:bodyPr wrap="none" rtlCol="0">
            <a:spAutoFit/>
          </a:bodyPr>
          <a:lstStyle/>
          <a:p>
            <a:r>
              <a:rPr lang="en-GB" sz="2400" dirty="0" smtClean="0">
                <a:solidFill>
                  <a:srgbClr val="FF0000"/>
                </a:solidFill>
              </a:rPr>
              <a:t>The 2017 CSD release reports over 26000  </a:t>
            </a:r>
            <a:r>
              <a:rPr lang="en-GB" sz="2400" dirty="0" err="1" smtClean="0">
                <a:solidFill>
                  <a:srgbClr val="FF0000"/>
                </a:solidFill>
              </a:rPr>
              <a:t>SQUEEZEd</a:t>
            </a:r>
            <a:r>
              <a:rPr lang="en-GB" sz="2400" dirty="0" smtClean="0">
                <a:solidFill>
                  <a:srgbClr val="FF0000"/>
                </a:solidFill>
              </a:rPr>
              <a:t> structures</a:t>
            </a:r>
            <a:endParaRPr lang="en-GB" sz="2400" dirty="0">
              <a:solidFill>
                <a:srgbClr val="FF0000"/>
              </a:solidFill>
            </a:endParaRPr>
          </a:p>
        </p:txBody>
      </p:sp>
    </p:spTree>
    <p:extLst>
      <p:ext uri="{BB962C8B-B14F-4D97-AF65-F5344CB8AC3E}">
        <p14:creationId xmlns:p14="http://schemas.microsoft.com/office/powerpoint/2010/main" val="3739227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7991475" cy="605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Text Box 2"/>
          <p:cNvSpPr txBox="1">
            <a:spLocks noChangeArrowheads="1"/>
          </p:cNvSpPr>
          <p:nvPr/>
        </p:nvSpPr>
        <p:spPr bwMode="auto">
          <a:xfrm>
            <a:off x="611188" y="476250"/>
            <a:ext cx="2965450" cy="64293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9pPr>
          </a:lstStyle>
          <a:p>
            <a:pPr>
              <a:defRPr/>
            </a:pPr>
            <a:r>
              <a:rPr lang="en-US" sz="1800" smtClean="0">
                <a:solidFill>
                  <a:srgbClr val="E2380A"/>
                </a:solidFill>
                <a:latin typeface="Arial" charset="0"/>
              </a:rPr>
              <a:t>Disorder Model Refinement</a:t>
            </a:r>
          </a:p>
          <a:p>
            <a:pPr>
              <a:defRPr/>
            </a:pPr>
            <a:r>
              <a:rPr lang="en-US" sz="1800" smtClean="0">
                <a:solidFill>
                  <a:srgbClr val="E2380A"/>
                </a:solidFill>
                <a:latin typeface="Arial" charset="0"/>
              </a:rPr>
              <a:t>Final R = 0.033</a:t>
            </a:r>
          </a:p>
        </p:txBody>
      </p:sp>
      <p:sp>
        <p:nvSpPr>
          <p:cNvPr id="31747" name="Tekstvak 1"/>
          <p:cNvSpPr txBox="1">
            <a:spLocks noChangeArrowheads="1"/>
          </p:cNvSpPr>
          <p:nvPr/>
        </p:nvSpPr>
        <p:spPr bwMode="auto">
          <a:xfrm>
            <a:off x="5621338" y="369888"/>
            <a:ext cx="2250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dirty="0" smtClean="0">
                <a:solidFill>
                  <a:srgbClr val="FF0000"/>
                </a:solidFill>
              </a:rPr>
              <a:t>DEMO EXAMPLE </a:t>
            </a:r>
            <a:endParaRPr lang="nl-NL"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4681537" cy="612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6" name="Text Box 2"/>
          <p:cNvSpPr txBox="1">
            <a:spLocks noChangeArrowheads="1"/>
          </p:cNvSpPr>
          <p:nvPr/>
        </p:nvSpPr>
        <p:spPr bwMode="auto">
          <a:xfrm>
            <a:off x="5294313" y="1844675"/>
            <a:ext cx="1905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9pPr>
          </a:lstStyle>
          <a:p>
            <a:pPr>
              <a:defRPr/>
            </a:pPr>
            <a:r>
              <a:rPr lang="en-US" sz="2000" smtClean="0">
                <a:latin typeface="Arial" charset="0"/>
              </a:rPr>
              <a:t>Disorder Model</a:t>
            </a:r>
          </a:p>
          <a:p>
            <a:pPr>
              <a:defRPr/>
            </a:pPr>
            <a:r>
              <a:rPr lang="en-US" sz="2000" smtClean="0">
                <a:latin typeface="Arial" charset="0"/>
              </a:rPr>
              <a:t>R = 0.033 </a:t>
            </a:r>
          </a:p>
        </p:txBody>
      </p:sp>
      <p:sp>
        <p:nvSpPr>
          <p:cNvPr id="36867" name="Text Box 3"/>
          <p:cNvSpPr txBox="1">
            <a:spLocks noChangeArrowheads="1"/>
          </p:cNvSpPr>
          <p:nvPr/>
        </p:nvSpPr>
        <p:spPr bwMode="auto">
          <a:xfrm>
            <a:off x="5292725" y="4575175"/>
            <a:ext cx="2357438"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9pPr>
          </a:lstStyle>
          <a:p>
            <a:pPr>
              <a:defRPr/>
            </a:pPr>
            <a:r>
              <a:rPr lang="en-US" sz="2000" smtClean="0">
                <a:latin typeface="Arial" charset="0"/>
              </a:rPr>
              <a:t>SQUEEZE Model</a:t>
            </a:r>
          </a:p>
          <a:p>
            <a:pPr>
              <a:defRPr/>
            </a:pPr>
            <a:r>
              <a:rPr lang="en-US" sz="2000" smtClean="0">
                <a:latin typeface="Arial" charset="0"/>
              </a:rPr>
              <a:t>R = 0.030</a:t>
            </a:r>
          </a:p>
        </p:txBody>
      </p:sp>
      <p:sp>
        <p:nvSpPr>
          <p:cNvPr id="36868" name="Text Box 4"/>
          <p:cNvSpPr txBox="1">
            <a:spLocks noChangeArrowheads="1"/>
          </p:cNvSpPr>
          <p:nvPr/>
        </p:nvSpPr>
        <p:spPr bwMode="auto">
          <a:xfrm>
            <a:off x="5561013" y="496888"/>
            <a:ext cx="336867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roid Sans Fallback" charset="0"/>
              </a:defRPr>
            </a:lvl9pPr>
          </a:lstStyle>
          <a:p>
            <a:pPr>
              <a:defRPr/>
            </a:pPr>
            <a:r>
              <a:rPr lang="en-US" sz="1800" b="1" smtClean="0">
                <a:solidFill>
                  <a:srgbClr val="E2380A"/>
                </a:solidFill>
                <a:latin typeface="Arial" charset="0"/>
              </a:rPr>
              <a:t>Comparison of the Results of</a:t>
            </a:r>
          </a:p>
          <a:p>
            <a:pPr>
              <a:defRPr/>
            </a:pPr>
            <a:r>
              <a:rPr lang="en-US" sz="1800" b="1" smtClean="0">
                <a:solidFill>
                  <a:srgbClr val="E2380A"/>
                </a:solidFill>
                <a:latin typeface="Arial" charset="0"/>
              </a:rPr>
              <a:t>the two Modeling Procedures</a:t>
            </a:r>
          </a:p>
        </p:txBody>
      </p:sp>
      <p:sp>
        <p:nvSpPr>
          <p:cNvPr id="36869" name="Text Box 5"/>
          <p:cNvSpPr txBox="1">
            <a:spLocks noChangeArrowheads="1"/>
          </p:cNvSpPr>
          <p:nvPr/>
        </p:nvSpPr>
        <p:spPr bwMode="auto">
          <a:xfrm>
            <a:off x="771525" y="3490913"/>
            <a:ext cx="776288" cy="36671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GB">
              <a:cs typeface="Droid Sans Fallback" charset="0"/>
            </a:endParaRPr>
          </a:p>
        </p:txBody>
      </p:sp>
      <p:sp>
        <p:nvSpPr>
          <p:cNvPr id="36870" name="Text Box 6"/>
          <p:cNvSpPr txBox="1">
            <a:spLocks noChangeArrowheads="1"/>
          </p:cNvSpPr>
          <p:nvPr/>
        </p:nvSpPr>
        <p:spPr bwMode="auto">
          <a:xfrm>
            <a:off x="900113" y="476250"/>
            <a:ext cx="1079500" cy="36671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GB">
              <a:cs typeface="Droid Sans Fallback"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8695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solidFill>
                  <a:srgbClr val="FF0000"/>
                </a:solidFill>
              </a:rPr>
              <a:t>Development History</a:t>
            </a:r>
            <a:endParaRPr lang="en-GB" dirty="0">
              <a:solidFill>
                <a:srgbClr val="FF0000"/>
              </a:solidFill>
            </a:endParaRPr>
          </a:p>
        </p:txBody>
      </p:sp>
      <p:pic>
        <p:nvPicPr>
          <p:cNvPr id="6" name="Afbeelding 4" descr="2013-07-10 11.39.47.jpg"/>
          <p:cNvPicPr>
            <a:picLocks noGrp="1" noChangeAspect="1"/>
          </p:cNvPicPr>
          <p:nvPr>
            <p:ph idx="1"/>
          </p:nvPr>
        </p:nvPicPr>
        <p:blipFill>
          <a:blip r:embed="rId2">
            <a:extLst>
              <a:ext uri="{28A0092B-C50C-407E-A947-70E740481C1C}">
                <a14:useLocalDpi xmlns:a14="http://schemas.microsoft.com/office/drawing/2010/main" val="0"/>
              </a:ext>
            </a:extLst>
          </a:blip>
          <a:srcRect t="1076" b="1076"/>
          <a:stretch>
            <a:fillRect/>
          </a:stretch>
        </p:blipFill>
        <p:spPr bwMode="auto">
          <a:xfrm>
            <a:off x="857887" y="1417638"/>
            <a:ext cx="7468745" cy="41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p:cNvSpPr txBox="1"/>
          <p:nvPr/>
        </p:nvSpPr>
        <p:spPr>
          <a:xfrm>
            <a:off x="720335" y="5687353"/>
            <a:ext cx="7809957" cy="830997"/>
          </a:xfrm>
          <a:prstGeom prst="rect">
            <a:avLst/>
          </a:prstGeom>
          <a:noFill/>
        </p:spPr>
        <p:txBody>
          <a:bodyPr wrap="square" rtlCol="0">
            <a:spAutoFit/>
          </a:bodyPr>
          <a:lstStyle/>
          <a:p>
            <a:r>
              <a:rPr lang="nl-NL" sz="2400" dirty="0">
                <a:solidFill>
                  <a:prstClr val="black"/>
                </a:solidFill>
              </a:rPr>
              <a:t>SQUEEZE has </a:t>
            </a:r>
            <a:r>
              <a:rPr lang="nl-NL" sz="2400" dirty="0" err="1">
                <a:solidFill>
                  <a:prstClr val="black"/>
                </a:solidFill>
              </a:rPr>
              <a:t>its</a:t>
            </a:r>
            <a:r>
              <a:rPr lang="nl-NL" sz="2400" dirty="0">
                <a:solidFill>
                  <a:prstClr val="black"/>
                </a:solidFill>
              </a:rPr>
              <a:t> </a:t>
            </a:r>
            <a:r>
              <a:rPr lang="nl-NL" sz="2400" dirty="0" err="1">
                <a:solidFill>
                  <a:prstClr val="black"/>
                </a:solidFill>
              </a:rPr>
              <a:t>origin</a:t>
            </a:r>
            <a:r>
              <a:rPr lang="nl-NL" sz="2400" dirty="0">
                <a:solidFill>
                  <a:prstClr val="black"/>
                </a:solidFill>
              </a:rPr>
              <a:t> in </a:t>
            </a:r>
            <a:r>
              <a:rPr lang="nl-NL" sz="2400" dirty="0" err="1">
                <a:solidFill>
                  <a:prstClr val="black"/>
                </a:solidFill>
              </a:rPr>
              <a:t>my</a:t>
            </a:r>
            <a:r>
              <a:rPr lang="nl-NL" sz="2400" dirty="0">
                <a:solidFill>
                  <a:prstClr val="black"/>
                </a:solidFill>
              </a:rPr>
              <a:t> interest in the </a:t>
            </a:r>
            <a:r>
              <a:rPr lang="nl-NL" sz="2400" dirty="0" err="1">
                <a:solidFill>
                  <a:prstClr val="black"/>
                </a:solidFill>
              </a:rPr>
              <a:t>determination</a:t>
            </a:r>
            <a:r>
              <a:rPr lang="nl-NL" sz="2400" dirty="0">
                <a:solidFill>
                  <a:prstClr val="black"/>
                </a:solidFill>
              </a:rPr>
              <a:t> of</a:t>
            </a:r>
          </a:p>
          <a:p>
            <a:r>
              <a:rPr lang="nl-NL" sz="2400" dirty="0">
                <a:solidFill>
                  <a:prstClr val="black"/>
                </a:solidFill>
              </a:rPr>
              <a:t>the </a:t>
            </a:r>
            <a:r>
              <a:rPr lang="nl-NL" sz="2400" dirty="0" err="1">
                <a:solidFill>
                  <a:prstClr val="black"/>
                </a:solidFill>
              </a:rPr>
              <a:t>crystal</a:t>
            </a:r>
            <a:r>
              <a:rPr lang="nl-NL" sz="2400" dirty="0">
                <a:solidFill>
                  <a:prstClr val="black"/>
                </a:solidFill>
              </a:rPr>
              <a:t> </a:t>
            </a:r>
            <a:r>
              <a:rPr lang="nl-NL" sz="2400" dirty="0" err="1">
                <a:solidFill>
                  <a:prstClr val="black"/>
                </a:solidFill>
              </a:rPr>
              <a:t>structure</a:t>
            </a:r>
            <a:r>
              <a:rPr lang="nl-NL" sz="2400" dirty="0">
                <a:solidFill>
                  <a:prstClr val="black"/>
                </a:solidFill>
              </a:rPr>
              <a:t> of the </a:t>
            </a:r>
            <a:r>
              <a:rPr lang="nl-NL" sz="2400" dirty="0" err="1">
                <a:solidFill>
                  <a:prstClr val="black"/>
                </a:solidFill>
              </a:rPr>
              <a:t>pharmaceutical</a:t>
            </a:r>
            <a:r>
              <a:rPr lang="nl-NL" sz="2400" dirty="0">
                <a:solidFill>
                  <a:prstClr val="black"/>
                </a:solidFill>
              </a:rPr>
              <a:t> in the </a:t>
            </a:r>
            <a:r>
              <a:rPr lang="nl-NL" sz="2400" dirty="0" err="1">
                <a:solidFill>
                  <a:prstClr val="black"/>
                </a:solidFill>
              </a:rPr>
              <a:t>pills</a:t>
            </a:r>
            <a:r>
              <a:rPr lang="nl-NL" sz="2400" dirty="0">
                <a:solidFill>
                  <a:prstClr val="black"/>
                </a:solidFill>
              </a:rPr>
              <a:t> </a:t>
            </a:r>
            <a:r>
              <a:rPr lang="nl-NL" sz="2400" dirty="0" err="1">
                <a:solidFill>
                  <a:prstClr val="black"/>
                </a:solidFill>
              </a:rPr>
              <a:t>above</a:t>
            </a:r>
            <a:r>
              <a:rPr lang="nl-NL" sz="2400" dirty="0">
                <a:solidFill>
                  <a:prstClr val="black"/>
                </a:solidFill>
              </a:rPr>
              <a:t>.  </a:t>
            </a:r>
          </a:p>
        </p:txBody>
      </p:sp>
    </p:spTree>
    <p:extLst>
      <p:ext uri="{BB962C8B-B14F-4D97-AF65-F5344CB8AC3E}">
        <p14:creationId xmlns:p14="http://schemas.microsoft.com/office/powerpoint/2010/main" val="392636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92150"/>
            <a:ext cx="6589712" cy="5345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Text Box 2"/>
          <p:cNvSpPr txBox="1">
            <a:spLocks noChangeArrowheads="1"/>
          </p:cNvSpPr>
          <p:nvPr/>
        </p:nvSpPr>
        <p:spPr bwMode="auto">
          <a:xfrm>
            <a:off x="236538" y="111125"/>
            <a:ext cx="83756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dirty="0" smtClean="0">
                <a:solidFill>
                  <a:srgbClr val="E2380A"/>
                </a:solidFill>
              </a:rPr>
              <a:t>Crystals were eventually obtained from the pills by Paul van der </a:t>
            </a:r>
            <a:r>
              <a:rPr lang="en-US" dirty="0" err="1" smtClean="0">
                <a:solidFill>
                  <a:srgbClr val="E2380A"/>
                </a:solidFill>
              </a:rPr>
              <a:t>Sluis</a:t>
            </a:r>
            <a:r>
              <a:rPr lang="en-US" dirty="0" smtClean="0">
                <a:solidFill>
                  <a:srgbClr val="E2380A"/>
                </a:solidFill>
              </a:rPr>
              <a:t> after many</a:t>
            </a:r>
          </a:p>
          <a:p>
            <a:pPr>
              <a:defRPr/>
            </a:pPr>
            <a:r>
              <a:rPr lang="en-US" dirty="0" smtClean="0">
                <a:solidFill>
                  <a:srgbClr val="E2380A"/>
                </a:solidFill>
              </a:rPr>
              <a:t>               unsuccessful crystallization attempts from different solvents</a:t>
            </a:r>
            <a:r>
              <a:rPr lang="en-US" dirty="0" smtClean="0">
                <a:solidFill>
                  <a:srgbClr val="000000"/>
                </a:solidFill>
              </a:rPr>
              <a:t> </a:t>
            </a:r>
            <a:endParaRPr lang="en-US" dirty="0">
              <a:solidFill>
                <a:srgbClr val="000000"/>
              </a:solidFill>
            </a:endParaRPr>
          </a:p>
        </p:txBody>
      </p:sp>
      <p:sp>
        <p:nvSpPr>
          <p:cNvPr id="12291" name="Text Box 3"/>
          <p:cNvSpPr txBox="1">
            <a:spLocks noChangeArrowheads="1"/>
          </p:cNvSpPr>
          <p:nvPr/>
        </p:nvSpPr>
        <p:spPr bwMode="auto">
          <a:xfrm>
            <a:off x="3327400" y="5537200"/>
            <a:ext cx="491648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dirty="0" err="1">
                <a:solidFill>
                  <a:srgbClr val="000000"/>
                </a:solidFill>
              </a:rPr>
              <a:t>Salazopyrin</a:t>
            </a:r>
            <a:r>
              <a:rPr lang="en-US" dirty="0">
                <a:solidFill>
                  <a:srgbClr val="000000"/>
                </a:solidFill>
              </a:rPr>
              <a:t> from DMF – </a:t>
            </a:r>
            <a:r>
              <a:rPr lang="en-US" dirty="0" smtClean="0">
                <a:solidFill>
                  <a:srgbClr val="000000"/>
                </a:solidFill>
              </a:rPr>
              <a:t>Stuck at R </a:t>
            </a:r>
            <a:r>
              <a:rPr lang="en-US" dirty="0">
                <a:solidFill>
                  <a:srgbClr val="000000"/>
                </a:solidFill>
              </a:rPr>
              <a:t>= 0.096</a:t>
            </a:r>
          </a:p>
        </p:txBody>
      </p:sp>
      <p:sp>
        <p:nvSpPr>
          <p:cNvPr id="18436" name="Tekstvak 2"/>
          <p:cNvSpPr txBox="1">
            <a:spLocks noChangeArrowheads="1"/>
          </p:cNvSpPr>
          <p:nvPr/>
        </p:nvSpPr>
        <p:spPr bwMode="auto">
          <a:xfrm flipH="1">
            <a:off x="254000" y="6019800"/>
            <a:ext cx="8567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solidFill>
                  <a:srgbClr val="FF0000"/>
                </a:solidFill>
              </a:rPr>
              <a:t>Status around 1988: Poor R-value / SHELXL76,  WHY?, What to Do?</a:t>
            </a:r>
          </a:p>
        </p:txBody>
      </p:sp>
      <p:sp>
        <p:nvSpPr>
          <p:cNvPr id="18437" name="Tekstvak 1"/>
          <p:cNvSpPr txBox="1">
            <a:spLocks noChangeArrowheads="1"/>
          </p:cNvSpPr>
          <p:nvPr/>
        </p:nvSpPr>
        <p:spPr bwMode="auto">
          <a:xfrm>
            <a:off x="7924800" y="1592263"/>
            <a:ext cx="5937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a:t>P-1</a:t>
            </a:r>
          </a:p>
          <a:p>
            <a:pPr eaLnBrk="1" hangingPunct="1"/>
            <a:endParaRPr lang="nl-NL" sz="1800"/>
          </a:p>
          <a:p>
            <a:pPr eaLnBrk="1" hangingPunct="1"/>
            <a:endParaRPr lang="nl-NL" sz="1800"/>
          </a:p>
        </p:txBody>
      </p:sp>
    </p:spTree>
    <p:extLst>
      <p:ext uri="{BB962C8B-B14F-4D97-AF65-F5344CB8AC3E}">
        <p14:creationId xmlns:p14="http://schemas.microsoft.com/office/powerpoint/2010/main" val="96209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r>
              <a:rPr lang="nl-NL" sz="3200" dirty="0">
                <a:solidFill>
                  <a:srgbClr val="FF0000"/>
                </a:solidFill>
                <a:latin typeface="Calibri" charset="0"/>
              </a:rPr>
              <a:t>Always </a:t>
            </a:r>
            <a:r>
              <a:rPr lang="nl-NL" sz="3200" dirty="0" err="1">
                <a:solidFill>
                  <a:srgbClr val="FF0000"/>
                </a:solidFill>
                <a:latin typeface="Calibri" charset="0"/>
              </a:rPr>
              <a:t>Inspect</a:t>
            </a:r>
            <a:r>
              <a:rPr lang="nl-NL" sz="3200" dirty="0">
                <a:solidFill>
                  <a:srgbClr val="FF0000"/>
                </a:solidFill>
                <a:latin typeface="Calibri" charset="0"/>
              </a:rPr>
              <a:t> a </a:t>
            </a:r>
            <a:r>
              <a:rPr lang="nl-NL" sz="3200" dirty="0" err="1">
                <a:solidFill>
                  <a:srgbClr val="FF0000"/>
                </a:solidFill>
                <a:latin typeface="Calibri" charset="0"/>
              </a:rPr>
              <a:t>Difference</a:t>
            </a:r>
            <a:r>
              <a:rPr lang="nl-NL" sz="3200" dirty="0">
                <a:solidFill>
                  <a:srgbClr val="FF0000"/>
                </a:solidFill>
                <a:latin typeface="Calibri" charset="0"/>
              </a:rPr>
              <a:t> </a:t>
            </a:r>
            <a:r>
              <a:rPr lang="nl-NL" sz="3200" dirty="0" err="1">
                <a:solidFill>
                  <a:srgbClr val="FF0000"/>
                </a:solidFill>
                <a:latin typeface="Calibri" charset="0"/>
              </a:rPr>
              <a:t>Density</a:t>
            </a:r>
            <a:r>
              <a:rPr lang="nl-NL" sz="3200" dirty="0">
                <a:solidFill>
                  <a:srgbClr val="FF0000"/>
                </a:solidFill>
                <a:latin typeface="Calibri" charset="0"/>
              </a:rPr>
              <a:t> Map, </a:t>
            </a:r>
            <a:r>
              <a:rPr lang="nl-NL" sz="3200" dirty="0" smtClean="0">
                <a:solidFill>
                  <a:srgbClr val="FF0000"/>
                </a:solidFill>
                <a:latin typeface="Calibri" charset="0"/>
              </a:rPr>
              <a:t>even </a:t>
            </a:r>
            <a:r>
              <a:rPr lang="nl-NL" sz="3200" dirty="0" err="1">
                <a:solidFill>
                  <a:srgbClr val="FF0000"/>
                </a:solidFill>
                <a:latin typeface="Calibri" charset="0"/>
              </a:rPr>
              <a:t>when</a:t>
            </a:r>
            <a:r>
              <a:rPr lang="nl-NL" sz="3200" dirty="0">
                <a:solidFill>
                  <a:srgbClr val="FF0000"/>
                </a:solidFill>
                <a:latin typeface="Calibri" charset="0"/>
              </a:rPr>
              <a:t> </a:t>
            </a:r>
            <a:r>
              <a:rPr lang="nl-NL" sz="3200" dirty="0" err="1">
                <a:solidFill>
                  <a:srgbClr val="FF0000"/>
                </a:solidFill>
                <a:latin typeface="Calibri" charset="0"/>
              </a:rPr>
              <a:t>there</a:t>
            </a:r>
            <a:r>
              <a:rPr lang="nl-NL" sz="3200" dirty="0">
                <a:solidFill>
                  <a:srgbClr val="FF0000"/>
                </a:solidFill>
                <a:latin typeface="Calibri" charset="0"/>
              </a:rPr>
              <a:t> are no Significant Peaks</a:t>
            </a:r>
          </a:p>
        </p:txBody>
      </p:sp>
      <p:pic>
        <p:nvPicPr>
          <p:cNvPr id="20482" name="Afbeelding 2" descr="salaz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854" y="1417638"/>
            <a:ext cx="7021346"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kstvak 3"/>
          <p:cNvSpPr txBox="1">
            <a:spLocks noChangeArrowheads="1"/>
          </p:cNvSpPr>
          <p:nvPr/>
        </p:nvSpPr>
        <p:spPr bwMode="auto">
          <a:xfrm flipH="1">
            <a:off x="1402757" y="5913438"/>
            <a:ext cx="654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dirty="0" err="1"/>
              <a:t>Rotate</a:t>
            </a:r>
            <a:r>
              <a:rPr lang="nl-NL" dirty="0"/>
              <a:t> </a:t>
            </a:r>
            <a:r>
              <a:rPr lang="nl-NL" dirty="0" err="1"/>
              <a:t>by</a:t>
            </a:r>
            <a:r>
              <a:rPr lang="nl-NL" dirty="0"/>
              <a:t> 90 </a:t>
            </a:r>
            <a:r>
              <a:rPr lang="nl-NL" dirty="0" err="1"/>
              <a:t>degrees</a:t>
            </a:r>
            <a:r>
              <a:rPr lang="nl-NL" dirty="0"/>
              <a:t> </a:t>
            </a:r>
            <a:r>
              <a:rPr lang="nl-NL" dirty="0" err="1"/>
              <a:t>about</a:t>
            </a:r>
            <a:r>
              <a:rPr lang="nl-NL" dirty="0"/>
              <a:t> x-</a:t>
            </a:r>
            <a:r>
              <a:rPr lang="nl-NL" dirty="0" err="1"/>
              <a:t>axis</a:t>
            </a:r>
            <a:r>
              <a:rPr lang="nl-NL" dirty="0"/>
              <a:t> =&gt; next slide</a:t>
            </a:r>
          </a:p>
        </p:txBody>
      </p:sp>
    </p:spTree>
    <p:extLst>
      <p:ext uri="{BB962C8B-B14F-4D97-AF65-F5344CB8AC3E}">
        <p14:creationId xmlns:p14="http://schemas.microsoft.com/office/powerpoint/2010/main" val="334746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16666" t="23894" r="5002" b="38626"/>
          <a:stretch>
            <a:fillRect/>
          </a:stretch>
        </p:blipFill>
        <p:spPr bwMode="auto">
          <a:xfrm>
            <a:off x="215900" y="746125"/>
            <a:ext cx="8748713" cy="3046413"/>
          </a:xfrm>
          <a:prstGeom prst="rect">
            <a:avLst/>
          </a:prstGeom>
          <a:noFill/>
          <a:ln>
            <a:noFill/>
          </a:ln>
          <a:effectLst/>
          <a:extLst>
            <a:ext uri="{909E8E84-426E-40dd-AFC4-6F175D3DCCD1}">
              <a14:hiddenFill xmlns:a14="http://schemas.microsoft.com/office/drawing/2010/main">
                <a:blipFill dpi="0" rotWithShape="0">
                  <a:blip/>
                  <a:srcRect l="16666" t="23894" r="5002" b="3862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Text Box 2"/>
          <p:cNvSpPr txBox="1">
            <a:spLocks noChangeArrowheads="1"/>
          </p:cNvSpPr>
          <p:nvPr/>
        </p:nvSpPr>
        <p:spPr bwMode="auto">
          <a:xfrm>
            <a:off x="177800" y="352425"/>
            <a:ext cx="87868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Arial" charset="0"/>
                <a:ea typeface="ＭＳ Ｐゴシック" charset="0"/>
                <a:cs typeface="宋体" charset="0"/>
              </a:defRPr>
            </a:lvl9pPr>
          </a:lstStyle>
          <a:p>
            <a:pPr>
              <a:defRPr/>
            </a:pPr>
            <a:r>
              <a:rPr lang="en-US" sz="2000" dirty="0">
                <a:solidFill>
                  <a:srgbClr val="FF0000"/>
                </a:solidFill>
              </a:rPr>
              <a:t>Structure </a:t>
            </a:r>
            <a:r>
              <a:rPr lang="en-US" sz="2000" dirty="0" err="1">
                <a:solidFill>
                  <a:srgbClr val="FF0000"/>
                </a:solidFill>
              </a:rPr>
              <a:t>Modelling</a:t>
            </a:r>
            <a:r>
              <a:rPr lang="en-US" sz="2000" dirty="0">
                <a:solidFill>
                  <a:srgbClr val="FF0000"/>
                </a:solidFill>
              </a:rPr>
              <a:t> and Refinement Problem for the </a:t>
            </a:r>
            <a:r>
              <a:rPr lang="en-US" sz="2000" dirty="0" err="1">
                <a:solidFill>
                  <a:srgbClr val="FF0000"/>
                </a:solidFill>
              </a:rPr>
              <a:t>Salazopyrin</a:t>
            </a:r>
            <a:r>
              <a:rPr lang="en-US" sz="2000" dirty="0">
                <a:solidFill>
                  <a:srgbClr val="FF0000"/>
                </a:solidFill>
              </a:rPr>
              <a:t> Structure</a:t>
            </a:r>
          </a:p>
        </p:txBody>
      </p:sp>
      <p:sp>
        <p:nvSpPr>
          <p:cNvPr id="13315" name="Text Box 3"/>
          <p:cNvSpPr txBox="1">
            <a:spLocks noChangeArrowheads="1"/>
          </p:cNvSpPr>
          <p:nvPr/>
        </p:nvSpPr>
        <p:spPr bwMode="auto">
          <a:xfrm>
            <a:off x="1781883" y="4474051"/>
            <a:ext cx="6047030" cy="1563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宋体" charset="0"/>
              </a:defRPr>
            </a:lvl9pPr>
          </a:lstStyle>
          <a:p>
            <a:pPr>
              <a:defRPr/>
            </a:pPr>
            <a:r>
              <a:rPr lang="en-US" sz="3200" dirty="0" smtClean="0">
                <a:solidFill>
                  <a:srgbClr val="000000"/>
                </a:solidFill>
              </a:rPr>
              <a:t>Infinite density channel, incommensurately filled with solvent</a:t>
            </a:r>
          </a:p>
        </p:txBody>
      </p:sp>
    </p:spTree>
    <p:extLst>
      <p:ext uri="{BB962C8B-B14F-4D97-AF65-F5344CB8AC3E}">
        <p14:creationId xmlns:p14="http://schemas.microsoft.com/office/powerpoint/2010/main" val="232025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Advise</a:t>
            </a:r>
            <a:endParaRPr lang="en-GB" dirty="0">
              <a:solidFill>
                <a:srgbClr val="FF0000"/>
              </a:solidFill>
            </a:endParaRPr>
          </a:p>
        </p:txBody>
      </p:sp>
      <p:sp>
        <p:nvSpPr>
          <p:cNvPr id="3" name="Tijdelijke aanduiding voor inhoud 2"/>
          <p:cNvSpPr>
            <a:spLocks noGrp="1"/>
          </p:cNvSpPr>
          <p:nvPr>
            <p:ph idx="1"/>
          </p:nvPr>
        </p:nvSpPr>
        <p:spPr>
          <a:xfrm>
            <a:off x="457200" y="1638116"/>
            <a:ext cx="8229600" cy="4525963"/>
          </a:xfrm>
        </p:spPr>
        <p:txBody>
          <a:bodyPr/>
          <a:lstStyle/>
          <a:p>
            <a:r>
              <a:rPr lang="en-GB" dirty="0" smtClean="0"/>
              <a:t>Always check for solvent accessible voids in a structure</a:t>
            </a:r>
          </a:p>
          <a:p>
            <a:r>
              <a:rPr lang="en-GB" dirty="0" smtClean="0"/>
              <a:t>Peak search algorithms (such as implemented in SHELXL) will not always tell about the residual density since they attempt to model an atom as a 3D ellipsoidal density distribution</a:t>
            </a:r>
          </a:p>
          <a:p>
            <a:endParaRPr lang="en-GB" dirty="0"/>
          </a:p>
        </p:txBody>
      </p:sp>
    </p:spTree>
    <p:extLst>
      <p:ext uri="{BB962C8B-B14F-4D97-AF65-F5344CB8AC3E}">
        <p14:creationId xmlns:p14="http://schemas.microsoft.com/office/powerpoint/2010/main" val="136924714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TotalTime>
  <Words>2185</Words>
  <Application>Microsoft Macintosh PowerPoint</Application>
  <PresentationFormat>Diavoorstelling (4:3)</PresentationFormat>
  <Paragraphs>217</Paragraphs>
  <Slides>46</Slides>
  <Notes>7</Notes>
  <HiddenSlides>0</HiddenSlides>
  <MMClips>0</MMClips>
  <ScaleCrop>false</ScaleCrop>
  <HeadingPairs>
    <vt:vector size="4" baseType="variant">
      <vt:variant>
        <vt:lpstr>Thema</vt:lpstr>
      </vt:variant>
      <vt:variant>
        <vt:i4>2</vt:i4>
      </vt:variant>
      <vt:variant>
        <vt:lpstr>Diatitels</vt:lpstr>
      </vt:variant>
      <vt:variant>
        <vt:i4>46</vt:i4>
      </vt:variant>
    </vt:vector>
  </HeadingPairs>
  <TitlesOfParts>
    <vt:vector size="48" baseType="lpstr">
      <vt:lpstr>Office-thema</vt:lpstr>
      <vt:lpstr>1_Office-thema</vt:lpstr>
      <vt:lpstr>PLATON/SQUEEZE and the Disordered Solvent Problem</vt:lpstr>
      <vt:lpstr>The Disordered Solvent Problem</vt:lpstr>
      <vt:lpstr>PLATON/SQUEEZE</vt:lpstr>
      <vt:lpstr>The SHELXL201n ABIN Instruction</vt:lpstr>
      <vt:lpstr>Development History</vt:lpstr>
      <vt:lpstr>PowerPoint-presentatie</vt:lpstr>
      <vt:lpstr>Always Inspect a Difference Density Map, even when there are no Significant Peaks</vt:lpstr>
      <vt:lpstr>PowerPoint-presentatie</vt:lpstr>
      <vt:lpstr>Advise</vt:lpstr>
      <vt:lpstr>The Prototype Refinement Solution based on SHELX-76</vt:lpstr>
      <vt:lpstr>Solvent Accessible Voids</vt:lpstr>
      <vt:lpstr>PowerPoint-presentatie</vt:lpstr>
      <vt:lpstr>PowerPoint-presentatie</vt:lpstr>
      <vt:lpstr>PowerPoint-presentatie</vt:lpstr>
      <vt:lpstr>PowerPoint-presentatie</vt:lpstr>
      <vt:lpstr>PowerPoint-presentatie</vt:lpstr>
      <vt:lpstr>PowerPoint-presentatie</vt:lpstr>
      <vt:lpstr>The SQUEEZE Algorithm</vt:lpstr>
      <vt:lpstr>New Procedure with SHELXL101n</vt:lpstr>
      <vt:lpstr>SQUEEZE TEST EXAMPLE</vt:lpstr>
      <vt:lpstr>PowerPoint-presentatie</vt:lpstr>
      <vt:lpstr>PowerPoint-presentatie</vt:lpstr>
      <vt:lpstr>PowerPoint-presentatie</vt:lpstr>
      <vt:lpstr>PowerPoint-presentatie</vt:lpstr>
      <vt:lpstr>PowerPoint-presentatie</vt:lpstr>
      <vt:lpstr>PowerPoint-presentatie</vt:lpstr>
      <vt:lpstr>The Proper use of the SQUEEZE Tool</vt:lpstr>
      <vt:lpstr>Summary of SQUEEZE + SHELXL201n </vt:lpstr>
      <vt:lpstr>SQUEEZE Disordered Solvent + Twinning  </vt:lpstr>
      <vt:lpstr>PowerPoint-presentatie</vt:lpstr>
      <vt:lpstr>PowerPoint-presentatie</vt:lpstr>
      <vt:lpstr>PowerPoint-presentatie</vt:lpstr>
      <vt:lpstr>PowerPoint-presentatie</vt:lpstr>
      <vt:lpstr>PowerPoint-presentatie</vt:lpstr>
      <vt:lpstr>PowerPoint-presentatie</vt:lpstr>
      <vt:lpstr>The ‘NEXTRA’ Issue</vt:lpstr>
      <vt:lpstr>SQUEEZE EXAMPLES</vt:lpstr>
      <vt:lpstr>SQUEEZE EXAMPLES</vt:lpstr>
      <vt:lpstr>The MAIN Cycle</vt:lpstr>
      <vt:lpstr>SQUEEZE optimizes the Difference map by Fourier Recycling. Refinement is done with SHELXL</vt:lpstr>
      <vt:lpstr>Requirements</vt:lpstr>
      <vt:lpstr>Limitations</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PLATON/SQUEEZE</dc:title>
  <dc:creator>Anthony Louis Spek</dc:creator>
  <cp:lastModifiedBy>Anthony Louis Spek</cp:lastModifiedBy>
  <cp:revision>34</cp:revision>
  <cp:lastPrinted>2017-09-26T11:09:38Z</cp:lastPrinted>
  <dcterms:created xsi:type="dcterms:W3CDTF">2017-09-15T20:08:15Z</dcterms:created>
  <dcterms:modified xsi:type="dcterms:W3CDTF">2017-09-27T15:56:24Z</dcterms:modified>
</cp:coreProperties>
</file>