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58" r:id="rId3"/>
    <p:sldId id="299" r:id="rId4"/>
    <p:sldId id="355" r:id="rId5"/>
    <p:sldId id="361" r:id="rId6"/>
    <p:sldId id="302" r:id="rId7"/>
    <p:sldId id="304" r:id="rId8"/>
    <p:sldId id="354" r:id="rId9"/>
    <p:sldId id="305" r:id="rId10"/>
    <p:sldId id="362" r:id="rId11"/>
    <p:sldId id="348" r:id="rId12"/>
    <p:sldId id="350" r:id="rId13"/>
    <p:sldId id="363" r:id="rId14"/>
    <p:sldId id="336" r:id="rId15"/>
    <p:sldId id="337" r:id="rId16"/>
    <p:sldId id="338" r:id="rId17"/>
    <p:sldId id="339" r:id="rId18"/>
    <p:sldId id="340" r:id="rId19"/>
    <p:sldId id="364" r:id="rId20"/>
    <p:sldId id="345" r:id="rId21"/>
    <p:sldId id="349" r:id="rId22"/>
    <p:sldId id="359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F4E1-7F61-3941-9F47-CB2CBA1B1E23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E01B-EC84-1D43-829B-4F51EBAE6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2E0-A8C2-014B-9AF1-AC303D6DB8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3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2E0-A8C2-014B-9AF1-AC303D6DB89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7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9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9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24CE-C5AD-794A-8856-F40DFDA7F01F}" type="datetimeFigureOut">
              <a:rPr lang="nl-NL" smtClean="0"/>
              <a:t>21-08-19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5CEC-96CF-5748-8302-2A63535C2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71327"/>
            <a:ext cx="7772400" cy="27291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66FF"/>
                </a:solidFill>
              </a:rPr>
              <a:t>The Difference Electron Density Map as a Crystal Structure Validation Tool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4738"/>
          </a:xfrm>
        </p:spPr>
        <p:txBody>
          <a:bodyPr/>
          <a:lstStyle/>
          <a:p>
            <a:r>
              <a:rPr lang="en-GB" dirty="0"/>
              <a:t>Ton Spek</a:t>
            </a:r>
          </a:p>
          <a:p>
            <a:r>
              <a:rPr lang="en-GB" dirty="0"/>
              <a:t>Utrecht University</a:t>
            </a:r>
          </a:p>
          <a:p>
            <a:r>
              <a:rPr lang="en-GB" dirty="0"/>
              <a:t>The Netherlands</a:t>
            </a:r>
          </a:p>
          <a:p>
            <a:endParaRPr lang="en-GB" dirty="0"/>
          </a:p>
          <a:p>
            <a:r>
              <a:rPr lang="en-GB" sz="1800" dirty="0"/>
              <a:t>Vienna-2019-GIG-21-8-2019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fbeelding 3" descr="Schermafbeelding 2019-08-15 om 20.2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8" y="4090413"/>
            <a:ext cx="2509359" cy="1874829"/>
          </a:xfrm>
          <a:prstGeom prst="rect">
            <a:avLst/>
          </a:prstGeom>
        </p:spPr>
      </p:pic>
      <p:pic>
        <p:nvPicPr>
          <p:cNvPr id="5" name="Afbeelding 4" descr="Schermafbeelding 2019-08-15 om 20.2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67" y="3959472"/>
            <a:ext cx="2482158" cy="20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0F11-23A6-8846-86F1-8F32B1BC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F9BF-200B-7748-805F-DD664FD0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software will not list residual density peaks on atom sites</a:t>
            </a:r>
          </a:p>
          <a:p>
            <a:r>
              <a:rPr lang="en-US" dirty="0"/>
              <a:t>Peak search algorithms assume 3D Gaussian type density maxima. Ridges of density might be missed</a:t>
            </a:r>
          </a:p>
          <a:p>
            <a:r>
              <a:rPr lang="en-US" dirty="0"/>
              <a:t>It is good to inspect the density in solvent accessible voids in a structure.</a:t>
            </a:r>
          </a:p>
        </p:txBody>
      </p:sp>
    </p:spTree>
    <p:extLst>
      <p:ext uri="{BB962C8B-B14F-4D97-AF65-F5344CB8AC3E}">
        <p14:creationId xmlns:p14="http://schemas.microsoft.com/office/powerpoint/2010/main" val="310705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8-15 om 20.2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4" y="717947"/>
            <a:ext cx="8101994" cy="60532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38682" y="81414"/>
            <a:ext cx="433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Uninterpretable</a:t>
            </a:r>
            <a:r>
              <a:rPr lang="nl-NL" sz="2400" dirty="0">
                <a:solidFill>
                  <a:srgbClr val="FF0000"/>
                </a:solidFill>
              </a:rPr>
              <a:t> Solvent Channel</a:t>
            </a:r>
          </a:p>
        </p:txBody>
      </p:sp>
    </p:spTree>
    <p:extLst>
      <p:ext uri="{BB962C8B-B14F-4D97-AF65-F5344CB8AC3E}">
        <p14:creationId xmlns:p14="http://schemas.microsoft.com/office/powerpoint/2010/main" val="394158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8-15 om 20.2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3306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432426" y="5641898"/>
            <a:ext cx="11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Radius ~ 2 </a:t>
            </a:r>
          </a:p>
        </p:txBody>
      </p:sp>
    </p:spTree>
    <p:extLst>
      <p:ext uri="{BB962C8B-B14F-4D97-AF65-F5344CB8AC3E}">
        <p14:creationId xmlns:p14="http://schemas.microsoft.com/office/powerpoint/2010/main" val="147078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DEC8-2BB1-2D4A-B503-755FF0D4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Heavy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6976-56E2-6E4E-9623-0EAE23F4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peak list often includes density peaks near heavy atoms</a:t>
            </a:r>
          </a:p>
          <a:p>
            <a:r>
              <a:rPr lang="en-US" dirty="0"/>
              <a:t>Their reason should be investigated</a:t>
            </a:r>
          </a:p>
          <a:p>
            <a:r>
              <a:rPr lang="en-US" dirty="0"/>
              <a:t>They are often falsely designated as diffraction ripple effects</a:t>
            </a:r>
          </a:p>
        </p:txBody>
      </p:sp>
    </p:spTree>
    <p:extLst>
      <p:ext uri="{BB962C8B-B14F-4D97-AF65-F5344CB8AC3E}">
        <p14:creationId xmlns:p14="http://schemas.microsoft.com/office/powerpoint/2010/main" val="112711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Absorption Artefacts (μ=6.45mm</a:t>
            </a:r>
            <a:r>
              <a:rPr lang="en-GB" baseline="30000" dirty="0">
                <a:solidFill>
                  <a:srgbClr val="FF0000"/>
                </a:solidFill>
              </a:rPr>
              <a:t>-1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Rechthoek 2"/>
          <p:cNvSpPr/>
          <p:nvPr/>
        </p:nvSpPr>
        <p:spPr>
          <a:xfrm>
            <a:off x="1879600" y="269943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file:///.file/id=6571367.25963400</a:t>
            </a:r>
          </a:p>
        </p:txBody>
      </p:sp>
      <p:pic>
        <p:nvPicPr>
          <p:cNvPr id="4" name="Afbeelding 3" descr="fig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81361"/>
            <a:ext cx="4184920" cy="3128810"/>
          </a:xfrm>
          <a:prstGeom prst="rect">
            <a:avLst/>
          </a:prstGeom>
        </p:spPr>
      </p:pic>
      <p:pic>
        <p:nvPicPr>
          <p:cNvPr id="5" name="Afbeelding 4" descr="fig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26" y="1714412"/>
            <a:ext cx="4389635" cy="31957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9007" y="5251293"/>
            <a:ext cx="41849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Typical  Difference map without</a:t>
            </a:r>
          </a:p>
          <a:p>
            <a:r>
              <a:rPr lang="en-GB" sz="2400" dirty="0"/>
              <a:t>Absorption correction</a:t>
            </a:r>
          </a:p>
          <a:p>
            <a:r>
              <a:rPr lang="en-GB" sz="2400" dirty="0"/>
              <a:t>Max density 1.40 eA</a:t>
            </a:r>
            <a:r>
              <a:rPr lang="en-GB" sz="2400" baseline="30000" dirty="0"/>
              <a:t>-3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393926" y="5251293"/>
            <a:ext cx="45784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Slight improvement after </a:t>
            </a:r>
            <a:r>
              <a:rPr lang="en-GB" sz="2400" dirty="0" err="1"/>
              <a:t>multiscan</a:t>
            </a:r>
            <a:endParaRPr lang="en-GB" sz="2400" dirty="0"/>
          </a:p>
          <a:p>
            <a:r>
              <a:rPr lang="en-GB" sz="2400" dirty="0"/>
              <a:t>Absorption correction </a:t>
            </a:r>
          </a:p>
          <a:p>
            <a:r>
              <a:rPr lang="en-GB" sz="2400" dirty="0"/>
              <a:t>Max density 0.80 eA</a:t>
            </a:r>
            <a:r>
              <a:rPr lang="en-GB" sz="2400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18160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2242" cy="11430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F(</a:t>
            </a:r>
            <a:r>
              <a:rPr lang="en-GB" sz="4800" dirty="0" err="1">
                <a:solidFill>
                  <a:srgbClr val="FF0000"/>
                </a:solidFill>
              </a:rPr>
              <a:t>obs</a:t>
            </a:r>
            <a:r>
              <a:rPr lang="en-GB" sz="4800" dirty="0">
                <a:solidFill>
                  <a:srgbClr val="FF0000"/>
                </a:solidFill>
              </a:rPr>
              <a:t>) and F(</a:t>
            </a:r>
            <a:r>
              <a:rPr lang="en-GB" sz="4800" dirty="0" err="1">
                <a:solidFill>
                  <a:srgbClr val="FF0000"/>
                </a:solidFill>
              </a:rPr>
              <a:t>obs</a:t>
            </a:r>
            <a:r>
              <a:rPr lang="en-GB" sz="4800" dirty="0">
                <a:solidFill>
                  <a:srgbClr val="FF0000"/>
                </a:solidFill>
              </a:rPr>
              <a:t>)-F(</a:t>
            </a:r>
            <a:r>
              <a:rPr lang="en-GB" sz="4800" dirty="0" err="1">
                <a:solidFill>
                  <a:srgbClr val="FF0000"/>
                </a:solidFill>
              </a:rPr>
              <a:t>calc</a:t>
            </a:r>
            <a:r>
              <a:rPr lang="en-GB" sz="4800" dirty="0">
                <a:solidFill>
                  <a:srgbClr val="FF0000"/>
                </a:solidFill>
              </a:rPr>
              <a:t>) Maps</a:t>
            </a:r>
            <a:br>
              <a:rPr lang="en-GB" sz="4800" dirty="0">
                <a:solidFill>
                  <a:srgbClr val="FF0000"/>
                </a:solidFill>
              </a:rPr>
            </a:br>
            <a:r>
              <a:rPr lang="en-GB" sz="2700" dirty="0">
                <a:solidFill>
                  <a:srgbClr val="FF0000"/>
                </a:solidFill>
              </a:rPr>
              <a:t>Large peaks in a difference map are not due to truncation  ripples</a:t>
            </a:r>
          </a:p>
        </p:txBody>
      </p:sp>
      <p:pic>
        <p:nvPicPr>
          <p:cNvPr id="3" name="Afbeelding 2" descr="pic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2386"/>
            <a:ext cx="4060287" cy="3078057"/>
          </a:xfrm>
          <a:prstGeom prst="rect">
            <a:avLst/>
          </a:prstGeom>
        </p:spPr>
      </p:pic>
      <p:pic>
        <p:nvPicPr>
          <p:cNvPr id="4" name="Afbeelding 3" descr="pic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15" y="2052386"/>
            <a:ext cx="3959848" cy="29109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71303" y="3525297"/>
            <a:ext cx="45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432965" y="3342309"/>
            <a:ext cx="59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9182" y="5868537"/>
            <a:ext cx="921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Note the truncation ripples in the F(</a:t>
            </a:r>
            <a:r>
              <a:rPr lang="en-GB" sz="2000" dirty="0" err="1"/>
              <a:t>obs</a:t>
            </a:r>
            <a:r>
              <a:rPr lang="en-GB" sz="2000" dirty="0"/>
              <a:t>) map and absence in the F(</a:t>
            </a:r>
            <a:r>
              <a:rPr lang="en-GB" sz="2000" dirty="0" err="1"/>
              <a:t>obs</a:t>
            </a:r>
            <a:r>
              <a:rPr lang="en-GB" sz="2000" dirty="0"/>
              <a:t>)-F(</a:t>
            </a:r>
            <a:r>
              <a:rPr lang="en-GB" sz="2000" dirty="0" err="1"/>
              <a:t>calc</a:t>
            </a:r>
            <a:r>
              <a:rPr lang="en-GB" sz="2000" dirty="0"/>
              <a:t>) 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2014E-DBD8-CA40-B6E1-C6B1313AFA06}"/>
              </a:ext>
            </a:extLst>
          </p:cNvPr>
          <p:cNvSpPr txBox="1"/>
          <p:nvPr/>
        </p:nvSpPr>
        <p:spPr>
          <a:xfrm>
            <a:off x="1228298" y="5268036"/>
            <a:ext cx="19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obs</a:t>
            </a:r>
            <a:r>
              <a:rPr lang="en-US" sz="2400" dirty="0"/>
              <a:t>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42448-8A84-1344-A876-5F19B771E792}"/>
              </a:ext>
            </a:extLst>
          </p:cNvPr>
          <p:cNvSpPr txBox="1"/>
          <p:nvPr/>
        </p:nvSpPr>
        <p:spPr>
          <a:xfrm>
            <a:off x="5186149" y="5268036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obs</a:t>
            </a:r>
            <a:r>
              <a:rPr lang="en-US" sz="2400" dirty="0"/>
              <a:t> – </a:t>
            </a:r>
            <a:r>
              <a:rPr lang="en-US" sz="2400" dirty="0" err="1"/>
              <a:t>F</a:t>
            </a:r>
            <a:r>
              <a:rPr lang="en-US" sz="2400" baseline="-25000" dirty="0" err="1"/>
              <a:t>calc</a:t>
            </a:r>
            <a:r>
              <a:rPr lang="en-US" sz="2400" dirty="0"/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221018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Example: Validation of a </a:t>
            </a:r>
            <a:r>
              <a:rPr lang="en-GB" i="1" dirty="0">
                <a:solidFill>
                  <a:srgbClr val="FF0000"/>
                </a:solidFill>
              </a:rPr>
              <a:t>Crystalline Sponge Method</a:t>
            </a:r>
            <a:r>
              <a:rPr lang="en-GB" dirty="0">
                <a:solidFill>
                  <a:srgbClr val="FF0000"/>
                </a:solidFill>
              </a:rPr>
              <a:t> based Structure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Fujita et al. (2013) introduced a potentially  interesting new approach to obtain structural information for difficult to crystallize compounds </a:t>
            </a:r>
          </a:p>
          <a:p>
            <a:r>
              <a:rPr lang="en-GB" dirty="0"/>
              <a:t>A MOF with suitable channels is used to soak in a molecule of interest for structure determination</a:t>
            </a:r>
          </a:p>
          <a:p>
            <a:r>
              <a:rPr lang="en-GB" dirty="0"/>
              <a:t>Chem. Asian J. (2017), 12, 208-211 provides a good example of a suitable  MOF, [</a:t>
            </a:r>
            <a:r>
              <a:rPr lang="en-GB" dirty="0" err="1"/>
              <a:t>CuBr</a:t>
            </a:r>
            <a:r>
              <a:rPr lang="en-GB" dirty="0"/>
              <a:t>(benzene-1,3,5-triyl-triisonicotinate)]</a:t>
            </a:r>
            <a:r>
              <a:rPr lang="en-GB" baseline="-25000" dirty="0"/>
              <a:t>n</a:t>
            </a:r>
            <a:r>
              <a:rPr lang="en-GB" dirty="0"/>
              <a:t>, soaked with 1-acetonaphthone as guest.</a:t>
            </a:r>
          </a:p>
        </p:txBody>
      </p:sp>
    </p:spTree>
    <p:extLst>
      <p:ext uri="{BB962C8B-B14F-4D97-AF65-F5344CB8AC3E}">
        <p14:creationId xmlns:p14="http://schemas.microsoft.com/office/powerpoint/2010/main" val="384964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306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Replace CS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with Guest</a:t>
            </a:r>
          </a:p>
        </p:txBody>
      </p:sp>
      <p:pic>
        <p:nvPicPr>
          <p:cNvPr id="3" name="Afbeelding 2" descr="Fig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0" y="1544497"/>
            <a:ext cx="7867230" cy="51182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23698" y="5594515"/>
            <a:ext cx="94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CS</a:t>
            </a:r>
            <a:r>
              <a:rPr lang="en-GB" sz="3600" baseline="-25000" dirty="0"/>
              <a:t>2</a:t>
            </a:r>
          </a:p>
        </p:txBody>
      </p:sp>
      <p:pic>
        <p:nvPicPr>
          <p:cNvPr id="5" name="Afbeelding 4" descr="sche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75055"/>
            <a:ext cx="1959352" cy="182104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293984" y="4790560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/>
                <a:ea typeface="Wingdings"/>
                <a:cs typeface="Wingdings"/>
              </a:rPr>
              <a:t>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1270118" y="3638151"/>
            <a:ext cx="51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GB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7122966" y="4993877"/>
            <a:ext cx="356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GB" sz="4400" dirty="0"/>
          </a:p>
        </p:txBody>
      </p:sp>
      <p:sp>
        <p:nvSpPr>
          <p:cNvPr id="9" name="Tekstvak 8"/>
          <p:cNvSpPr txBox="1"/>
          <p:nvPr/>
        </p:nvSpPr>
        <p:spPr>
          <a:xfrm>
            <a:off x="1605811" y="1240937"/>
            <a:ext cx="546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independent infinite channels A &amp; B (~700 Å</a:t>
            </a:r>
            <a:r>
              <a:rPr lang="en-GB" baseline="30000" dirty="0"/>
              <a:t>3</a:t>
            </a:r>
            <a:r>
              <a:rPr lang="en-GB" dirty="0"/>
              <a:t> each)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853877" y="4219185"/>
            <a:ext cx="949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40%</a:t>
            </a:r>
          </a:p>
          <a:p>
            <a:r>
              <a:rPr lang="en-GB" dirty="0"/>
              <a:t>Solvent</a:t>
            </a:r>
          </a:p>
          <a:p>
            <a:r>
              <a:rPr lang="en-GB" dirty="0"/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426822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Host + Guests in MOF Framework</a:t>
            </a:r>
          </a:p>
        </p:txBody>
      </p:sp>
      <p:pic>
        <p:nvPicPr>
          <p:cNvPr id="3" name="Afbeelding 2" descr="fig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2" y="1417638"/>
            <a:ext cx="7584657" cy="517222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12000" y="4362824"/>
            <a:ext cx="16567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P2</a:t>
            </a:r>
            <a:r>
              <a:rPr lang="en-GB" baseline="-25000" dirty="0"/>
              <a:t>1</a:t>
            </a:r>
            <a:r>
              <a:rPr lang="en-GB" dirty="0"/>
              <a:t>/c</a:t>
            </a:r>
          </a:p>
          <a:p>
            <a:r>
              <a:rPr lang="en-GB" dirty="0"/>
              <a:t>R1    =  0.05</a:t>
            </a:r>
          </a:p>
          <a:p>
            <a:r>
              <a:rPr lang="en-GB" dirty="0"/>
              <a:t>wR2 =  0.18</a:t>
            </a:r>
          </a:p>
          <a:p>
            <a:r>
              <a:rPr lang="en-GB" dirty="0"/>
              <a:t>S      =  1.066</a:t>
            </a:r>
          </a:p>
          <a:p>
            <a:r>
              <a:rPr lang="el-GR" dirty="0"/>
              <a:t>Ρ</a:t>
            </a:r>
            <a:r>
              <a:rPr lang="en-GB" baseline="-25000" dirty="0"/>
              <a:t>min</a:t>
            </a:r>
            <a:r>
              <a:rPr lang="en-GB" dirty="0"/>
              <a:t> = -1.26e/Å</a:t>
            </a:r>
            <a:r>
              <a:rPr lang="en-GB" baseline="30000" dirty="0"/>
              <a:t>3</a:t>
            </a:r>
          </a:p>
          <a:p>
            <a:r>
              <a:rPr lang="el-GR" dirty="0"/>
              <a:t>Ρ</a:t>
            </a:r>
            <a:r>
              <a:rPr lang="en-GB" baseline="-25000" dirty="0"/>
              <a:t>max </a:t>
            </a:r>
            <a:r>
              <a:rPr lang="en-GB" dirty="0"/>
              <a:t>=  1.74e/Å</a:t>
            </a:r>
            <a:r>
              <a:rPr lang="en-GB" baseline="30000" dirty="0"/>
              <a:t>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799294" y="3600824"/>
            <a:ext cx="53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93K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294" y="1255059"/>
            <a:ext cx="26894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Guests are:</a:t>
            </a:r>
          </a:p>
          <a:p>
            <a:r>
              <a:rPr lang="en-GB" sz="2400" dirty="0"/>
              <a:t>1-acetonaphthone</a:t>
            </a:r>
          </a:p>
          <a:p>
            <a:r>
              <a:rPr lang="en-GB" sz="2400" dirty="0"/>
              <a:t>CS</a:t>
            </a:r>
            <a:r>
              <a:rPr lang="en-GB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841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B510-0767-B448-A1C9-0201BDEC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6E16-FBE5-A746-8316-30D8B189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with guest molecules and residual CS2 solvent molecules was refined.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Restraints were needed on the geometry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difference map reveals the reason for the need of those restraints</a:t>
            </a:r>
          </a:p>
        </p:txBody>
      </p:sp>
    </p:spTree>
    <p:extLst>
      <p:ext uri="{BB962C8B-B14F-4D97-AF65-F5344CB8AC3E}">
        <p14:creationId xmlns:p14="http://schemas.microsoft.com/office/powerpoint/2010/main" val="10540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ED7B-3386-F74C-99AE-05C79B60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Structure Determination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6C30-6B65-A949-ACF4-EDC58587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Structure determination programs such as SHELXT, OLEX2 etc. have made structure determination and refinement trivial in many cases.</a:t>
            </a:r>
          </a:p>
          <a:p>
            <a:r>
              <a:rPr lang="en-US" dirty="0"/>
              <a:t>Problems with a structure may turn up only at the validation stage as </a:t>
            </a:r>
            <a:r>
              <a:rPr lang="en-US" dirty="0" err="1"/>
              <a:t>IUCr</a:t>
            </a:r>
            <a:r>
              <a:rPr lang="en-US" dirty="0"/>
              <a:t> </a:t>
            </a:r>
            <a:r>
              <a:rPr lang="en-US" dirty="0" err="1"/>
              <a:t>checkCIF</a:t>
            </a:r>
            <a:r>
              <a:rPr lang="en-US" dirty="0"/>
              <a:t> ALERTS</a:t>
            </a:r>
          </a:p>
          <a:p>
            <a:r>
              <a:rPr lang="en-US" dirty="0"/>
              <a:t>Some ALERT messages will need detailed inspection of the difference density map rather than inspection of the residual density peak 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2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ig4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3" y="429027"/>
            <a:ext cx="3621556" cy="2797257"/>
          </a:xfrm>
          <a:prstGeom prst="rect">
            <a:avLst/>
          </a:prstGeom>
        </p:spPr>
      </p:pic>
      <p:pic>
        <p:nvPicPr>
          <p:cNvPr id="3" name="Afbeelding 2" descr="Fig4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" y="429027"/>
            <a:ext cx="4050651" cy="2934545"/>
          </a:xfrm>
          <a:prstGeom prst="rect">
            <a:avLst/>
          </a:prstGeom>
        </p:spPr>
      </p:pic>
      <p:pic>
        <p:nvPicPr>
          <p:cNvPr id="4" name="Afbeelding 3" descr="Fig5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98" y="3009626"/>
            <a:ext cx="3844685" cy="3151205"/>
          </a:xfrm>
          <a:prstGeom prst="rect">
            <a:avLst/>
          </a:prstGeom>
        </p:spPr>
      </p:pic>
      <p:pic>
        <p:nvPicPr>
          <p:cNvPr id="5" name="Afbeelding 4" descr="Fig5b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3" y="3226284"/>
            <a:ext cx="3778686" cy="260668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95444" y="3363572"/>
            <a:ext cx="615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384924" y="3363572"/>
            <a:ext cx="4078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56616" y="257416"/>
            <a:ext cx="1659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0.1 Å</a:t>
            </a:r>
            <a:r>
              <a:rPr lang="en-GB" sz="3200" baseline="30000" dirty="0"/>
              <a:t>-3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10997" y="4559110"/>
            <a:ext cx="168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50%Prob.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98481" y="6160831"/>
            <a:ext cx="1596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0.793(4)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384924" y="6160831"/>
            <a:ext cx="1577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0.769(5)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98582" y="3575538"/>
            <a:ext cx="1144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93K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606314" y="5511638"/>
            <a:ext cx="2607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Constraints</a:t>
            </a:r>
            <a:r>
              <a:rPr lang="nl-NL" dirty="0">
                <a:solidFill>
                  <a:srgbClr val="FF0000"/>
                </a:solidFill>
              </a:rPr>
              <a:t> &amp; </a:t>
            </a:r>
            <a:r>
              <a:rPr lang="nl-NL" dirty="0" err="1">
                <a:solidFill>
                  <a:srgbClr val="FF0000"/>
                </a:solidFill>
              </a:rPr>
              <a:t>Restraints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 err="1">
                <a:solidFill>
                  <a:srgbClr val="FF0000"/>
                </a:solidFill>
              </a:rPr>
              <a:t>needed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keep the </a:t>
            </a:r>
            <a:r>
              <a:rPr lang="nl-NL" dirty="0" err="1">
                <a:solidFill>
                  <a:srgbClr val="FF0000"/>
                </a:solidFill>
              </a:rPr>
              <a:t>geometry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healthy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!</a:t>
            </a:r>
          </a:p>
        </p:txBody>
      </p:sp>
      <p:pic>
        <p:nvPicPr>
          <p:cNvPr id="3" name="Afbeelding 2" descr="Schermafbeelding 2019-08-15 om 20.0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37" y="1423979"/>
            <a:ext cx="6942190" cy="52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3D32-0C5E-684E-AAAC-4AAC8735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Difference Density Map (</a:t>
            </a:r>
            <a:r>
              <a:rPr lang="en-GB" dirty="0" err="1">
                <a:solidFill>
                  <a:srgbClr val="FF0000"/>
                </a:solidFill>
              </a:rPr>
              <a:t>F</a:t>
            </a:r>
            <a:r>
              <a:rPr lang="en-GB" baseline="-25000" dirty="0" err="1">
                <a:solidFill>
                  <a:srgbClr val="FF0000"/>
                </a:solidFill>
              </a:rPr>
              <a:t>o</a:t>
            </a:r>
            <a:r>
              <a:rPr lang="en-GB" dirty="0">
                <a:solidFill>
                  <a:srgbClr val="FF0000"/>
                </a:solidFill>
              </a:rPr>
              <a:t>-F</a:t>
            </a:r>
            <a:r>
              <a:rPr lang="en-GB" baseline="-25000" dirty="0">
                <a:solidFill>
                  <a:srgbClr val="FF0000"/>
                </a:solidFill>
              </a:rPr>
              <a:t>c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good structure model should show no significant residual density excursions &gt; 0.5 eÅ</a:t>
            </a:r>
            <a:r>
              <a:rPr lang="en-GB" sz="3600" baseline="30000" dirty="0"/>
              <a:t>-3</a:t>
            </a:r>
            <a:endParaRPr lang="en-GB" sz="3600" dirty="0"/>
          </a:p>
          <a:p>
            <a:r>
              <a:rPr lang="en-GB" sz="3600" dirty="0"/>
              <a:t>In a good structure model, the value of |</a:t>
            </a:r>
            <a:r>
              <a:rPr lang="en-GB" sz="3600" dirty="0" err="1"/>
              <a:t>ρ</a:t>
            </a:r>
            <a:r>
              <a:rPr lang="en-GB" sz="3600" baseline="-25000" dirty="0" err="1"/>
              <a:t>min</a:t>
            </a:r>
            <a:r>
              <a:rPr lang="en-GB" sz="3600" dirty="0"/>
              <a:t>| should be about that of </a:t>
            </a:r>
            <a:r>
              <a:rPr lang="en-GB" sz="3600" dirty="0" err="1"/>
              <a:t>ρ</a:t>
            </a:r>
            <a:r>
              <a:rPr lang="en-GB" sz="3600" baseline="-25000" dirty="0" err="1"/>
              <a:t>max</a:t>
            </a:r>
            <a:r>
              <a:rPr lang="en-GB" sz="3600" baseline="-25000" dirty="0"/>
              <a:t> </a:t>
            </a:r>
            <a:endParaRPr lang="en-GB" sz="3600" baseline="30000" dirty="0"/>
          </a:p>
          <a:p>
            <a:endParaRPr lang="en-GB" sz="3600" baseline="30000" dirty="0"/>
          </a:p>
          <a:p>
            <a:r>
              <a:rPr lang="en-GB" sz="3600" dirty="0"/>
              <a:t>Examples follow:</a:t>
            </a:r>
          </a:p>
          <a:p>
            <a:endParaRPr lang="en-GB" sz="3600" dirty="0"/>
          </a:p>
          <a:p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05844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110" y="236098"/>
            <a:ext cx="8867332" cy="57802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Fo</a:t>
            </a:r>
            <a:r>
              <a:rPr lang="en-GB" dirty="0">
                <a:solidFill>
                  <a:srgbClr val="FF0000"/>
                </a:solidFill>
              </a:rPr>
              <a:t>-Fc)map for a Healthy Structure</a:t>
            </a:r>
          </a:p>
        </p:txBody>
      </p:sp>
      <p:pic>
        <p:nvPicPr>
          <p:cNvPr id="3" name="Afbeelding 2" descr="pict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1" y="880315"/>
            <a:ext cx="7001071" cy="458180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2921" y="5462121"/>
            <a:ext cx="7500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Density</a:t>
            </a:r>
            <a:r>
              <a:rPr lang="nl-NL" sz="3200" dirty="0"/>
              <a:t> on </a:t>
            </a:r>
            <a:r>
              <a:rPr lang="nl-NL" sz="3200" dirty="0" err="1"/>
              <a:t>Bonds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a </a:t>
            </a:r>
            <a:r>
              <a:rPr lang="nl-NL" sz="3200" dirty="0" err="1"/>
              <a:t>Quality</a:t>
            </a:r>
            <a:r>
              <a:rPr lang="nl-NL" sz="3200" dirty="0"/>
              <a:t> </a:t>
            </a:r>
            <a:r>
              <a:rPr lang="nl-NL" sz="3200" dirty="0" err="1"/>
              <a:t>Structure</a:t>
            </a:r>
            <a:r>
              <a:rPr lang="nl-NL" sz="3200" dirty="0"/>
              <a:t> </a:t>
            </a:r>
          </a:p>
          <a:p>
            <a:r>
              <a:rPr lang="nl-NL" sz="3200" dirty="0" err="1"/>
              <a:t>Reported</a:t>
            </a:r>
            <a:r>
              <a:rPr lang="nl-NL" sz="3200" dirty="0"/>
              <a:t> as a G-ALERT (Info)</a:t>
            </a:r>
          </a:p>
        </p:txBody>
      </p:sp>
    </p:spTree>
    <p:extLst>
      <p:ext uri="{BB962C8B-B14F-4D97-AF65-F5344CB8AC3E}">
        <p14:creationId xmlns:p14="http://schemas.microsoft.com/office/powerpoint/2010/main" val="37327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C4AC-7CF9-E44A-A0C4-6C1AF38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Special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4C2C-7A53-824B-8511-9E00CD04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Absence of nice residual density blobs on bonds may indicate:</a:t>
            </a:r>
          </a:p>
          <a:p>
            <a:pPr marL="0" indent="0">
              <a:buNone/>
            </a:pPr>
            <a:r>
              <a:rPr lang="en-US" dirty="0"/>
              <a:t>1 – Poor data associated with high R-value</a:t>
            </a:r>
          </a:p>
          <a:p>
            <a:pPr marL="0" indent="0">
              <a:buNone/>
            </a:pPr>
            <a:r>
              <a:rPr lang="en-US" dirty="0"/>
              <a:t>2 – The use of non-spherical scattering factors E.g. with  IDEAL type refinement packages to handle bonding effects</a:t>
            </a:r>
          </a:p>
          <a:p>
            <a:pPr marL="0" indent="0">
              <a:buNone/>
            </a:pPr>
            <a:r>
              <a:rPr lang="en-US" dirty="0"/>
              <a:t>3 – Fraud with calculated ‘ observed’ data. Several cases have now been identified.</a:t>
            </a:r>
          </a:p>
        </p:txBody>
      </p:sp>
    </p:spTree>
    <p:extLst>
      <p:ext uri="{BB962C8B-B14F-4D97-AF65-F5344CB8AC3E}">
        <p14:creationId xmlns:p14="http://schemas.microsoft.com/office/powerpoint/2010/main" val="190875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Fig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98" y="811387"/>
            <a:ext cx="6424244" cy="484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5473" y="170967"/>
            <a:ext cx="731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(</a:t>
            </a:r>
            <a:r>
              <a:rPr lang="nl-NL" sz="2800" dirty="0" err="1">
                <a:solidFill>
                  <a:srgbClr val="FF0000"/>
                </a:solidFill>
              </a:rPr>
              <a:t>Fo-Fc</a:t>
            </a:r>
            <a:r>
              <a:rPr lang="nl-NL" sz="2800" dirty="0">
                <a:solidFill>
                  <a:srgbClr val="FF0000"/>
                </a:solidFill>
              </a:rPr>
              <a:t>) map of </a:t>
            </a:r>
            <a:r>
              <a:rPr lang="nl-NL" sz="2800" dirty="0" err="1">
                <a:solidFill>
                  <a:srgbClr val="FF0000"/>
                </a:solidFill>
              </a:rPr>
              <a:t>an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Unhealthy</a:t>
            </a:r>
            <a:r>
              <a:rPr lang="nl-NL" sz="2800" dirty="0">
                <a:solidFill>
                  <a:srgbClr val="FF0000"/>
                </a:solidFill>
              </a:rPr>
              <a:t> / Wrong </a:t>
            </a:r>
            <a:r>
              <a:rPr lang="nl-NL" sz="2800" dirty="0" err="1">
                <a:solidFill>
                  <a:srgbClr val="FF0000"/>
                </a:solidFill>
              </a:rPr>
              <a:t>Structure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40898" y="6219928"/>
            <a:ext cx="676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Red</a:t>
            </a:r>
            <a:r>
              <a:rPr lang="nl-NL" dirty="0"/>
              <a:t>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density</a:t>
            </a:r>
            <a:r>
              <a:rPr lang="nl-NL" dirty="0"/>
              <a:t> in model; </a:t>
            </a:r>
            <a:r>
              <a:rPr lang="nl-NL" dirty="0">
                <a:solidFill>
                  <a:srgbClr val="008000"/>
                </a:solidFill>
              </a:rPr>
              <a:t>Green</a:t>
            </a:r>
            <a:r>
              <a:rPr lang="nl-NL" dirty="0"/>
              <a:t>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little</a:t>
            </a:r>
            <a:r>
              <a:rPr lang="nl-NL" dirty="0"/>
              <a:t> </a:t>
            </a:r>
            <a:r>
              <a:rPr lang="nl-NL" dirty="0" err="1"/>
              <a:t>density</a:t>
            </a:r>
            <a:r>
              <a:rPr lang="nl-NL" dirty="0"/>
              <a:t> in model </a:t>
            </a:r>
          </a:p>
        </p:txBody>
      </p:sp>
      <p:sp>
        <p:nvSpPr>
          <p:cNvPr id="4" name="Tekstvak 3"/>
          <p:cNvSpPr txBox="1"/>
          <p:nvPr/>
        </p:nvSpPr>
        <p:spPr>
          <a:xfrm rot="10800000" flipV="1">
            <a:off x="2979481" y="5684141"/>
            <a:ext cx="32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Wrongly</a:t>
            </a:r>
            <a:r>
              <a:rPr lang="nl-NL" dirty="0"/>
              <a:t> </a:t>
            </a:r>
            <a:r>
              <a:rPr lang="nl-NL" dirty="0" err="1"/>
              <a:t>Assigned</a:t>
            </a:r>
            <a:r>
              <a:rPr lang="nl-NL" dirty="0"/>
              <a:t> Atom types ? </a:t>
            </a:r>
          </a:p>
        </p:txBody>
      </p:sp>
    </p:spTree>
    <p:extLst>
      <p:ext uri="{BB962C8B-B14F-4D97-AF65-F5344CB8AC3E}">
        <p14:creationId xmlns:p14="http://schemas.microsoft.com/office/powerpoint/2010/main" val="171071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x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82" y="685172"/>
            <a:ext cx="4306083" cy="3014345"/>
          </a:xfrm>
          <a:prstGeom prst="rect">
            <a:avLst/>
          </a:prstGeom>
        </p:spPr>
      </p:pic>
      <p:pic>
        <p:nvPicPr>
          <p:cNvPr id="3" name="Afbeelding 1" descr="Fig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3" y="685172"/>
            <a:ext cx="4377759" cy="30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68614" y="4060905"/>
            <a:ext cx="706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False Co-Complex </a:t>
            </a:r>
            <a:r>
              <a:rPr lang="en-GB" sz="2800" dirty="0"/>
              <a:t>             ===</a:t>
            </a:r>
            <a:r>
              <a:rPr lang="en-GB" sz="2800" dirty="0">
                <a:sym typeface="Wingdings"/>
              </a:rPr>
              <a:t>      </a:t>
            </a:r>
            <a:r>
              <a:rPr lang="en-GB" sz="2800" dirty="0">
                <a:solidFill>
                  <a:srgbClr val="008000"/>
                </a:solidFill>
                <a:sym typeface="Wingdings"/>
              </a:rPr>
              <a:t>Zn-Complex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24329" y="5564944"/>
            <a:ext cx="3943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Contours at 0.1 e/Å</a:t>
            </a:r>
            <a:r>
              <a:rPr lang="en-GB" sz="3200" baseline="300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4398A-0BA7-154C-81F5-92F0B8E9E6A4}"/>
              </a:ext>
            </a:extLst>
          </p:cNvPr>
          <p:cNvSpPr txBox="1"/>
          <p:nvPr/>
        </p:nvSpPr>
        <p:spPr>
          <a:xfrm>
            <a:off x="2156346" y="4749421"/>
            <a:ext cx="418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Fraud or Mis-Interpretation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09557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Wrong Hydrogen Atom Positions</a:t>
            </a:r>
          </a:p>
        </p:txBody>
      </p:sp>
      <p:pic>
        <p:nvPicPr>
          <p:cNvPr id="3" name="Afbeelding 2" descr="f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85" y="1681518"/>
            <a:ext cx="5376406" cy="432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0161" y="2184850"/>
            <a:ext cx="14282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:</a:t>
            </a:r>
          </a:p>
          <a:p>
            <a:r>
              <a:rPr lang="en-US" sz="2400" dirty="0"/>
              <a:t>Too much</a:t>
            </a:r>
          </a:p>
          <a:p>
            <a:r>
              <a:rPr lang="en-US" sz="2400" dirty="0"/>
              <a:t>density</a:t>
            </a:r>
          </a:p>
          <a:p>
            <a:r>
              <a:rPr lang="en-US" sz="2400" dirty="0"/>
              <a:t>In model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:</a:t>
            </a:r>
          </a:p>
          <a:p>
            <a:r>
              <a:rPr lang="en-US" sz="2400" dirty="0"/>
              <a:t>Too little</a:t>
            </a:r>
          </a:p>
          <a:p>
            <a:r>
              <a:rPr lang="en-US" sz="2400" dirty="0"/>
              <a:t>density</a:t>
            </a:r>
          </a:p>
          <a:p>
            <a:r>
              <a:rPr lang="en-US" sz="2400" dirty="0"/>
              <a:t>In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8EB19-4DC6-0047-AA75-C960260DB4F7}"/>
              </a:ext>
            </a:extLst>
          </p:cNvPr>
          <p:cNvSpPr txBox="1"/>
          <p:nvPr/>
        </p:nvSpPr>
        <p:spPr>
          <a:xfrm>
            <a:off x="2347415" y="6291618"/>
            <a:ext cx="458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be caused by wrong AFIX constraint type</a:t>
            </a:r>
          </a:p>
        </p:txBody>
      </p:sp>
    </p:spTree>
    <p:extLst>
      <p:ext uri="{BB962C8B-B14F-4D97-AF65-F5344CB8AC3E}">
        <p14:creationId xmlns:p14="http://schemas.microsoft.com/office/powerpoint/2010/main" val="179571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Residual Density Peaks may also point 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Unaccounted for disorder in the molecule(s)</a:t>
            </a:r>
          </a:p>
          <a:p>
            <a:r>
              <a:rPr lang="en-GB" sz="3600" dirty="0"/>
              <a:t>Unaccounted for Twinning (ghost structure peaks)</a:t>
            </a:r>
          </a:p>
          <a:p>
            <a:r>
              <a:rPr lang="en-GB" sz="3600" dirty="0"/>
              <a:t>Absorption artefacts (insufficient correction)</a:t>
            </a:r>
          </a:p>
          <a:p>
            <a:r>
              <a:rPr lang="en-GB" sz="3600" dirty="0"/>
              <a:t>Difficult to model disordered solvents. </a:t>
            </a:r>
          </a:p>
          <a:p>
            <a:r>
              <a:rPr lang="en-GB" sz="3600" dirty="0"/>
              <a:t>Sites occupied by a mixture of solvents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682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671</Words>
  <Application>Microsoft Macintosh PowerPoint</Application>
  <PresentationFormat>On-screen Show (4:3)</PresentationFormat>
  <Paragraphs>112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Office-thema</vt:lpstr>
      <vt:lpstr>The Difference Electron Density Map as a Crystal Structure Validation Tool</vt:lpstr>
      <vt:lpstr>Structure Determination Today</vt:lpstr>
      <vt:lpstr>Difference Density Map (Fo-Fc)</vt:lpstr>
      <vt:lpstr>(Fo-Fc)map for a Healthy Structure</vt:lpstr>
      <vt:lpstr>Special Cases</vt:lpstr>
      <vt:lpstr>PowerPoint Presentation</vt:lpstr>
      <vt:lpstr>PowerPoint Presentation</vt:lpstr>
      <vt:lpstr>Wrong Hydrogen Atom Positions</vt:lpstr>
      <vt:lpstr>Residual Density Peaks may also point to</vt:lpstr>
      <vt:lpstr>Warning</vt:lpstr>
      <vt:lpstr>PowerPoint Presentation</vt:lpstr>
      <vt:lpstr>PowerPoint Presentation</vt:lpstr>
      <vt:lpstr>Heavy Atoms</vt:lpstr>
      <vt:lpstr>Absorption Artefacts (μ=6.45mm-1)</vt:lpstr>
      <vt:lpstr>F(obs) and F(obs)-F(calc) Maps Large peaks in a difference map are not due to truncation  ripples</vt:lpstr>
      <vt:lpstr>Example: Validation of a Crystalline Sponge Method based Structure</vt:lpstr>
      <vt:lpstr>Replace CS2 with Guest</vt:lpstr>
      <vt:lpstr>Host + Guests in MOF Framework</vt:lpstr>
      <vt:lpstr>Refinement</vt:lpstr>
      <vt:lpstr>PowerPoint Presentation</vt:lpstr>
      <vt:lpstr>Thanks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Difference Electron Density Map as a Crystal Structure Validation Tool</dc:title>
  <dc:creator>Anthony Louis Spek</dc:creator>
  <cp:lastModifiedBy>Microsoft Office User</cp:lastModifiedBy>
  <cp:revision>43</cp:revision>
  <dcterms:created xsi:type="dcterms:W3CDTF">2019-08-14T16:07:52Z</dcterms:created>
  <dcterms:modified xsi:type="dcterms:W3CDTF">2019-08-21T06:27:11Z</dcterms:modified>
</cp:coreProperties>
</file>