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72" r:id="rId4"/>
    <p:sldId id="259" r:id="rId5"/>
    <p:sldId id="264" r:id="rId6"/>
    <p:sldId id="257" r:id="rId7"/>
    <p:sldId id="258" r:id="rId8"/>
    <p:sldId id="273" r:id="rId9"/>
    <p:sldId id="265" r:id="rId10"/>
    <p:sldId id="270" r:id="rId11"/>
    <p:sldId id="271" r:id="rId12"/>
    <p:sldId id="262" r:id="rId13"/>
    <p:sldId id="263" r:id="rId14"/>
    <p:sldId id="293" r:id="rId15"/>
    <p:sldId id="291" r:id="rId16"/>
    <p:sldId id="292" r:id="rId17"/>
    <p:sldId id="260" r:id="rId18"/>
    <p:sldId id="261" r:id="rId19"/>
    <p:sldId id="275" r:id="rId20"/>
    <p:sldId id="284" r:id="rId21"/>
    <p:sldId id="285" r:id="rId22"/>
    <p:sldId id="282" r:id="rId23"/>
    <p:sldId id="279" r:id="rId24"/>
    <p:sldId id="276" r:id="rId25"/>
    <p:sldId id="281" r:id="rId26"/>
    <p:sldId id="286" r:id="rId27"/>
    <p:sldId id="289" r:id="rId28"/>
    <p:sldId id="288" r:id="rId29"/>
    <p:sldId id="278" r:id="rId30"/>
    <p:sldId id="266" r:id="rId31"/>
    <p:sldId id="267" r:id="rId32"/>
    <p:sldId id="290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8" autoAdjust="0"/>
  </p:normalViewPr>
  <p:slideViewPr>
    <p:cSldViewPr snapToGrid="0" snapToObjects="1">
      <p:cViewPr>
        <p:scale>
          <a:sx n="75" d="100"/>
          <a:sy n="75" d="100"/>
        </p:scale>
        <p:origin x="-7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D71F1-1D91-794D-B533-D72BA233C9F2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5967-B1B7-D242-A65F-D3C63F5C104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9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0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0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2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8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3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9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5967-B1B7-D242-A65F-D3C63F5C104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9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7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3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0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3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A97D-F043-924D-8A2A-25CBD069A01E}" type="datetimeFigureOut">
              <a:rPr lang="nl-NL" smtClean="0"/>
              <a:t>15-04-22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5FED-BA99-2046-841C-E915F3FE64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4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tonsoft.nl/xraysof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133" y="491067"/>
            <a:ext cx="7213600" cy="14562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PLATON Tools to Help with Resolving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ryptic </a:t>
            </a:r>
            <a:r>
              <a:rPr lang="en-GB" dirty="0" err="1" smtClean="0">
                <a:solidFill>
                  <a:srgbClr val="0000FF"/>
                </a:solidFill>
              </a:rPr>
              <a:t>checkCIF</a:t>
            </a:r>
            <a:r>
              <a:rPr lang="en-GB" dirty="0" smtClean="0">
                <a:solidFill>
                  <a:srgbClr val="0000FF"/>
                </a:solidFill>
              </a:rPr>
              <a:t> ALERTS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8" y="5266267"/>
            <a:ext cx="6333066" cy="914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Ton Spek, Utrecht University, NL</a:t>
            </a:r>
            <a:endParaRPr lang="en-GB" dirty="0">
              <a:solidFill>
                <a:srgbClr val="800000"/>
              </a:solidFill>
            </a:endParaRPr>
          </a:p>
          <a:p>
            <a:r>
              <a:rPr lang="en-GB" sz="2400" dirty="0" smtClean="0">
                <a:solidFill>
                  <a:srgbClr val="800000"/>
                </a:solidFill>
              </a:rPr>
              <a:t>Leeds, BCA, 14 April 2022</a:t>
            </a:r>
            <a:endParaRPr lang="en-GB" sz="2400" dirty="0">
              <a:solidFill>
                <a:srgbClr val="800000"/>
              </a:solidFill>
            </a:endParaRPr>
          </a:p>
        </p:txBody>
      </p:sp>
      <p:pic>
        <p:nvPicPr>
          <p:cNvPr id="4" name="Afbeelding 3" descr="f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2" y="1947333"/>
            <a:ext cx="3309065" cy="2827867"/>
          </a:xfrm>
          <a:prstGeom prst="rect">
            <a:avLst/>
          </a:prstGeom>
        </p:spPr>
      </p:pic>
      <p:pic>
        <p:nvPicPr>
          <p:cNvPr id="5" name="Afbeelding 4" descr="tx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" y="2119470"/>
            <a:ext cx="5112465" cy="28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" y="219476"/>
            <a:ext cx="8629103" cy="63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" y="504685"/>
            <a:ext cx="8677948" cy="56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Reflection Dataset Completeness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546374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Two types of information </a:t>
            </a:r>
            <a:r>
              <a:rPr lang="en-GB" sz="2800" dirty="0"/>
              <a:t>a</a:t>
            </a:r>
            <a:r>
              <a:rPr lang="en-GB" sz="2800" dirty="0" smtClean="0"/>
              <a:t>re expected to given</a:t>
            </a:r>
          </a:p>
          <a:p>
            <a:pPr>
              <a:buFontTx/>
              <a:buChar char="-"/>
            </a:pPr>
            <a:r>
              <a:rPr lang="en-GB" sz="2800" dirty="0" smtClean="0"/>
              <a:t>The completeness of the dataset at </a:t>
            </a:r>
            <a:r>
              <a:rPr lang="en-GB" sz="2800" dirty="0" err="1" smtClean="0">
                <a:solidFill>
                  <a:srgbClr val="FF0000"/>
                </a:solidFill>
              </a:rPr>
              <a:t>theta_max</a:t>
            </a:r>
            <a:endParaRPr lang="en-GB" sz="28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/>
              <a:t>The theta value (</a:t>
            </a:r>
            <a:r>
              <a:rPr lang="en-GB" sz="2800" dirty="0" err="1" smtClean="0">
                <a:solidFill>
                  <a:srgbClr val="FF0000"/>
                </a:solidFill>
              </a:rPr>
              <a:t>theta_full</a:t>
            </a:r>
            <a:r>
              <a:rPr lang="en-GB" sz="2800" dirty="0" smtClean="0"/>
              <a:t>) at which the dataset is essentially complete</a:t>
            </a:r>
          </a:p>
          <a:p>
            <a:pPr marL="0" indent="0">
              <a:buNone/>
            </a:pPr>
            <a:r>
              <a:rPr lang="en-GB" sz="2800" dirty="0" smtClean="0"/>
              <a:t>Data are expected to be complete to at least 25°(Mo)</a:t>
            </a:r>
          </a:p>
          <a:p>
            <a:pPr marL="0" indent="0">
              <a:buNone/>
            </a:pPr>
            <a:r>
              <a:rPr lang="en-GB" sz="2800" dirty="0" smtClean="0"/>
              <a:t>SHELXL reports by default the completeness at 25.2° (Mo)</a:t>
            </a:r>
          </a:p>
          <a:p>
            <a:pPr marL="0" indent="0">
              <a:buNone/>
            </a:pPr>
            <a:r>
              <a:rPr lang="en-GB" sz="2800" dirty="0" smtClean="0"/>
              <a:t>A completeness ALERT will we issued for a completeness lower than 95%</a:t>
            </a:r>
          </a:p>
          <a:p>
            <a:pPr marL="0" indent="0">
              <a:buNone/>
            </a:pPr>
            <a:r>
              <a:rPr lang="en-GB" sz="2800" dirty="0" smtClean="0"/>
              <a:t>Proper </a:t>
            </a:r>
            <a:r>
              <a:rPr lang="en-GB" sz="2800" dirty="0" err="1" smtClean="0">
                <a:solidFill>
                  <a:srgbClr val="FF0000"/>
                </a:solidFill>
              </a:rPr>
              <a:t>theta_full</a:t>
            </a:r>
            <a:r>
              <a:rPr lang="en-GB" sz="2800" dirty="0" smtClean="0"/>
              <a:t> values can be gleaned from the .</a:t>
            </a:r>
            <a:r>
              <a:rPr lang="en-GB" sz="2800" dirty="0" err="1" smtClean="0"/>
              <a:t>ckf</a:t>
            </a:r>
            <a:r>
              <a:rPr lang="en-GB" sz="2800" dirty="0" smtClean="0"/>
              <a:t> listing associated with the </a:t>
            </a:r>
            <a:r>
              <a:rPr lang="en-GB" sz="2800" dirty="0" err="1" smtClean="0"/>
              <a:t>checkCIF</a:t>
            </a:r>
            <a:r>
              <a:rPr lang="en-GB" sz="2800" dirty="0" smtClean="0"/>
              <a:t> report (Section 4)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37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Section 4 of .</a:t>
            </a:r>
            <a:r>
              <a:rPr lang="en-GB" dirty="0" err="1" smtClean="0">
                <a:solidFill>
                  <a:srgbClr val="0000FF"/>
                </a:solidFill>
              </a:rPr>
              <a:t>ckf</a:t>
            </a:r>
            <a:r>
              <a:rPr lang="en-GB" dirty="0" smtClean="0">
                <a:solidFill>
                  <a:srgbClr val="0000FF"/>
                </a:solidFill>
              </a:rPr>
              <a:t> listing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0068"/>
            <a:ext cx="8229600" cy="48560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mr-IN" dirty="0"/>
          </a:p>
          <a:p>
            <a:pPr marL="0" indent="0">
              <a:buNone/>
            </a:pPr>
            <a:r>
              <a:rPr lang="nl-NL" dirty="0" err="1"/>
              <a:t>Resolution</a:t>
            </a:r>
            <a:r>
              <a:rPr lang="nl-NL" dirty="0"/>
              <a:t> &amp; </a:t>
            </a:r>
            <a:r>
              <a:rPr lang="nl-NL" dirty="0" err="1"/>
              <a:t>Completeness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smtClean="0"/>
              <a:t> (</a:t>
            </a:r>
            <a:r>
              <a:rPr lang="nl-NL" dirty="0" err="1" smtClean="0"/>
              <a:t>Friedel</a:t>
            </a:r>
            <a:r>
              <a:rPr lang="nl-NL" dirty="0" smtClean="0"/>
              <a:t> </a:t>
            </a:r>
            <a:r>
              <a:rPr lang="nl-NL" dirty="0"/>
              <a:t>Pairs </a:t>
            </a:r>
            <a:r>
              <a:rPr lang="nl-NL" dirty="0" err="1"/>
              <a:t>Averaged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mr-IN" dirty="0" smtClean="0"/>
              <a:t>===</a:t>
            </a:r>
            <a:r>
              <a:rPr lang="mr-IN" dirty="0"/>
              <a:t>==========================================================</a:t>
            </a:r>
            <a:r>
              <a:rPr lang="mr-IN" dirty="0" smtClean="0"/>
              <a:t>=</a:t>
            </a:r>
            <a:endParaRPr lang="mr-IN" dirty="0"/>
          </a:p>
          <a:p>
            <a:pPr marL="0" indent="0">
              <a:buNone/>
            </a:pPr>
            <a:r>
              <a:rPr lang="nl-NL" dirty="0" err="1"/>
              <a:t>Theta</a:t>
            </a:r>
            <a:r>
              <a:rPr lang="nl-NL" dirty="0"/>
              <a:t> </a:t>
            </a:r>
            <a:r>
              <a:rPr lang="nl-NL" dirty="0" err="1"/>
              <a:t>sin</a:t>
            </a:r>
            <a:r>
              <a:rPr lang="nl-NL" dirty="0"/>
              <a:t>(</a:t>
            </a:r>
            <a:r>
              <a:rPr lang="nl-NL" dirty="0" err="1"/>
              <a:t>th</a:t>
            </a:r>
            <a:r>
              <a:rPr lang="nl-NL" dirty="0"/>
              <a:t>)/</a:t>
            </a:r>
            <a:r>
              <a:rPr lang="nl-NL" dirty="0" err="1"/>
              <a:t>Lambda</a:t>
            </a:r>
            <a:r>
              <a:rPr lang="nl-NL" dirty="0"/>
              <a:t> Complete  </a:t>
            </a:r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Measured</a:t>
            </a:r>
            <a:r>
              <a:rPr lang="nl-NL" dirty="0"/>
              <a:t> Total Missing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-------------------------------------------------------------------------------</a:t>
            </a:r>
          </a:p>
          <a:p>
            <a:pPr marL="0" indent="0">
              <a:buNone/>
            </a:pPr>
            <a:r>
              <a:rPr lang="mr-IN" sz="2900" dirty="0"/>
              <a:t> 20.82     0.500     0.999         1402     1400        2</a:t>
            </a:r>
          </a:p>
          <a:p>
            <a:pPr marL="0" indent="0">
              <a:buNone/>
            </a:pPr>
            <a:r>
              <a:rPr lang="mr-IN" sz="2900" dirty="0"/>
              <a:t> 23.01     0.550     0.999         1841     1839        2</a:t>
            </a:r>
          </a:p>
          <a:p>
            <a:pPr marL="0" indent="0">
              <a:buNone/>
            </a:pPr>
            <a:r>
              <a:rPr lang="mr-IN" sz="2900" dirty="0"/>
              <a:t> 25.24     0.600     0.999         2361     2359        2</a:t>
            </a:r>
          </a:p>
          <a:p>
            <a:pPr marL="0" indent="0">
              <a:buNone/>
            </a:pPr>
            <a:r>
              <a:rPr lang="en-US" sz="2900" dirty="0"/>
              <a:t>------------------------------------------------------------ ACTA Min. Res. ---</a:t>
            </a:r>
          </a:p>
          <a:p>
            <a:pPr marL="0" indent="0">
              <a:buNone/>
            </a:pPr>
            <a:r>
              <a:rPr lang="mr-IN" sz="2900" dirty="0"/>
              <a:t> 27.51     0.650     0.997         2961     2951       10</a:t>
            </a:r>
          </a:p>
          <a:p>
            <a:pPr marL="0" indent="0">
              <a:buNone/>
            </a:pPr>
            <a:r>
              <a:rPr lang="mr-IN" sz="2900" dirty="0"/>
              <a:t> 29.84     0.700     0.955         3661     3497      164</a:t>
            </a:r>
          </a:p>
          <a:p>
            <a:pPr marL="0" indent="0">
              <a:buNone/>
            </a:pPr>
            <a:r>
              <a:rPr lang="mr-IN" sz="2900" dirty="0"/>
              <a:t> 31.24     0.730     0.899         4102     3686      416</a:t>
            </a:r>
          </a:p>
          <a:p>
            <a:endParaRPr lang="en-US" dirty="0" smtClean="0"/>
          </a:p>
          <a:p>
            <a:r>
              <a:rPr lang="en-US" dirty="0" smtClean="0"/>
              <a:t>A lower than 25° </a:t>
            </a:r>
            <a:r>
              <a:rPr lang="en-US" dirty="0" err="1" smtClean="0"/>
              <a:t>theta_full</a:t>
            </a:r>
            <a:r>
              <a:rPr lang="en-US" dirty="0" smtClean="0"/>
              <a:t> value needs a valid justification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7501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x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" y="0"/>
            <a:ext cx="9133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x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x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83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Example of a Cryptic ALERT Message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6260" y="1320800"/>
            <a:ext cx="8741620" cy="54282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</a:rPr>
              <a:t>PLAT018_ALERT_1_C _</a:t>
            </a:r>
            <a:r>
              <a:rPr lang="en-GB" sz="2600" dirty="0" err="1">
                <a:solidFill>
                  <a:srgbClr val="FF0000"/>
                </a:solidFill>
              </a:rPr>
              <a:t>diffrn_measured_fraction_theta_max</a:t>
            </a:r>
            <a:r>
              <a:rPr lang="en-GB" sz="2600" dirty="0">
                <a:solidFill>
                  <a:srgbClr val="FF0000"/>
                </a:solidFill>
              </a:rPr>
              <a:t> .NE. *_full ! </a:t>
            </a:r>
            <a:r>
              <a:rPr lang="en-GB" sz="2600" dirty="0" smtClean="0">
                <a:solidFill>
                  <a:srgbClr val="FF0000"/>
                </a:solidFill>
              </a:rPr>
              <a:t>Check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4100" dirty="0" smtClean="0"/>
              <a:t>A more explicit version of this ALERT reads:</a:t>
            </a:r>
            <a:endParaRPr lang="mr-IN" sz="2800" dirty="0"/>
          </a:p>
          <a:p>
            <a:pPr marL="0" indent="0">
              <a:buNone/>
            </a:pPr>
            <a:r>
              <a:rPr lang="nl-NL" sz="2600" dirty="0" smtClean="0"/>
              <a:t>================================================================</a:t>
            </a:r>
          </a:p>
          <a:p>
            <a:pPr marL="0" indent="0">
              <a:buNone/>
            </a:pPr>
            <a:r>
              <a:rPr lang="nl-NL" sz="2600" dirty="0" smtClean="0"/>
              <a:t>ALERT_018 </a:t>
            </a:r>
            <a:r>
              <a:rPr lang="nl-NL" sz="2600" dirty="0"/>
              <a:t>Type_1 CIF Construction/Syntax Error, Inconsistent or Missing </a:t>
            </a:r>
            <a:r>
              <a:rPr lang="nl-NL" sz="2600" dirty="0" smtClean="0"/>
              <a:t>Data</a:t>
            </a:r>
          </a:p>
          <a:p>
            <a:pPr marL="0" indent="0">
              <a:buNone/>
            </a:pPr>
            <a:r>
              <a:rPr lang="nl-NL" sz="2600" dirty="0" smtClean="0"/>
              <a:t>================================================================</a:t>
            </a:r>
            <a:endParaRPr lang="mr-IN" sz="2600" dirty="0"/>
          </a:p>
          <a:p>
            <a:pPr marL="0" indent="0">
              <a:buNone/>
            </a:pPr>
            <a:r>
              <a:rPr lang="nl-NL" sz="2800" dirty="0" smtClean="0"/>
              <a:t>The </a:t>
            </a:r>
            <a:r>
              <a:rPr lang="nl-NL" sz="2800" dirty="0" err="1"/>
              <a:t>values</a:t>
            </a:r>
            <a:r>
              <a:rPr lang="nl-NL" sz="2800" dirty="0"/>
              <a:t> of </a:t>
            </a: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C0504D"/>
                </a:solidFill>
              </a:rPr>
              <a:t>_</a:t>
            </a:r>
            <a:r>
              <a:rPr lang="nl-NL" sz="2800" dirty="0" err="1" smtClean="0">
                <a:solidFill>
                  <a:srgbClr val="C0504D"/>
                </a:solidFill>
              </a:rPr>
              <a:t>diffrn_reflns_theta_max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C0504D"/>
                </a:solidFill>
              </a:rPr>
              <a:t>_</a:t>
            </a:r>
            <a:r>
              <a:rPr lang="nl-NL" sz="2800" dirty="0" err="1" smtClean="0">
                <a:solidFill>
                  <a:srgbClr val="C0504D"/>
                </a:solidFill>
              </a:rPr>
              <a:t>diffrn_reflns_theta_full</a:t>
            </a:r>
            <a:endParaRPr lang="nl-NL" sz="2800" dirty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nl-NL" sz="2800" dirty="0" smtClean="0"/>
              <a:t>are  </a:t>
            </a:r>
            <a:r>
              <a:rPr lang="nl-NL" sz="2800" dirty="0" err="1"/>
              <a:t>reported</a:t>
            </a:r>
            <a:r>
              <a:rPr lang="nl-NL" sz="2800" dirty="0"/>
              <a:t> as </a:t>
            </a:r>
            <a:r>
              <a:rPr lang="nl-NL" sz="2800" dirty="0" err="1"/>
              <a:t>equal</a:t>
            </a:r>
            <a:r>
              <a:rPr lang="nl-NL" sz="2800" dirty="0"/>
              <a:t>. </a:t>
            </a:r>
            <a:r>
              <a:rPr lang="nl-NL" sz="2800" dirty="0" err="1"/>
              <a:t>However</a:t>
            </a:r>
            <a:r>
              <a:rPr lang="nl-NL" sz="2800" dirty="0"/>
              <a:t>, the </a:t>
            </a:r>
            <a:r>
              <a:rPr lang="nl-NL" sz="2800" dirty="0" err="1"/>
              <a:t>associated</a:t>
            </a:r>
            <a:r>
              <a:rPr lang="nl-NL" sz="2800" dirty="0"/>
              <a:t> </a:t>
            </a:r>
            <a:r>
              <a:rPr lang="nl-NL" sz="2800" dirty="0" err="1"/>
              <a:t>reported</a:t>
            </a:r>
            <a:r>
              <a:rPr lang="nl-NL" sz="2800" dirty="0"/>
              <a:t> </a:t>
            </a:r>
            <a:r>
              <a:rPr lang="nl-NL" sz="2800" dirty="0" err="1"/>
              <a:t>values</a:t>
            </a:r>
            <a:r>
              <a:rPr lang="nl-NL" sz="2800" dirty="0"/>
              <a:t> of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C0504D"/>
                </a:solidFill>
              </a:rPr>
              <a:t>_</a:t>
            </a:r>
            <a:r>
              <a:rPr lang="nl-NL" sz="2800" dirty="0" err="1" smtClean="0">
                <a:solidFill>
                  <a:srgbClr val="C0504D"/>
                </a:solidFill>
              </a:rPr>
              <a:t>diffrn_measured_fraction_theta_max</a:t>
            </a:r>
            <a:r>
              <a:rPr lang="nl-NL" sz="2800" dirty="0" smtClean="0"/>
              <a:t>  </a:t>
            </a:r>
            <a:r>
              <a:rPr lang="nl-NL" sz="2800" dirty="0" err="1"/>
              <a:t>and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>
                <a:solidFill>
                  <a:srgbClr val="C0504D"/>
                </a:solidFill>
              </a:rPr>
              <a:t>_</a:t>
            </a:r>
            <a:r>
              <a:rPr lang="nl-NL" sz="2800" dirty="0" err="1" smtClean="0">
                <a:solidFill>
                  <a:srgbClr val="C0504D"/>
                </a:solidFill>
              </a:rPr>
              <a:t>diffrn_measured_fraction_theta_full</a:t>
            </a:r>
            <a:r>
              <a:rPr lang="nl-NL" sz="2800" dirty="0" smtClean="0"/>
              <a:t> </a:t>
            </a:r>
            <a:r>
              <a:rPr lang="nl-NL" sz="2800" dirty="0"/>
              <a:t>are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equal</a:t>
            </a:r>
            <a:r>
              <a:rPr lang="nl-NL" sz="2800" dirty="0"/>
              <a:t>. </a:t>
            </a:r>
            <a:r>
              <a:rPr lang="nl-NL" sz="2800" dirty="0" err="1"/>
              <a:t>This</a:t>
            </a:r>
            <a:r>
              <a:rPr lang="nl-NL" sz="2800" dirty="0"/>
              <a:t> is </a:t>
            </a:r>
            <a:r>
              <a:rPr lang="nl-NL" sz="2800" dirty="0" smtClean="0"/>
              <a:t>inconsistent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600" dirty="0" err="1" smtClean="0"/>
              <a:t>This</a:t>
            </a:r>
            <a:r>
              <a:rPr lang="nl-NL" sz="3600" dirty="0" smtClean="0"/>
              <a:t> type of info </a:t>
            </a:r>
            <a:r>
              <a:rPr lang="nl-NL" sz="3600" dirty="0" err="1" smtClean="0"/>
              <a:t>can</a:t>
            </a:r>
            <a:r>
              <a:rPr lang="nl-NL" sz="3600" dirty="0" smtClean="0"/>
              <a:t> </a:t>
            </a:r>
            <a:r>
              <a:rPr lang="nl-NL" sz="3600" dirty="0" err="1" smtClean="0"/>
              <a:t>be</a:t>
            </a:r>
            <a:r>
              <a:rPr lang="nl-NL" sz="3600" dirty="0" smtClean="0"/>
              <a:t> </a:t>
            </a:r>
            <a:r>
              <a:rPr lang="nl-NL" sz="3600" dirty="0" err="1" smtClean="0"/>
              <a:t>obtained</a:t>
            </a:r>
            <a:r>
              <a:rPr lang="nl-NL" sz="3600" dirty="0" smtClean="0"/>
              <a:t> </a:t>
            </a:r>
            <a:r>
              <a:rPr lang="nl-NL" sz="3600" dirty="0" err="1" smtClean="0"/>
              <a:t>from</a:t>
            </a:r>
            <a:r>
              <a:rPr lang="nl-NL" sz="3600" dirty="0" smtClean="0"/>
              <a:t> the </a:t>
            </a:r>
            <a:r>
              <a:rPr lang="nl-NL" sz="3600" dirty="0" err="1" smtClean="0"/>
              <a:t>IUCr</a:t>
            </a:r>
            <a:r>
              <a:rPr lang="nl-NL" sz="3600" dirty="0" smtClean="0"/>
              <a:t> </a:t>
            </a:r>
            <a:r>
              <a:rPr lang="nl-NL" sz="3600" dirty="0" err="1" smtClean="0"/>
              <a:t>WEB-site</a:t>
            </a:r>
            <a:r>
              <a:rPr lang="nl-NL" sz="3600" dirty="0" smtClean="0"/>
              <a:t> </a:t>
            </a:r>
            <a:r>
              <a:rPr lang="nl-NL" sz="3600" dirty="0" err="1" smtClean="0"/>
              <a:t>along</a:t>
            </a:r>
            <a:r>
              <a:rPr lang="nl-NL" sz="3600" dirty="0" smtClean="0"/>
              <a:t> </a:t>
            </a:r>
            <a:r>
              <a:rPr lang="nl-NL" sz="3600" dirty="0" err="1" smtClean="0"/>
              <a:t>with</a:t>
            </a:r>
            <a:r>
              <a:rPr lang="nl-NL" sz="3600" dirty="0" smtClean="0"/>
              <a:t> </a:t>
            </a:r>
            <a:r>
              <a:rPr lang="nl-NL" sz="3600" dirty="0" err="1" smtClean="0"/>
              <a:t>associated</a:t>
            </a:r>
            <a:r>
              <a:rPr lang="nl-NL" sz="3600" dirty="0" smtClean="0"/>
              <a:t> CIF </a:t>
            </a:r>
            <a:r>
              <a:rPr lang="nl-NL" sz="3600" dirty="0" err="1" smtClean="0"/>
              <a:t>dataname</a:t>
            </a:r>
            <a:r>
              <a:rPr lang="nl-NL" sz="3600" dirty="0" smtClean="0"/>
              <a:t> </a:t>
            </a:r>
            <a:r>
              <a:rPr lang="nl-NL" sz="3600" dirty="0" err="1" smtClean="0"/>
              <a:t>definitions</a:t>
            </a:r>
            <a:r>
              <a:rPr lang="nl-NL" sz="3600" dirty="0" smtClean="0"/>
              <a:t> or as </a:t>
            </a:r>
            <a:r>
              <a:rPr lang="nl-NL" sz="3600" dirty="0" err="1" smtClean="0"/>
              <a:t>appended</a:t>
            </a:r>
            <a:r>
              <a:rPr lang="nl-NL" sz="3600" dirty="0" smtClean="0"/>
              <a:t> </a:t>
            </a:r>
            <a:r>
              <a:rPr lang="nl-NL" sz="3600" dirty="0" err="1" smtClean="0"/>
              <a:t>to</a:t>
            </a:r>
            <a:r>
              <a:rPr lang="nl-NL" sz="3600" dirty="0" smtClean="0"/>
              <a:t> the PLATON </a:t>
            </a:r>
            <a:r>
              <a:rPr lang="nl-NL" sz="3600" dirty="0" err="1" smtClean="0"/>
              <a:t>checkCIF</a:t>
            </a:r>
            <a:r>
              <a:rPr lang="nl-NL" sz="3600" dirty="0" smtClean="0"/>
              <a:t> report</a:t>
            </a:r>
            <a:endParaRPr lang="nl-NL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665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CIF </a:t>
            </a:r>
            <a:r>
              <a:rPr lang="en-GB" dirty="0" err="1" smtClean="0">
                <a:solidFill>
                  <a:srgbClr val="0000FF"/>
                </a:solidFill>
              </a:rPr>
              <a:t>Dataname</a:t>
            </a:r>
            <a:r>
              <a:rPr lang="en-GB" dirty="0" smtClean="0">
                <a:solidFill>
                  <a:srgbClr val="0000FF"/>
                </a:solidFill>
              </a:rPr>
              <a:t> Definitions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8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C0504D"/>
                </a:solidFill>
              </a:rPr>
              <a:t>_</a:t>
            </a:r>
            <a:r>
              <a:rPr lang="en-GB" dirty="0" err="1">
                <a:solidFill>
                  <a:srgbClr val="C0504D"/>
                </a:solidFill>
              </a:rPr>
              <a:t>diffrn_measured_fraction_theta_max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  Fraction of unique (symmetry-independent) reflections measured out to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_</a:t>
            </a:r>
            <a:r>
              <a:rPr lang="en-GB" dirty="0" err="1" smtClean="0">
                <a:solidFill>
                  <a:srgbClr val="FF0000"/>
                </a:solidFill>
              </a:rPr>
              <a:t>diffrn_reflns_theta_max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 _</a:t>
            </a:r>
            <a:r>
              <a:rPr lang="en-GB" dirty="0" err="1">
                <a:solidFill>
                  <a:srgbClr val="C0504D"/>
                </a:solidFill>
              </a:rPr>
              <a:t>diffrn_measured_fraction_theta_full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  Fraction of unique (symmetry-independent) reflections measured out to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_</a:t>
            </a:r>
            <a:r>
              <a:rPr lang="en-GB" dirty="0" err="1" smtClean="0">
                <a:solidFill>
                  <a:srgbClr val="FF0000"/>
                </a:solidFill>
              </a:rPr>
              <a:t>diffrn_reflns_theta_full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C0504D"/>
                </a:solidFill>
              </a:rPr>
              <a:t>_</a:t>
            </a:r>
            <a:r>
              <a:rPr lang="en-GB" dirty="0" err="1">
                <a:solidFill>
                  <a:srgbClr val="C0504D"/>
                </a:solidFill>
              </a:rPr>
              <a:t>diffrn_reflns_theta_max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 Maximum theta angle in degrees for the measured intensities. The fraction</a:t>
            </a:r>
          </a:p>
          <a:p>
            <a:pPr marL="0" indent="0">
              <a:buNone/>
            </a:pPr>
            <a:r>
              <a:rPr lang="en-GB" dirty="0"/>
              <a:t>   of unique reflections measured out to this angle is given by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_</a:t>
            </a:r>
            <a:r>
              <a:rPr lang="en-GB" dirty="0" err="1" smtClean="0">
                <a:solidFill>
                  <a:srgbClr val="FF0000"/>
                </a:solidFill>
              </a:rPr>
              <a:t>diffrn_measured_fraction_theta_max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C0504D"/>
                </a:solidFill>
              </a:rPr>
              <a:t>-</a:t>
            </a:r>
            <a:r>
              <a:rPr lang="en-GB" dirty="0" err="1">
                <a:solidFill>
                  <a:srgbClr val="C0504D"/>
                </a:solidFill>
              </a:rPr>
              <a:t>diffrn_reflns_theta_full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   The theta angle (in degrees) at which the measured reflection count is</a:t>
            </a:r>
          </a:p>
          <a:p>
            <a:pPr marL="0" indent="0">
              <a:buNone/>
            </a:pPr>
            <a:r>
              <a:rPr lang="en-GB" dirty="0"/>
              <a:t>    close to complete. The fraction of unique reflections measured out to</a:t>
            </a:r>
          </a:p>
          <a:p>
            <a:pPr marL="0" indent="0">
              <a:buNone/>
            </a:pPr>
            <a:r>
              <a:rPr lang="en-GB" dirty="0"/>
              <a:t>    this angle is given by </a:t>
            </a:r>
            <a:r>
              <a:rPr lang="en-GB" dirty="0" smtClean="0">
                <a:solidFill>
                  <a:srgbClr val="FF0000"/>
                </a:solidFill>
              </a:rPr>
              <a:t>_</a:t>
            </a:r>
            <a:r>
              <a:rPr lang="en-GB" dirty="0" err="1" smtClean="0">
                <a:solidFill>
                  <a:srgbClr val="FF0000"/>
                </a:solidFill>
              </a:rPr>
              <a:t>diffrn_measured_fraction_theta_full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55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ALERT ‘Large/Negative </a:t>
            </a:r>
            <a:r>
              <a:rPr lang="en-GB" dirty="0">
                <a:solidFill>
                  <a:srgbClr val="0000FF"/>
                </a:solidFill>
              </a:rPr>
              <a:t>K value in the Analysis of Variance’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200" y="4199468"/>
            <a:ext cx="8652933" cy="207539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K values are expected to be close to 1.0. See CFK listing</a:t>
            </a:r>
          </a:p>
          <a:p>
            <a:r>
              <a:rPr lang="en-GB" dirty="0" smtClean="0"/>
              <a:t>Large deviation should be investigated for model or data problems (twinning, unresolved solvent content)</a:t>
            </a:r>
          </a:p>
          <a:p>
            <a:r>
              <a:rPr lang="en-GB" dirty="0" smtClean="0"/>
              <a:t>Negative values may be due to numerous weak reflections with negative intensity due to poor integration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Afbeelding 6" descr="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57868"/>
            <a:ext cx="89408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0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029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The </a:t>
            </a:r>
            <a:r>
              <a:rPr lang="en-GB" dirty="0" err="1" smtClean="0">
                <a:solidFill>
                  <a:srgbClr val="0000FF"/>
                </a:solidFill>
              </a:rPr>
              <a:t>checkCIF</a:t>
            </a:r>
            <a:r>
              <a:rPr lang="en-GB" dirty="0" smtClean="0">
                <a:solidFill>
                  <a:srgbClr val="0000FF"/>
                </a:solidFill>
              </a:rPr>
              <a:t> Report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91734"/>
            <a:ext cx="8229600" cy="4639734"/>
          </a:xfrm>
        </p:spPr>
        <p:txBody>
          <a:bodyPr>
            <a:normAutofit fontScale="85000" lnSpcReduction="10000"/>
          </a:bodyPr>
          <a:lstStyle/>
          <a:p>
            <a:r>
              <a:rPr lang="en-GB" sz="3000" dirty="0" smtClean="0"/>
              <a:t>Today, an </a:t>
            </a:r>
            <a:r>
              <a:rPr lang="en-GB" sz="3000" dirty="0" err="1" smtClean="0"/>
              <a:t>IUCr</a:t>
            </a:r>
            <a:r>
              <a:rPr lang="en-GB" sz="3000" dirty="0"/>
              <a:t>/</a:t>
            </a:r>
            <a:r>
              <a:rPr lang="en-GB" sz="3000" dirty="0" err="1" smtClean="0"/>
              <a:t>checkCIF</a:t>
            </a:r>
            <a:r>
              <a:rPr lang="en-GB" sz="3000" dirty="0" smtClean="0"/>
              <a:t> report is required as part of the refereeing process of any paper that includes a crystal structure. A PLATON/</a:t>
            </a:r>
            <a:r>
              <a:rPr lang="en-GB" sz="3000" dirty="0" err="1" smtClean="0"/>
              <a:t>checkCIf</a:t>
            </a:r>
            <a:r>
              <a:rPr lang="en-GB" sz="3000" dirty="0" smtClean="0"/>
              <a:t> report is integrated in that</a:t>
            </a:r>
          </a:p>
          <a:p>
            <a:r>
              <a:rPr lang="en-GB" sz="3000" dirty="0" smtClean="0"/>
              <a:t>Such a report for compound </a:t>
            </a:r>
            <a:r>
              <a:rPr lang="en-GB" sz="3000" dirty="0" smtClean="0">
                <a:solidFill>
                  <a:srgbClr val="FF0000"/>
                </a:solidFill>
              </a:rPr>
              <a:t>name</a:t>
            </a:r>
            <a:r>
              <a:rPr lang="en-GB" sz="3000" dirty="0" smtClean="0"/>
              <a:t> consists of two parts: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&lt;name&gt;.</a:t>
            </a:r>
            <a:r>
              <a:rPr lang="en-GB" dirty="0" err="1" smtClean="0">
                <a:solidFill>
                  <a:srgbClr val="FF0000"/>
                </a:solidFill>
              </a:rPr>
              <a:t>chk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file  with ALERT messages about the structure analysis, mainly based on the structure model parameters as supplied in the </a:t>
            </a:r>
            <a:r>
              <a:rPr lang="en-GB" dirty="0" smtClean="0">
                <a:solidFill>
                  <a:srgbClr val="FF0000"/>
                </a:solidFill>
              </a:rPr>
              <a:t>&lt;name&gt;.</a:t>
            </a:r>
            <a:r>
              <a:rPr lang="en-GB" dirty="0" err="1" smtClean="0">
                <a:solidFill>
                  <a:srgbClr val="FF0000"/>
                </a:solidFill>
              </a:rPr>
              <a:t>cif</a:t>
            </a:r>
            <a:r>
              <a:rPr lang="en-GB" dirty="0" smtClean="0"/>
              <a:t> file, being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b="1" i="1" dirty="0" smtClean="0"/>
              <a:t>the authors interpretation of the </a:t>
            </a:r>
            <a:r>
              <a:rPr lang="en-GB" b="1" i="1" dirty="0" smtClean="0"/>
              <a:t>experimental </a:t>
            </a:r>
            <a:r>
              <a:rPr lang="en-GB" b="1" i="1" dirty="0" smtClean="0"/>
              <a:t>data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&lt;name&gt;.</a:t>
            </a:r>
            <a:r>
              <a:rPr lang="en-GB" dirty="0" err="1" smtClean="0">
                <a:solidFill>
                  <a:srgbClr val="FF0000"/>
                </a:solidFill>
              </a:rPr>
              <a:t>cfk</a:t>
            </a:r>
            <a:r>
              <a:rPr lang="en-GB" dirty="0" smtClean="0"/>
              <a:t> file with details on the quality of the refinement and experimental reflection data, as supplied with the </a:t>
            </a:r>
            <a:r>
              <a:rPr lang="en-GB" dirty="0" smtClean="0">
                <a:solidFill>
                  <a:srgbClr val="FF0000"/>
                </a:solidFill>
              </a:rPr>
              <a:t>&lt;name&gt;.</a:t>
            </a:r>
            <a:r>
              <a:rPr lang="en-GB" dirty="0" err="1" smtClean="0">
                <a:solidFill>
                  <a:srgbClr val="FF0000"/>
                </a:solidFill>
              </a:rPr>
              <a:t>fcf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file, on which the model is based.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71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Do Authors and Referees take Notice of Validation ALERTS?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There was a wake-up call in 2010 with multiple cases where serious ALERTS related to faked structures were obviously not followed up during the refereeing process. </a:t>
            </a:r>
          </a:p>
          <a:p>
            <a:r>
              <a:rPr lang="en-GB" dirty="0" smtClean="0"/>
              <a:t>As a result, there were 100++ retractions with its effect  shown in the next slide, making journals and referees more </a:t>
            </a:r>
            <a:r>
              <a:rPr lang="en-GB" dirty="0"/>
              <a:t>a</a:t>
            </a:r>
            <a:r>
              <a:rPr lang="en-GB" dirty="0" smtClean="0"/>
              <a:t>ware of the validation issue. </a:t>
            </a:r>
          </a:p>
          <a:p>
            <a:r>
              <a:rPr lang="en-GB" dirty="0" smtClean="0"/>
              <a:t>The situation has much improved but </a:t>
            </a:r>
            <a:r>
              <a:rPr lang="mr-IN" dirty="0" smtClean="0"/>
              <a:t>…</a:t>
            </a:r>
            <a:r>
              <a:rPr lang="en-US" dirty="0" smtClean="0"/>
              <a:t>. some avoidable errors still slip through.(example later)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30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7046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Recently Published 2022 Example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Authors &amp; Referees did not follow-up  on a series of level B &amp; C ALERT messages in the following example (no fraud)</a:t>
            </a:r>
          </a:p>
          <a:p>
            <a:r>
              <a:rPr lang="en-GB" dirty="0" smtClean="0"/>
              <a:t>Fortunately there is no serious impact on the reported chemistry of the main molecule but the problem should have been easy to correct.</a:t>
            </a:r>
          </a:p>
          <a:p>
            <a:r>
              <a:rPr lang="en-GB" dirty="0" smtClean="0"/>
              <a:t>This example Illustrates the use of contoured difference electron density maps for a detailed inspection of residual </a:t>
            </a:r>
            <a:r>
              <a:rPr lang="en-GB" dirty="0"/>
              <a:t>u</a:t>
            </a:r>
            <a:r>
              <a:rPr lang="en-GB" dirty="0" smtClean="0"/>
              <a:t>naccounted for density.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7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Afbeelding 2" descr="f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0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287866"/>
            <a:ext cx="8674100" cy="6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x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2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How to Proceed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Remove the H atom on O of methanol</a:t>
            </a:r>
          </a:p>
          <a:p>
            <a:r>
              <a:rPr lang="en-GB" dirty="0" smtClean="0"/>
              <a:t>Introduce a population parameter for the </a:t>
            </a:r>
            <a:r>
              <a:rPr lang="en-GB" dirty="0"/>
              <a:t>t</a:t>
            </a:r>
            <a:r>
              <a:rPr lang="en-GB" dirty="0" smtClean="0"/>
              <a:t>roublesome methanol</a:t>
            </a:r>
          </a:p>
          <a:p>
            <a:r>
              <a:rPr lang="en-GB" dirty="0" smtClean="0"/>
              <a:t>Refine</a:t>
            </a:r>
          </a:p>
          <a:p>
            <a:r>
              <a:rPr lang="en-GB" dirty="0" smtClean="0"/>
              <a:t>Prepare contoured difference map</a:t>
            </a:r>
          </a:p>
          <a:p>
            <a:r>
              <a:rPr lang="en-GB" dirty="0" smtClean="0"/>
              <a:t>Refine with H in proposed now staggered position 180 away from the erroneous position</a:t>
            </a:r>
          </a:p>
          <a:p>
            <a:r>
              <a:rPr lang="en-GB" dirty="0" smtClean="0"/>
              <a:t>Optionally, check with a difference map again while leaving out H from </a:t>
            </a:r>
            <a:r>
              <a:rPr lang="en-GB" dirty="0" err="1" smtClean="0"/>
              <a:t>Fcalc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0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x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2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f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2" y="1286933"/>
            <a:ext cx="3962401" cy="3822700"/>
          </a:xfrm>
          <a:prstGeom prst="rect">
            <a:avLst/>
          </a:prstGeom>
        </p:spPr>
      </p:pic>
      <p:pic>
        <p:nvPicPr>
          <p:cNvPr id="6" name="Afbeelding 5" descr="f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1426634"/>
            <a:ext cx="4250266" cy="36322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85333" y="135467"/>
            <a:ext cx="699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Contoured Difference Density Maps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4933" y="5469467"/>
            <a:ext cx="408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Map showing of published model with H atom in wrong position (Red)  and</a:t>
            </a:r>
          </a:p>
          <a:p>
            <a:r>
              <a:rPr lang="en-GB" dirty="0" smtClean="0"/>
              <a:t>Suggested alternative position (green)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4724400" y="5469467"/>
            <a:ext cx="508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 atom in proposed position. Methanol</a:t>
            </a:r>
          </a:p>
          <a:p>
            <a:r>
              <a:rPr lang="en-GB" dirty="0" smtClean="0"/>
              <a:t> refined with partial occupation. </a:t>
            </a:r>
          </a:p>
          <a:p>
            <a:r>
              <a:rPr lang="en-GB" dirty="0" smtClean="0"/>
              <a:t>Difference map without H contribution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STRUCTURE VALIDATION AIMS AT PROVIDING INFORMATION ON </a:t>
            </a:r>
            <a:r>
              <a:rPr lang="en-GB" dirty="0" smtClean="0"/>
              <a:t>..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quality of the data on which the study is based (i.e. based on the best attainable data quality or sufficient for the purpose of the study) </a:t>
            </a:r>
          </a:p>
          <a:p>
            <a:r>
              <a:rPr lang="en-GB" dirty="0" smtClean="0"/>
              <a:t>The quality of the refined model (i.e. all issues such as disorder resolved or sufficient to prove the structural features of interest)</a:t>
            </a:r>
          </a:p>
          <a:p>
            <a:r>
              <a:rPr lang="en-GB" dirty="0" smtClean="0"/>
              <a:t>Details on the experimental and data reduction and handling procedures used.</a:t>
            </a:r>
          </a:p>
          <a:p>
            <a:r>
              <a:rPr lang="en-GB" dirty="0" smtClean="0"/>
              <a:t>Messages about interesting, unusual, erroneous  structural features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0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SOFTWARE AVAILABILITY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Website: </a:t>
            </a:r>
            <a:r>
              <a:rPr lang="en-GB" dirty="0" smtClean="0">
                <a:hlinkClick r:id="rId2"/>
              </a:rPr>
              <a:t>www.platonsoft.nl/xraysoft</a:t>
            </a:r>
            <a:endParaRPr lang="en-GB" dirty="0" smtClean="0"/>
          </a:p>
          <a:p>
            <a:r>
              <a:rPr lang="en-GB" dirty="0" smtClean="0"/>
              <a:t>~ 190000 lines of Fortran Source Code</a:t>
            </a:r>
          </a:p>
          <a:p>
            <a:r>
              <a:rPr lang="en-GB" dirty="0" smtClean="0"/>
              <a:t>Free for academics</a:t>
            </a:r>
          </a:p>
          <a:p>
            <a:r>
              <a:rPr lang="en-GB" dirty="0" smtClean="0"/>
              <a:t>LINUX</a:t>
            </a:r>
            <a:r>
              <a:rPr lang="en-GB" dirty="0"/>
              <a:t>/</a:t>
            </a:r>
            <a:r>
              <a:rPr lang="en-GB" dirty="0" smtClean="0"/>
              <a:t>UBUNTU/X-WINDOWS </a:t>
            </a:r>
            <a:r>
              <a:rPr lang="mr-IN" dirty="0"/>
              <a:t>–</a:t>
            </a:r>
            <a:r>
              <a:rPr lang="en-GB" dirty="0"/>
              <a:t> source </a:t>
            </a:r>
            <a:r>
              <a:rPr lang="en-GB" dirty="0" smtClean="0"/>
              <a:t>code</a:t>
            </a:r>
          </a:p>
          <a:p>
            <a:r>
              <a:rPr lang="en-GB" dirty="0" smtClean="0"/>
              <a:t>MS</a:t>
            </a:r>
            <a:r>
              <a:rPr lang="en-GB" dirty="0"/>
              <a:t>-WINDOWS (Louis </a:t>
            </a:r>
            <a:r>
              <a:rPr lang="en-GB" dirty="0" err="1"/>
              <a:t>Farrugia</a:t>
            </a:r>
            <a:r>
              <a:rPr lang="en-GB" dirty="0"/>
              <a:t>) </a:t>
            </a:r>
            <a:r>
              <a:rPr lang="en-GB" dirty="0" smtClean="0"/>
              <a:t>executable</a:t>
            </a:r>
          </a:p>
          <a:p>
            <a:r>
              <a:rPr lang="en-GB" dirty="0" err="1" smtClean="0"/>
              <a:t>MacOS</a:t>
            </a:r>
            <a:r>
              <a:rPr lang="en-GB" dirty="0" smtClean="0"/>
              <a:t>: source code  &amp; executable</a:t>
            </a:r>
          </a:p>
          <a:p>
            <a:r>
              <a:rPr lang="en-GB" dirty="0" smtClean="0"/>
              <a:t>WINDOWS11/WSL/UBUNTU source code</a:t>
            </a:r>
          </a:p>
          <a:p>
            <a:r>
              <a:rPr lang="en-GB" dirty="0" smtClean="0"/>
              <a:t>RASPBERRY PI source code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3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~50 US$ Raspberry Pi Linux Computer</a:t>
            </a:r>
            <a:endParaRPr lang="en-GB" dirty="0"/>
          </a:p>
        </p:txBody>
      </p:sp>
      <p:pic>
        <p:nvPicPr>
          <p:cNvPr id="3" name="Afbeelding 2" descr="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690" y="927967"/>
            <a:ext cx="8068110" cy="57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86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ALERTS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checkCIF</a:t>
            </a:r>
            <a:r>
              <a:rPr lang="en-GB" dirty="0" smtClean="0"/>
              <a:t> reports consist of a list of compact ALERT messages with details on the WEB</a:t>
            </a:r>
          </a:p>
          <a:p>
            <a:r>
              <a:rPr lang="en-GB" dirty="0" smtClean="0"/>
              <a:t>ALERTS originally had levels A,B &amp; C on issues to be corrected or commented upon</a:t>
            </a:r>
          </a:p>
          <a:p>
            <a:r>
              <a:rPr lang="en-GB" dirty="0" smtClean="0"/>
              <a:t>G ALERTS were added later on with info/issues to be noted but not necessarily being an error</a:t>
            </a:r>
          </a:p>
          <a:p>
            <a:r>
              <a:rPr lang="en-GB" dirty="0" smtClean="0"/>
              <a:t>ALERTS starting with </a:t>
            </a:r>
            <a:r>
              <a:rPr lang="en-GB" dirty="0" err="1" smtClean="0"/>
              <a:t>PLATxyz</a:t>
            </a:r>
            <a:r>
              <a:rPr lang="en-GB" dirty="0" smtClean="0"/>
              <a:t> in the  </a:t>
            </a:r>
            <a:r>
              <a:rPr lang="en-GB" dirty="0" err="1" smtClean="0"/>
              <a:t>IUCr</a:t>
            </a:r>
            <a:r>
              <a:rPr lang="en-GB" dirty="0" smtClean="0"/>
              <a:t> </a:t>
            </a:r>
            <a:r>
              <a:rPr lang="en-GB" dirty="0" err="1" smtClean="0"/>
              <a:t>checkCIF</a:t>
            </a:r>
            <a:r>
              <a:rPr lang="en-GB" dirty="0" smtClean="0"/>
              <a:t> report are created by PLATON</a:t>
            </a:r>
            <a:r>
              <a:rPr lang="en-GB" dirty="0"/>
              <a:t> </a:t>
            </a:r>
            <a:r>
              <a:rPr lang="en-GB" dirty="0" smtClean="0"/>
              <a:t>and  included in the original </a:t>
            </a:r>
            <a:r>
              <a:rPr lang="en-GB" dirty="0" err="1" smtClean="0"/>
              <a:t>IUCr</a:t>
            </a:r>
            <a:r>
              <a:rPr lang="en-GB" dirty="0" smtClean="0"/>
              <a:t> based ALERT set.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28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Example of an </a:t>
            </a:r>
            <a:r>
              <a:rPr lang="en-GB" sz="3600" dirty="0" err="1" smtClean="0">
                <a:solidFill>
                  <a:srgbClr val="0000FF"/>
                </a:solidFill>
              </a:rPr>
              <a:t>IUCr</a:t>
            </a:r>
            <a:r>
              <a:rPr lang="en-GB" sz="3600" dirty="0" smtClean="0">
                <a:solidFill>
                  <a:srgbClr val="0000FF"/>
                </a:solidFill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</a:rPr>
              <a:t>checkCIF</a:t>
            </a:r>
            <a:r>
              <a:rPr lang="en-GB" sz="3600" dirty="0" smtClean="0">
                <a:solidFill>
                  <a:srgbClr val="0000FF"/>
                </a:solidFill>
              </a:rPr>
              <a:t> Report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4" name="Afbeelding 3" descr="Screenshot 2022-04-13 at 08.2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5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FF"/>
                </a:solidFill>
              </a:rPr>
              <a:t>IUCr</a:t>
            </a:r>
            <a:r>
              <a:rPr lang="en-GB" dirty="0">
                <a:solidFill>
                  <a:srgbClr val="0000FF"/>
                </a:solidFill>
              </a:rPr>
              <a:t>/</a:t>
            </a:r>
            <a:r>
              <a:rPr lang="en-GB" dirty="0" err="1" smtClean="0">
                <a:solidFill>
                  <a:srgbClr val="0000FF"/>
                </a:solidFill>
              </a:rPr>
              <a:t>checkCIF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329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IUCr</a:t>
            </a:r>
            <a:r>
              <a:rPr lang="en-GB" dirty="0"/>
              <a:t>/</a:t>
            </a:r>
            <a:r>
              <a:rPr lang="en-GB" dirty="0" err="1" smtClean="0"/>
              <a:t>checkCIF</a:t>
            </a:r>
            <a:r>
              <a:rPr lang="en-GB" dirty="0" smtClean="0"/>
              <a:t> is now around for &gt; 25 years</a:t>
            </a:r>
          </a:p>
          <a:p>
            <a:r>
              <a:rPr lang="en-GB" dirty="0" smtClean="0"/>
              <a:t>It was pioneered by </a:t>
            </a:r>
            <a:r>
              <a:rPr lang="en-GB" dirty="0" err="1" smtClean="0"/>
              <a:t>Acta</a:t>
            </a:r>
            <a:r>
              <a:rPr lang="en-GB" dirty="0" smtClean="0"/>
              <a:t> </a:t>
            </a:r>
            <a:r>
              <a:rPr lang="en-GB" dirty="0" err="1" smtClean="0"/>
              <a:t>Cryst</a:t>
            </a:r>
            <a:r>
              <a:rPr lang="en-GB" dirty="0" smtClean="0"/>
              <a:t>. C. (</a:t>
            </a:r>
            <a:r>
              <a:rPr lang="en-GB" dirty="0" err="1" smtClean="0"/>
              <a:t>Syd</a:t>
            </a:r>
            <a:r>
              <a:rPr lang="en-GB" dirty="0" smtClean="0"/>
              <a:t> Hall)</a:t>
            </a:r>
          </a:p>
          <a:p>
            <a:r>
              <a:rPr lang="en-GB" dirty="0" smtClean="0"/>
              <a:t>It depends on the CIF-standard for the archival and exchange of crystallographic data (Hall et al.)</a:t>
            </a:r>
          </a:p>
          <a:p>
            <a:r>
              <a:rPr lang="en-GB" dirty="0" smtClean="0"/>
              <a:t>CIF was early adopted by </a:t>
            </a:r>
            <a:r>
              <a:rPr lang="en-GB" dirty="0" err="1" smtClean="0"/>
              <a:t>Sheldrick</a:t>
            </a:r>
            <a:r>
              <a:rPr lang="en-GB" dirty="0" smtClean="0"/>
              <a:t> in SHELXL  </a:t>
            </a:r>
          </a:p>
          <a:p>
            <a:r>
              <a:rPr lang="en-GB" dirty="0" err="1" smtClean="0"/>
              <a:t>CheckCIF</a:t>
            </a:r>
            <a:r>
              <a:rPr lang="en-GB" dirty="0" smtClean="0"/>
              <a:t> aims at the standardization of the review process and data archival of crystal structure reports</a:t>
            </a:r>
          </a:p>
          <a:p>
            <a:r>
              <a:rPr lang="en-GB" dirty="0" smtClean="0"/>
              <a:t>An </a:t>
            </a:r>
            <a:r>
              <a:rPr lang="en-GB" dirty="0" err="1" smtClean="0"/>
              <a:t>IUCr</a:t>
            </a:r>
            <a:r>
              <a:rPr lang="en-GB" dirty="0" smtClean="0"/>
              <a:t> </a:t>
            </a:r>
            <a:r>
              <a:rPr lang="en-GB" dirty="0" err="1" smtClean="0"/>
              <a:t>checkCIF</a:t>
            </a:r>
            <a:r>
              <a:rPr lang="en-GB" dirty="0"/>
              <a:t>/</a:t>
            </a:r>
            <a:r>
              <a:rPr lang="en-GB" dirty="0" smtClean="0"/>
              <a:t>report is now required by most journals for papers reporting a crystal structure or automatically invoked for </a:t>
            </a:r>
            <a:r>
              <a:rPr lang="en-GB" dirty="0" err="1" smtClean="0"/>
              <a:t>Acta</a:t>
            </a:r>
            <a:r>
              <a:rPr lang="en-GB" dirty="0" smtClean="0"/>
              <a:t> </a:t>
            </a:r>
            <a:r>
              <a:rPr lang="en-GB" dirty="0" err="1" smtClean="0"/>
              <a:t>Cryst</a:t>
            </a:r>
            <a:r>
              <a:rPr lang="en-GB" dirty="0" smtClean="0"/>
              <a:t> papers.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7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PLATON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PLATON is as single program with multiple tools that were found useful for our National Single </a:t>
            </a:r>
            <a:r>
              <a:rPr lang="en-GB" dirty="0"/>
              <a:t>C</a:t>
            </a:r>
            <a:r>
              <a:rPr lang="en-GB" dirty="0" smtClean="0"/>
              <a:t>rystal </a:t>
            </a:r>
            <a:r>
              <a:rPr lang="en-GB" dirty="0"/>
              <a:t>S</a:t>
            </a:r>
            <a:r>
              <a:rPr lang="en-GB" dirty="0" smtClean="0"/>
              <a:t>ervice </a:t>
            </a:r>
            <a:r>
              <a:rPr lang="en-GB" dirty="0"/>
              <a:t>F</a:t>
            </a:r>
            <a:r>
              <a:rPr lang="en-GB" dirty="0" smtClean="0"/>
              <a:t>acility (&gt; 40 years development)</a:t>
            </a:r>
          </a:p>
          <a:p>
            <a:r>
              <a:rPr lang="en-GB" dirty="0" smtClean="0"/>
              <a:t>A subset of those tools is used as part of the </a:t>
            </a:r>
            <a:r>
              <a:rPr lang="en-GB" dirty="0" err="1" smtClean="0"/>
              <a:t>IUCr</a:t>
            </a:r>
            <a:r>
              <a:rPr lang="en-GB" dirty="0" smtClean="0"/>
              <a:t> </a:t>
            </a:r>
            <a:r>
              <a:rPr lang="en-GB" dirty="0" err="1" smtClean="0"/>
              <a:t>checkCIF</a:t>
            </a:r>
            <a:r>
              <a:rPr lang="en-GB" dirty="0" smtClean="0"/>
              <a:t> facility for creating the review report</a:t>
            </a:r>
          </a:p>
          <a:p>
            <a:r>
              <a:rPr lang="en-GB" dirty="0" smtClean="0"/>
              <a:t>Additional PLATON tools can be used to investigate ALERTS as reported by </a:t>
            </a:r>
            <a:r>
              <a:rPr lang="en-GB" dirty="0" err="1" smtClean="0"/>
              <a:t>IUCr</a:t>
            </a:r>
            <a:r>
              <a:rPr lang="en-GB" dirty="0"/>
              <a:t>/</a:t>
            </a:r>
            <a:r>
              <a:rPr lang="en-GB" dirty="0" err="1" smtClean="0"/>
              <a:t>checkCIF</a:t>
            </a:r>
            <a:endParaRPr lang="en-GB" dirty="0" smtClean="0"/>
          </a:p>
          <a:p>
            <a:r>
              <a:rPr lang="en-GB" dirty="0" smtClean="0"/>
              <a:t>PLATON also includes its own </a:t>
            </a:r>
            <a:r>
              <a:rPr lang="en-GB" dirty="0" err="1" smtClean="0"/>
              <a:t>checkCIF</a:t>
            </a:r>
            <a:r>
              <a:rPr lang="en-GB" dirty="0"/>
              <a:t> </a:t>
            </a:r>
            <a:r>
              <a:rPr lang="en-GB" dirty="0" smtClean="0"/>
              <a:t>tool to be used locally during a structure determination to detect issues at an early stage of the analysis.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7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SELECTED PLATON TOOLS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636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ORTEP - Shows unusual ADP’s</a:t>
            </a:r>
          </a:p>
          <a:p>
            <a:r>
              <a:rPr lang="en-GB" sz="2800" dirty="0" smtClean="0"/>
              <a:t>PLUTON - Display intermolecular contacts</a:t>
            </a:r>
          </a:p>
          <a:p>
            <a:r>
              <a:rPr lang="en-GB" sz="2800" dirty="0" smtClean="0"/>
              <a:t>VOID/SQUEEZE - Inspect/report on void content</a:t>
            </a:r>
          </a:p>
          <a:p>
            <a:r>
              <a:rPr lang="en-GB" sz="2800" dirty="0" err="1" smtClean="0"/>
              <a:t>TwinRotMat</a:t>
            </a:r>
            <a:r>
              <a:rPr lang="en-GB" sz="2800" dirty="0" smtClean="0"/>
              <a:t> - Report on missed twinning</a:t>
            </a:r>
          </a:p>
          <a:p>
            <a:r>
              <a:rPr lang="en-GB" sz="2800" dirty="0" smtClean="0"/>
              <a:t>ADDSYM - Investigate Missed or Pseudo Symmetry</a:t>
            </a:r>
          </a:p>
          <a:p>
            <a:r>
              <a:rPr lang="en-GB" sz="2800" dirty="0" err="1" smtClean="0"/>
              <a:t>SPGRfromEX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Analysis of systematic absences</a:t>
            </a:r>
          </a:p>
          <a:p>
            <a:r>
              <a:rPr lang="en-GB" sz="2800" dirty="0" smtClean="0"/>
              <a:t>FCFVALID/</a:t>
            </a:r>
            <a:r>
              <a:rPr lang="en-GB" sz="2800" dirty="0" err="1" smtClean="0"/>
              <a:t>ANALofVAR</a:t>
            </a:r>
            <a:r>
              <a:rPr lang="en-GB" sz="2800" dirty="0" smtClean="0"/>
              <a:t> - Inspection of the refinement details and unmerged .</a:t>
            </a:r>
            <a:r>
              <a:rPr lang="en-GB" sz="2800" dirty="0" err="1" smtClean="0"/>
              <a:t>hkl</a:t>
            </a:r>
            <a:r>
              <a:rPr lang="en-GB" sz="2800" dirty="0" smtClean="0"/>
              <a:t> and .</a:t>
            </a:r>
            <a:r>
              <a:rPr lang="en-GB" sz="2800" dirty="0" err="1" smtClean="0"/>
              <a:t>fcf</a:t>
            </a:r>
            <a:r>
              <a:rPr lang="en-GB" sz="2800" dirty="0" smtClean="0"/>
              <a:t> reflection data</a:t>
            </a:r>
          </a:p>
          <a:p>
            <a:r>
              <a:rPr lang="en-GB" sz="2800" dirty="0" err="1" smtClean="0"/>
              <a:t>ContourDIF</a:t>
            </a:r>
            <a:r>
              <a:rPr lang="en-GB" sz="2800" dirty="0" smtClean="0"/>
              <a:t> - Inspection of the residual density map</a:t>
            </a:r>
          </a:p>
          <a:p>
            <a:r>
              <a:rPr lang="en-GB" sz="2800" dirty="0" err="1" smtClean="0"/>
              <a:t>BijvoetPair</a:t>
            </a:r>
            <a:r>
              <a:rPr lang="en-GB" sz="2800" dirty="0" smtClean="0"/>
              <a:t> - Absolute Structure Parameters</a:t>
            </a:r>
          </a:p>
          <a:p>
            <a:r>
              <a:rPr lang="en-GB" sz="2800" dirty="0" smtClean="0"/>
              <a:t>ASYM-VIEW </a:t>
            </a:r>
            <a:r>
              <a:rPr lang="mr-IN" sz="2800" dirty="0" smtClean="0"/>
              <a:t>–</a:t>
            </a:r>
            <a:r>
              <a:rPr lang="en-GB" sz="2800" dirty="0" smtClean="0"/>
              <a:t> Inspection reflection data set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450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8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1676</Words>
  <Application>Microsoft Macintosh PowerPoint</Application>
  <PresentationFormat>Diavoorstelling (4:3)</PresentationFormat>
  <Paragraphs>140</Paragraphs>
  <Slides>32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Office-thema</vt:lpstr>
      <vt:lpstr>PLATON Tools to Help with Resolving Cryptic checkCIF ALERTS</vt:lpstr>
      <vt:lpstr>The checkCIF Report</vt:lpstr>
      <vt:lpstr>STRUCTURE VALIDATION AIMS AT PROVIDING INFORMATION ON ..</vt:lpstr>
      <vt:lpstr>ALERTS</vt:lpstr>
      <vt:lpstr>Example of an IUCr checkCIF Report</vt:lpstr>
      <vt:lpstr>IUCr/checkCIF</vt:lpstr>
      <vt:lpstr>PLATON</vt:lpstr>
      <vt:lpstr>SELECTED PLATON TOOLS</vt:lpstr>
      <vt:lpstr>PowerPoint-presentatie</vt:lpstr>
      <vt:lpstr>PowerPoint-presentatie</vt:lpstr>
      <vt:lpstr>PowerPoint-presentatie</vt:lpstr>
      <vt:lpstr>Reflection Dataset Completeness</vt:lpstr>
      <vt:lpstr>Section 4 of .ckf listing</vt:lpstr>
      <vt:lpstr>PowerPoint-presentatie</vt:lpstr>
      <vt:lpstr>PowerPoint-presentatie</vt:lpstr>
      <vt:lpstr>PowerPoint-presentatie</vt:lpstr>
      <vt:lpstr>Example of a Cryptic ALERT Message</vt:lpstr>
      <vt:lpstr>CIF Dataname Definitions</vt:lpstr>
      <vt:lpstr>ALERT ‘Large/Negative K value in the Analysis of Variance’</vt:lpstr>
      <vt:lpstr>Do Authors and Referees take Notice of Validation ALERTS?</vt:lpstr>
      <vt:lpstr>PowerPoint-presentatie</vt:lpstr>
      <vt:lpstr>Recently Published 2022 Example</vt:lpstr>
      <vt:lpstr>PowerPoint-presentatie</vt:lpstr>
      <vt:lpstr>PowerPoint-presentatie</vt:lpstr>
      <vt:lpstr>PowerPoint-presentatie</vt:lpstr>
      <vt:lpstr>PowerPoint-presentatie</vt:lpstr>
      <vt:lpstr>How to Proceed</vt:lpstr>
      <vt:lpstr>PowerPoint-presentatie</vt:lpstr>
      <vt:lpstr>PowerPoint-presentatie</vt:lpstr>
      <vt:lpstr>SOFTWARE AVAILABILITY</vt:lpstr>
      <vt:lpstr>~50 US$ Raspberry Pi Linux Computer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 Tools to Help with Resolving Cryptic checkCIF ALERTS</dc:title>
  <dc:creator>Anthony Louis Spek</dc:creator>
  <cp:lastModifiedBy>Anthony Louis Spek</cp:lastModifiedBy>
  <cp:revision>122</cp:revision>
  <dcterms:created xsi:type="dcterms:W3CDTF">2022-03-17T09:18:48Z</dcterms:created>
  <dcterms:modified xsi:type="dcterms:W3CDTF">2022-04-15T10:29:00Z</dcterms:modified>
</cp:coreProperties>
</file>