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336" r:id="rId3"/>
    <p:sldId id="337" r:id="rId4"/>
    <p:sldId id="338" r:id="rId5"/>
    <p:sldId id="339" r:id="rId6"/>
    <p:sldId id="344" r:id="rId7"/>
    <p:sldId id="340" r:id="rId8"/>
    <p:sldId id="341" r:id="rId9"/>
    <p:sldId id="342" r:id="rId10"/>
    <p:sldId id="280" r:id="rId11"/>
    <p:sldId id="308" r:id="rId12"/>
    <p:sldId id="309" r:id="rId13"/>
    <p:sldId id="310" r:id="rId14"/>
    <p:sldId id="260" r:id="rId15"/>
    <p:sldId id="258" r:id="rId16"/>
    <p:sldId id="259" r:id="rId17"/>
    <p:sldId id="261" r:id="rId18"/>
    <p:sldId id="262" r:id="rId19"/>
    <p:sldId id="263" r:id="rId20"/>
    <p:sldId id="264" r:id="rId21"/>
    <p:sldId id="265" r:id="rId22"/>
    <p:sldId id="266" r:id="rId23"/>
    <p:sldId id="257" r:id="rId24"/>
    <p:sldId id="346" r:id="rId25"/>
    <p:sldId id="347" r:id="rId26"/>
    <p:sldId id="277" r:id="rId27"/>
    <p:sldId id="278" r:id="rId28"/>
    <p:sldId id="279" r:id="rId29"/>
    <p:sldId id="281" r:id="rId30"/>
    <p:sldId id="331" r:id="rId31"/>
    <p:sldId id="297" r:id="rId32"/>
    <p:sldId id="312" r:id="rId33"/>
    <p:sldId id="313" r:id="rId34"/>
    <p:sldId id="314" r:id="rId35"/>
    <p:sldId id="315" r:id="rId36"/>
    <p:sldId id="291" r:id="rId37"/>
    <p:sldId id="317" r:id="rId38"/>
    <p:sldId id="318" r:id="rId39"/>
    <p:sldId id="319" r:id="rId40"/>
    <p:sldId id="320" r:id="rId41"/>
    <p:sldId id="321" r:id="rId42"/>
    <p:sldId id="273" r:id="rId43"/>
    <p:sldId id="298" r:id="rId44"/>
    <p:sldId id="299" r:id="rId45"/>
    <p:sldId id="300" r:id="rId46"/>
    <p:sldId id="348" r:id="rId47"/>
    <p:sldId id="335" r:id="rId48"/>
    <p:sldId id="275" r:id="rId49"/>
    <p:sldId id="272" r:id="rId50"/>
    <p:sldId id="294" r:id="rId51"/>
    <p:sldId id="267" r:id="rId52"/>
    <p:sldId id="302" r:id="rId53"/>
    <p:sldId id="303" r:id="rId54"/>
    <p:sldId id="304" r:id="rId55"/>
    <p:sldId id="305" r:id="rId56"/>
    <p:sldId id="306" r:id="rId57"/>
    <p:sldId id="270" r:id="rId58"/>
    <p:sldId id="325" r:id="rId59"/>
    <p:sldId id="328" r:id="rId60"/>
    <p:sldId id="326" r:id="rId61"/>
    <p:sldId id="276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90" r:id="rId70"/>
    <p:sldId id="289" r:id="rId71"/>
    <p:sldId id="324" r:id="rId72"/>
    <p:sldId id="323" r:id="rId73"/>
    <p:sldId id="330" r:id="rId74"/>
    <p:sldId id="329" r:id="rId75"/>
    <p:sldId id="296" r:id="rId76"/>
    <p:sldId id="332" r:id="rId77"/>
    <p:sldId id="333" r:id="rId78"/>
    <p:sldId id="345" r:id="rId79"/>
    <p:sldId id="334" r:id="rId8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57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D3B4-87B0-EA4A-B745-C5861C8874CD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DE2E0-A8C2-014B-9AF1-AC303D6DB89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1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41D6-83C1-D24A-AEC8-F67822FD7D09}" type="slidenum">
              <a:rPr lang="en-US"/>
              <a:pPr/>
              <a:t>2</a:t>
            </a:fld>
            <a:endParaRPr lang="en-US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4728" cy="3426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E2E0-A8C2-014B-9AF1-AC303D6DB89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3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D23ED5B-E848-9840-9C8B-FD8D36F90DFF}" type="slidenum">
              <a:rPr lang="nl-NL"/>
              <a:pPr eaLnBrk="1" hangingPunct="1"/>
              <a:t>44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E2E0-A8C2-014B-9AF1-AC303D6DB89F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17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87FB71-AAF4-9740-BC06-078B9C1CA529}" type="slidenum">
              <a:rPr lang="nl-NL"/>
              <a:pPr/>
              <a:t>58</a:t>
            </a:fld>
            <a:endParaRPr lang="nl-NL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21B24-D6E2-A145-9628-273B92B17526}" type="slidenum">
              <a:rPr lang="nl-NL"/>
              <a:pPr/>
              <a:t>60</a:t>
            </a:fld>
            <a:endParaRPr lang="nl-NL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7C1E3C-2C56-874D-85BB-28EE521E7C67}" type="slidenum">
              <a:rPr lang="en-US"/>
              <a:pPr/>
              <a:t>72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4728" cy="3426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74074" cy="41015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A21EA6-3EC0-754C-B369-6FE8A70EFA43}" type="slidenum">
              <a:rPr lang="en-US"/>
              <a:pPr/>
              <a:t>3</a:t>
            </a:fld>
            <a:endParaRPr lang="en-US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47388B-5EED-AA4A-A8F4-3299F88D66C4}" type="slidenum">
              <a:rPr lang="en-US"/>
              <a:pPr/>
              <a:t>4</a:t>
            </a:fld>
            <a:endParaRPr lang="en-US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69872" cy="41145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524313-DA17-EC4B-BF53-0B982290B5C4}" type="slidenum">
              <a:rPr lang="en-US"/>
              <a:pPr/>
              <a:t>5</a:t>
            </a:fld>
            <a:endParaRPr lang="en-US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69872" cy="41145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3687F9-E2BF-D241-A331-91FC1C9BEEF7}" type="slidenum">
              <a:rPr lang="en-US"/>
              <a:pPr/>
              <a:t>7</a:t>
            </a:fld>
            <a:endParaRPr lang="en-US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09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 hangingPunct="1">
              <a:buClrTx/>
              <a:buFontTx/>
              <a:buNone/>
            </a:pPr>
            <a:fld id="{07884B5F-AA39-0C46-8007-BB5CA7BDD79D}" type="slidenum">
              <a:rPr lang="en-GB" sz="1100"/>
              <a:pPr algn="r" hangingPunct="1">
                <a:buClrTx/>
                <a:buFontTx/>
                <a:buNone/>
              </a:pPr>
              <a:t>7</a:t>
            </a:fld>
            <a:endParaRPr lang="en-GB" sz="1100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553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0CEF8E-81B9-D840-8BA2-7F2BA1303571}" type="slidenum">
              <a:rPr lang="en-US"/>
              <a:pPr/>
              <a:t>8</a:t>
            </a:fld>
            <a:endParaRPr lang="en-US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 hangingPunct="1">
              <a:buClrTx/>
              <a:buFontTx/>
              <a:buNone/>
            </a:pPr>
            <a:fld id="{76F48DA2-EDA6-404B-873F-830D7E54E795}" type="slidenum">
              <a:rPr lang="en-GB" sz="1100"/>
              <a:pPr algn="r" hangingPunct="1">
                <a:buClrTx/>
                <a:buFontTx/>
                <a:buNone/>
              </a:pPr>
              <a:t>8</a:t>
            </a:fld>
            <a:endParaRPr lang="en-GB" sz="1100"/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656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F681E5-3FAE-2B48-8D4F-B6905EADF6F9}" type="slidenum">
              <a:rPr lang="en-US"/>
              <a:pPr/>
              <a:t>9</a:t>
            </a:fld>
            <a:endParaRPr lang="en-US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210235" y="694171"/>
            <a:ext cx="4433328" cy="34246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75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174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764255-6532-8F4D-966D-EDA8C3FEF814}" type="slidenum">
              <a:rPr lang="nl-NL" sz="1200"/>
              <a:pPr eaLnBrk="1" hangingPunct="1"/>
              <a:t>15</a:t>
            </a:fld>
            <a:endParaRPr lang="nl-NL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56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F680CBD-E655-8D42-B446-9DEB96FC0D71}" type="slidenum">
              <a:rPr lang="nl-NL" sz="1200"/>
              <a:pPr eaLnBrk="1" hangingPunct="1"/>
              <a:t>21</a:t>
            </a:fld>
            <a:endParaRPr lang="nl-N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20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6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7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96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36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3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15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46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80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31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77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CE24-A660-9742-9517-310CB99C2A8E}" type="datetimeFigureOut">
              <a:rPr lang="nl-NL" smtClean="0"/>
              <a:t>04/07/17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2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.l.spek@uu.nl" TargetMode="External"/><Relationship Id="rId3" Type="http://schemas.openxmlformats.org/officeDocument/2006/relationships/hyperlink" Target="http://www.platonsoft.n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Validation of Structure Analysis Results</a:t>
            </a:r>
            <a:r>
              <a:rPr lang="en-GB" sz="3600" dirty="0" smtClean="0">
                <a:solidFill>
                  <a:srgbClr val="FF0000"/>
                </a:solidFill>
              </a:rPr>
              <a:t/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 smtClean="0">
                <a:solidFill>
                  <a:srgbClr val="FF0000"/>
                </a:solidFill>
              </a:rPr>
              <a:t>or</a:t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 smtClean="0">
                <a:solidFill>
                  <a:srgbClr val="FF0000"/>
                </a:solidFill>
              </a:rPr>
              <a:t>What Makes a Structure Report Valid?</a:t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>
                <a:solidFill>
                  <a:srgbClr val="FF0000"/>
                </a:solidFill>
              </a:rPr>
              <a:t/>
            </a:r>
            <a:br>
              <a:rPr lang="en-GB" sz="3600" dirty="0">
                <a:solidFill>
                  <a:srgbClr val="FF0000"/>
                </a:solidFill>
              </a:rPr>
            </a:br>
            <a:endParaRPr lang="en-GB" sz="36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800" dirty="0" smtClean="0"/>
              <a:t>Ton Spek</a:t>
            </a:r>
          </a:p>
          <a:p>
            <a:r>
              <a:rPr lang="en-GB" sz="3800" dirty="0" smtClean="0"/>
              <a:t>Utrecht University (NL)</a:t>
            </a:r>
          </a:p>
          <a:p>
            <a:endParaRPr lang="en-GB" dirty="0" smtClean="0"/>
          </a:p>
          <a:p>
            <a:r>
              <a:rPr lang="en-GB" dirty="0" smtClean="0"/>
              <a:t>ECS4-School, Warsaw, July 2-7,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7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8062"/>
            <a:ext cx="8229600" cy="1143000"/>
          </a:xfrm>
        </p:spPr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Early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IUCr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checkCIF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validation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062"/>
            <a:ext cx="8229600" cy="4675101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CIF was 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adopted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the </a:t>
            </a:r>
            <a:r>
              <a:rPr lang="nl-NL" dirty="0" err="1"/>
              <a:t>Sheldrick</a:t>
            </a:r>
            <a:r>
              <a:rPr lang="nl-NL" dirty="0"/>
              <a:t>/</a:t>
            </a:r>
            <a:r>
              <a:rPr lang="nl-NL" dirty="0" smtClean="0"/>
              <a:t>SHELXL92</a:t>
            </a:r>
            <a:endParaRPr lang="nl-NL" dirty="0"/>
          </a:p>
          <a:p>
            <a:r>
              <a:rPr lang="nl-NL" dirty="0" err="1" smtClean="0"/>
              <a:t>Automated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err="1" smtClean="0"/>
              <a:t>validation</a:t>
            </a:r>
            <a:r>
              <a:rPr lang="nl-NL" dirty="0" smtClean="0"/>
              <a:t>, </a:t>
            </a:r>
            <a:r>
              <a:rPr lang="nl-NL" dirty="0" err="1" smtClean="0"/>
              <a:t>based</a:t>
            </a:r>
            <a:r>
              <a:rPr lang="nl-NL" dirty="0" smtClean="0"/>
              <a:t> on CIF, was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pioneered</a:t>
            </a:r>
            <a:r>
              <a:rPr lang="nl-NL" dirty="0" smtClean="0"/>
              <a:t> </a:t>
            </a:r>
            <a:r>
              <a:rPr lang="nl-NL" dirty="0" smtClean="0"/>
              <a:t>in the </a:t>
            </a:r>
            <a:r>
              <a:rPr lang="nl-NL" dirty="0" err="1" smtClean="0"/>
              <a:t>early</a:t>
            </a:r>
            <a:r>
              <a:rPr lang="nl-NL" dirty="0" smtClean="0"/>
              <a:t> 1990th </a:t>
            </a:r>
            <a:r>
              <a:rPr lang="nl-NL" dirty="0" err="1" smtClean="0"/>
              <a:t>by</a:t>
            </a:r>
            <a:r>
              <a:rPr lang="nl-NL" dirty="0" smtClean="0"/>
              <a:t> the editors of the </a:t>
            </a:r>
            <a:r>
              <a:rPr lang="nl-NL" dirty="0" err="1" smtClean="0"/>
              <a:t>IUCr</a:t>
            </a:r>
            <a:r>
              <a:rPr lang="nl-NL" dirty="0" smtClean="0"/>
              <a:t> </a:t>
            </a:r>
            <a:r>
              <a:rPr lang="nl-NL" dirty="0" err="1" smtClean="0"/>
              <a:t>journal</a:t>
            </a:r>
            <a:r>
              <a:rPr lang="nl-NL" dirty="0" smtClean="0"/>
              <a:t> Acta </a:t>
            </a:r>
            <a:r>
              <a:rPr lang="nl-NL" dirty="0" err="1" smtClean="0"/>
              <a:t>Cryst</a:t>
            </a:r>
            <a:r>
              <a:rPr lang="nl-NL" dirty="0" smtClean="0"/>
              <a:t>. C.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reason</a:t>
            </a:r>
            <a:r>
              <a:rPr lang="nl-NL" dirty="0" smtClean="0"/>
              <a:t> was the </a:t>
            </a:r>
            <a:r>
              <a:rPr lang="nl-NL" dirty="0" err="1" smtClean="0"/>
              <a:t>explosion</a:t>
            </a:r>
            <a:r>
              <a:rPr lang="nl-NL" dirty="0" smtClean="0"/>
              <a:t> of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err="1" smtClean="0"/>
              <a:t>reports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submitted</a:t>
            </a:r>
            <a:r>
              <a:rPr lang="nl-NL" dirty="0" smtClean="0"/>
              <a:t> at </a:t>
            </a:r>
            <a:r>
              <a:rPr lang="nl-NL" dirty="0" err="1" smtClean="0"/>
              <a:t>that</a:t>
            </a:r>
            <a:r>
              <a:rPr lang="nl-NL" dirty="0" smtClean="0"/>
              <a:t> time.</a:t>
            </a:r>
          </a:p>
          <a:p>
            <a:r>
              <a:rPr lang="nl-NL" dirty="0" err="1" smtClean="0"/>
              <a:t>Initially</a:t>
            </a:r>
            <a:r>
              <a:rPr lang="nl-NL" dirty="0" smtClean="0"/>
              <a:t>, </a:t>
            </a:r>
            <a:r>
              <a:rPr lang="nl-NL" dirty="0" err="1" smtClean="0"/>
              <a:t>CIF’s</a:t>
            </a:r>
            <a:r>
              <a:rPr lang="nl-NL" dirty="0" smtClean="0"/>
              <a:t>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mainly</a:t>
            </a:r>
            <a:r>
              <a:rPr lang="nl-NL" dirty="0" smtClean="0"/>
              <a:t> </a:t>
            </a:r>
            <a:r>
              <a:rPr lang="nl-NL" dirty="0" err="1" smtClean="0"/>
              <a:t>analysed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consistency</a:t>
            </a:r>
            <a:r>
              <a:rPr lang="nl-NL" dirty="0" smtClean="0"/>
              <a:t>, </a:t>
            </a:r>
            <a:r>
              <a:rPr lang="nl-NL" dirty="0" err="1" smtClean="0"/>
              <a:t>completeness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quality</a:t>
            </a:r>
            <a:r>
              <a:rPr lang="nl-NL" dirty="0" smtClean="0"/>
              <a:t> of the </a:t>
            </a:r>
            <a:r>
              <a:rPr lang="nl-NL" dirty="0" smtClean="0"/>
              <a:t>data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 </a:t>
            </a:r>
            <a:r>
              <a:rPr lang="nl-NL" dirty="0" err="1" smtClean="0"/>
              <a:t>result</a:t>
            </a:r>
            <a:r>
              <a:rPr lang="nl-NL" dirty="0" smtClean="0"/>
              <a:t>.</a:t>
            </a:r>
            <a:endParaRPr lang="nl-NL" dirty="0" smtClean="0"/>
          </a:p>
          <a:p>
            <a:r>
              <a:rPr lang="nl-NL" dirty="0" smtClean="0"/>
              <a:t>A  </a:t>
            </a:r>
            <a:r>
              <a:rPr lang="nl-NL" dirty="0" err="1" smtClean="0"/>
              <a:t>validation</a:t>
            </a:r>
            <a:r>
              <a:rPr lang="nl-NL" dirty="0" smtClean="0"/>
              <a:t> report was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support the editorial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refereeing</a:t>
            </a:r>
            <a:r>
              <a:rPr lang="nl-NL" dirty="0" smtClean="0"/>
              <a:t> </a:t>
            </a:r>
            <a:r>
              <a:rPr lang="nl-NL" dirty="0" err="1" smtClean="0"/>
              <a:t>process</a:t>
            </a:r>
            <a:r>
              <a:rPr lang="nl-N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06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Today’s </a:t>
            </a:r>
            <a:r>
              <a:rPr lang="en-GB" dirty="0" err="1" smtClean="0">
                <a:solidFill>
                  <a:srgbClr val="FF0000"/>
                </a:solidFill>
              </a:rPr>
              <a:t>IUCr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</a:t>
            </a:r>
            <a:r>
              <a:rPr lang="en-GB" dirty="0" err="1" smtClean="0">
                <a:solidFill>
                  <a:srgbClr val="FF0000"/>
                </a:solidFill>
              </a:rPr>
              <a:t>heckCIF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417638"/>
            <a:ext cx="8482115" cy="470852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Today, </a:t>
            </a:r>
            <a:r>
              <a:rPr lang="en-GB" dirty="0" err="1" smtClean="0"/>
              <a:t>IUCr</a:t>
            </a:r>
            <a:r>
              <a:rPr lang="en-GB" dirty="0" smtClean="0"/>
              <a:t>/</a:t>
            </a:r>
            <a:r>
              <a:rPr lang="en-GB" dirty="0" err="1" smtClean="0"/>
              <a:t>checkCIF</a:t>
            </a:r>
            <a:r>
              <a:rPr lang="en-GB" dirty="0" smtClean="0"/>
              <a:t> is mainly based on the </a:t>
            </a:r>
            <a:r>
              <a:rPr lang="en-GB" dirty="0" err="1"/>
              <a:t>c</a:t>
            </a:r>
            <a:r>
              <a:rPr lang="en-GB" dirty="0" err="1" smtClean="0"/>
              <a:t>heckCIF</a:t>
            </a:r>
            <a:r>
              <a:rPr lang="en-GB" dirty="0" smtClean="0"/>
              <a:t> tool in the PLATON program.</a:t>
            </a:r>
          </a:p>
          <a:p>
            <a:r>
              <a:rPr lang="en-GB" dirty="0" smtClean="0"/>
              <a:t>Easily available through the </a:t>
            </a:r>
            <a:r>
              <a:rPr lang="en-GB" dirty="0" err="1" smtClean="0"/>
              <a:t>IUCr</a:t>
            </a:r>
            <a:r>
              <a:rPr lang="en-GB" dirty="0" smtClean="0"/>
              <a:t> </a:t>
            </a:r>
            <a:r>
              <a:rPr lang="en-GB" dirty="0" err="1"/>
              <a:t>c</a:t>
            </a:r>
            <a:r>
              <a:rPr lang="en-GB" dirty="0" err="1" smtClean="0"/>
              <a:t>heckCIF</a:t>
            </a:r>
            <a:r>
              <a:rPr lang="en-GB" dirty="0" smtClean="0"/>
              <a:t> server</a:t>
            </a:r>
          </a:p>
          <a:p>
            <a:r>
              <a:rPr lang="en-GB" dirty="0" smtClean="0"/>
              <a:t>Also available for in-house use with a locally installed PLATON executable (LINUX, Mac-OSX, MS-Windows.) that also offers  supplementary analysis tools for the investigation of ALERT issues.</a:t>
            </a:r>
          </a:p>
          <a:p>
            <a:r>
              <a:rPr lang="en-GB" dirty="0" smtClean="0"/>
              <a:t>Input: CIF (+ FCF) created with SHELXL, OLEX2 etc.</a:t>
            </a:r>
          </a:p>
          <a:p>
            <a:r>
              <a:rPr lang="en-GB" dirty="0" smtClean="0"/>
              <a:t>Output: A CIF validation report (.</a:t>
            </a:r>
            <a:r>
              <a:rPr lang="en-GB" dirty="0" err="1" smtClean="0"/>
              <a:t>chk</a:t>
            </a:r>
            <a:r>
              <a:rPr lang="en-GB" dirty="0" smtClean="0"/>
              <a:t>) and an FCF</a:t>
            </a:r>
          </a:p>
          <a:p>
            <a:pPr marL="0" indent="0">
              <a:buNone/>
            </a:pPr>
            <a:r>
              <a:rPr lang="en-GB" dirty="0" smtClean="0"/>
              <a:t>    analysis report (.</a:t>
            </a:r>
            <a:r>
              <a:rPr lang="en-GB" dirty="0" err="1" smtClean="0"/>
              <a:t>ckf</a:t>
            </a:r>
            <a:r>
              <a:rPr lang="en-GB" dirty="0" smtClean="0"/>
              <a:t>) or the </a:t>
            </a:r>
            <a:r>
              <a:rPr lang="en-GB" dirty="0" err="1" smtClean="0"/>
              <a:t>IUCr</a:t>
            </a:r>
            <a:r>
              <a:rPr lang="en-GB" dirty="0" smtClean="0"/>
              <a:t> </a:t>
            </a:r>
            <a:r>
              <a:rPr lang="en-GB" dirty="0" err="1" smtClean="0"/>
              <a:t>checkCIF</a:t>
            </a:r>
            <a:r>
              <a:rPr lang="en-GB" dirty="0" smtClean="0"/>
              <a:t> report.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2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Why Structure Validation 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To help authors to avoid obvious errors and pitfalls prior to publication and to point at (possibly interesting) issues to be investigated and discussed.</a:t>
            </a:r>
          </a:p>
          <a:p>
            <a:r>
              <a:rPr lang="en-GB" dirty="0" smtClean="0"/>
              <a:t>To notify referees, editors and readers about unusual/interesting issues to be considered.</a:t>
            </a:r>
          </a:p>
          <a:p>
            <a:r>
              <a:rPr lang="nl-NL" dirty="0"/>
              <a:t>Most </a:t>
            </a:r>
            <a:r>
              <a:rPr lang="nl-NL" dirty="0" err="1"/>
              <a:t>journals</a:t>
            </a:r>
            <a:r>
              <a:rPr lang="nl-NL" dirty="0"/>
              <a:t>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require</a:t>
            </a:r>
            <a:r>
              <a:rPr lang="nl-NL" dirty="0" smtClean="0"/>
              <a:t> a </a:t>
            </a:r>
            <a:r>
              <a:rPr lang="nl-NL" dirty="0" err="1" smtClean="0"/>
              <a:t>validation</a:t>
            </a:r>
            <a:r>
              <a:rPr lang="nl-NL" dirty="0" smtClean="0"/>
              <a:t> report, </a:t>
            </a:r>
            <a:r>
              <a:rPr lang="nl-NL" dirty="0" err="1"/>
              <a:t>created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the </a:t>
            </a:r>
            <a:r>
              <a:rPr lang="nl-NL" dirty="0" err="1"/>
              <a:t>IUCr</a:t>
            </a:r>
            <a:r>
              <a:rPr lang="nl-NL" dirty="0"/>
              <a:t> </a:t>
            </a:r>
            <a:r>
              <a:rPr lang="nl-NL" dirty="0" err="1"/>
              <a:t>checkCIF</a:t>
            </a:r>
            <a:r>
              <a:rPr lang="nl-NL" dirty="0"/>
              <a:t> </a:t>
            </a:r>
            <a:r>
              <a:rPr lang="nl-NL" dirty="0" smtClean="0"/>
              <a:t>server,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smtClean="0"/>
              <a:t>papers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include</a:t>
            </a:r>
            <a:r>
              <a:rPr lang="nl-NL" dirty="0" smtClean="0"/>
              <a:t> a </a:t>
            </a:r>
            <a:r>
              <a:rPr lang="nl-NL" dirty="0" err="1" smtClean="0"/>
              <a:t>crystal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report.</a:t>
            </a: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47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901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Does it work 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944"/>
            <a:ext cx="8229600" cy="490622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Yes for the </a:t>
            </a:r>
            <a:r>
              <a:rPr lang="en-GB" dirty="0" err="1" smtClean="0"/>
              <a:t>IUCr</a:t>
            </a:r>
            <a:r>
              <a:rPr lang="en-GB" dirty="0" smtClean="0"/>
              <a:t> journals but unfortunately </a:t>
            </a:r>
            <a:r>
              <a:rPr lang="en-GB" dirty="0"/>
              <a:t>n</a:t>
            </a:r>
            <a:r>
              <a:rPr lang="en-GB" dirty="0" smtClean="0"/>
              <a:t>ot always with chemical journals.</a:t>
            </a:r>
          </a:p>
          <a:p>
            <a:r>
              <a:rPr lang="en-GB" dirty="0"/>
              <a:t>S</a:t>
            </a:r>
            <a:r>
              <a:rPr lang="nl-NL" dirty="0" err="1" smtClean="0"/>
              <a:t>ignificant</a:t>
            </a:r>
            <a:r>
              <a:rPr lang="nl-NL" dirty="0" smtClean="0"/>
              <a:t> </a:t>
            </a:r>
            <a:r>
              <a:rPr lang="nl-NL" dirty="0" err="1"/>
              <a:t>knowledge</a:t>
            </a:r>
            <a:r>
              <a:rPr lang="nl-NL" dirty="0"/>
              <a:t> of the </a:t>
            </a:r>
            <a:r>
              <a:rPr lang="nl-NL" dirty="0" err="1"/>
              <a:t>crystallographic</a:t>
            </a:r>
            <a:r>
              <a:rPr lang="nl-NL" dirty="0"/>
              <a:t> procedures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underlying</a:t>
            </a:r>
            <a:r>
              <a:rPr lang="nl-NL" dirty="0"/>
              <a:t> </a:t>
            </a:r>
            <a:r>
              <a:rPr lang="nl-NL" dirty="0" err="1"/>
              <a:t>chemistry</a:t>
            </a:r>
            <a:r>
              <a:rPr lang="nl-NL" dirty="0"/>
              <a:t>)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</a:t>
            </a:r>
            <a:r>
              <a:rPr lang="nl-NL" dirty="0" smtClean="0"/>
              <a:t> </a:t>
            </a:r>
            <a:r>
              <a:rPr lang="nl-NL" dirty="0"/>
              <a:t>proper </a:t>
            </a:r>
            <a:r>
              <a:rPr lang="nl-NL" dirty="0" err="1"/>
              <a:t>interpretation</a:t>
            </a:r>
            <a:r>
              <a:rPr lang="nl-NL" dirty="0"/>
              <a:t> of ALERT </a:t>
            </a:r>
            <a:r>
              <a:rPr lang="nl-NL" dirty="0" err="1" smtClean="0"/>
              <a:t>messages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/>
              <a:t>come</a:t>
            </a:r>
            <a:r>
              <a:rPr lang="nl-NL" dirty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/>
              <a:t>levels A, B, C &amp; G </a:t>
            </a:r>
            <a:r>
              <a:rPr lang="nl-NL" dirty="0" err="1" smtClean="0"/>
              <a:t>and</a:t>
            </a:r>
            <a:r>
              <a:rPr lang="nl-NL" dirty="0" smtClean="0"/>
              <a:t> on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act </a:t>
            </a:r>
            <a:r>
              <a:rPr lang="nl-NL" dirty="0" err="1"/>
              <a:t>upon</a:t>
            </a:r>
            <a:r>
              <a:rPr lang="nl-NL" dirty="0"/>
              <a:t> ALERT </a:t>
            </a:r>
            <a:r>
              <a:rPr lang="nl-NL" dirty="0" err="1" smtClean="0"/>
              <a:t>messages</a:t>
            </a:r>
            <a:r>
              <a:rPr lang="nl-NL" dirty="0" smtClean="0"/>
              <a:t>.</a:t>
            </a:r>
          </a:p>
          <a:p>
            <a:r>
              <a:rPr lang="nl-NL" dirty="0"/>
              <a:t>Unfortunately, not all authors, referees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chemical</a:t>
            </a:r>
            <a:r>
              <a:rPr lang="nl-NL" dirty="0"/>
              <a:t> </a:t>
            </a:r>
            <a:r>
              <a:rPr lang="nl-NL" dirty="0" err="1"/>
              <a:t>journals</a:t>
            </a:r>
            <a:r>
              <a:rPr lang="nl-NL" dirty="0"/>
              <a:t> </a:t>
            </a:r>
            <a:r>
              <a:rPr lang="nl-NL" dirty="0" err="1"/>
              <a:t>appear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 smtClean="0"/>
              <a:t>available</a:t>
            </a:r>
            <a:r>
              <a:rPr lang="nl-NL" dirty="0"/>
              <a:t> </a:t>
            </a:r>
            <a:r>
              <a:rPr lang="nl-NL" dirty="0" smtClean="0"/>
              <a:t>or </a:t>
            </a:r>
            <a:r>
              <a:rPr lang="nl-NL" dirty="0" err="1" smtClean="0"/>
              <a:t>involve</a:t>
            </a:r>
            <a:r>
              <a:rPr lang="nl-NL" dirty="0" smtClean="0"/>
              <a:t> </a:t>
            </a:r>
            <a:r>
              <a:rPr lang="nl-NL" dirty="0" err="1" smtClean="0"/>
              <a:t>crystallographers</a:t>
            </a:r>
            <a:r>
              <a:rPr lang="nl-NL" dirty="0"/>
              <a:t> </a:t>
            </a:r>
            <a:r>
              <a:rPr lang="nl-NL" dirty="0" smtClean="0"/>
              <a:t>as referee.</a:t>
            </a:r>
          </a:p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always</a:t>
            </a:r>
            <a:r>
              <a:rPr lang="nl-NL" dirty="0"/>
              <a:t>:</a:t>
            </a:r>
            <a:r>
              <a:rPr lang="nl-NL" dirty="0" smtClean="0"/>
              <a:t> See next </a:t>
            </a:r>
            <a:r>
              <a:rPr lang="nl-NL" dirty="0" err="1" smtClean="0"/>
              <a:t>illustrative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dirty="0" smtClean="0"/>
              <a:t> of </a:t>
            </a:r>
            <a:r>
              <a:rPr lang="nl-NL" dirty="0" err="1" smtClean="0"/>
              <a:t>an</a:t>
            </a:r>
            <a:r>
              <a:rPr lang="nl-NL" dirty="0" smtClean="0"/>
              <a:t>  </a:t>
            </a:r>
            <a:r>
              <a:rPr lang="nl-NL" dirty="0" err="1" smtClean="0"/>
              <a:t>initially</a:t>
            </a:r>
            <a:r>
              <a:rPr lang="nl-NL" dirty="0" smtClean="0"/>
              <a:t> boring </a:t>
            </a:r>
            <a:r>
              <a:rPr lang="nl-NL" dirty="0" err="1" smtClean="0"/>
              <a:t>looking</a:t>
            </a:r>
            <a:r>
              <a:rPr lang="nl-NL" dirty="0" smtClean="0"/>
              <a:t> </a:t>
            </a:r>
            <a:r>
              <a:rPr lang="nl-NL" dirty="0" smtClean="0"/>
              <a:t>routine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smtClean="0"/>
              <a:t>report. </a:t>
            </a:r>
            <a:endParaRPr lang="nl-NL" dirty="0"/>
          </a:p>
          <a:p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86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r>
              <a:rPr lang="nl-NL" sz="3200" dirty="0" err="1">
                <a:solidFill>
                  <a:srgbClr val="FF0000"/>
                </a:solidFill>
                <a:latin typeface="Calibri" charset="0"/>
              </a:rPr>
              <a:t>Tetrabutylammonium</a:t>
            </a:r>
            <a:r>
              <a:rPr lang="nl-NL" sz="32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Calibri" charset="0"/>
              </a:rPr>
              <a:t>Hydrogencarbonate</a:t>
            </a:r>
            <a:r>
              <a:rPr lang="nl-NL" sz="3200" dirty="0" smtClean="0">
                <a:solidFill>
                  <a:srgbClr val="FF0000"/>
                </a:solidFill>
                <a:latin typeface="Calibri" charset="0"/>
              </a:rPr>
              <a:t>?</a:t>
            </a:r>
            <a:endParaRPr lang="nl-NL" sz="3200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19458" name="Afbeelding 4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876300"/>
            <a:ext cx="6804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kstvak 3"/>
          <p:cNvSpPr txBox="1">
            <a:spLocks noChangeArrowheads="1"/>
          </p:cNvSpPr>
          <p:nvPr/>
        </p:nvSpPr>
        <p:spPr bwMode="auto">
          <a:xfrm>
            <a:off x="893763" y="6024563"/>
            <a:ext cx="7793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err="1">
                <a:solidFill>
                  <a:srgbClr val="FF0000"/>
                </a:solidFill>
              </a:rPr>
              <a:t>Author’s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interpretation</a:t>
            </a:r>
            <a:r>
              <a:rPr lang="nl-NL" sz="2800" dirty="0">
                <a:solidFill>
                  <a:srgbClr val="FF0000"/>
                </a:solidFill>
              </a:rPr>
              <a:t> of the </a:t>
            </a:r>
            <a:r>
              <a:rPr lang="nl-NL" sz="2800" dirty="0" err="1">
                <a:solidFill>
                  <a:srgbClr val="FF0000"/>
                </a:solidFill>
              </a:rPr>
              <a:t>experimental</a:t>
            </a:r>
            <a:r>
              <a:rPr lang="nl-NL" sz="2800" dirty="0">
                <a:solidFill>
                  <a:srgbClr val="FF0000"/>
                </a:solidFill>
              </a:rPr>
              <a:t> data</a:t>
            </a:r>
          </a:p>
        </p:txBody>
      </p:sp>
      <p:sp>
        <p:nvSpPr>
          <p:cNvPr id="19460" name="Tekstvak 1"/>
          <p:cNvSpPr txBox="1">
            <a:spLocks noChangeArrowheads="1"/>
          </p:cNvSpPr>
          <p:nvPr/>
        </p:nvSpPr>
        <p:spPr bwMode="auto">
          <a:xfrm>
            <a:off x="6367463" y="2882900"/>
            <a:ext cx="2327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Note the slightly </a:t>
            </a:r>
          </a:p>
          <a:p>
            <a:pPr eaLnBrk="1" hangingPunct="1"/>
            <a:r>
              <a:rPr lang="nl-NL">
                <a:solidFill>
                  <a:srgbClr val="FF0000"/>
                </a:solidFill>
              </a:rPr>
              <a:t>higher Uij for O3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7502341" y="1671154"/>
            <a:ext cx="130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Boring?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9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Calibri" charset="0"/>
              </a:rPr>
              <a:t>Boring ? </a:t>
            </a:r>
            <a:endParaRPr lang="en-GB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40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4000" dirty="0" smtClean="0">
                <a:ea typeface="+mn-ea"/>
                <a:cs typeface="+mn-cs"/>
              </a:rPr>
              <a:t>Published in the high-impact journal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000" dirty="0">
                <a:ea typeface="+mn-ea"/>
                <a:cs typeface="+mn-cs"/>
              </a:rPr>
              <a:t> </a:t>
            </a:r>
            <a:r>
              <a:rPr lang="en-GB" sz="4000" dirty="0" smtClean="0">
                <a:ea typeface="+mn-ea"/>
                <a:cs typeface="+mn-cs"/>
              </a:rPr>
              <a:t>           </a:t>
            </a:r>
            <a:r>
              <a:rPr lang="en-GB" sz="4000" dirty="0" err="1" smtClean="0">
                <a:ea typeface="+mn-ea"/>
                <a:cs typeface="+mn-cs"/>
              </a:rPr>
              <a:t>Angew</a:t>
            </a:r>
            <a:r>
              <a:rPr lang="en-GB" sz="4000" dirty="0" smtClean="0">
                <a:ea typeface="+mn-ea"/>
                <a:cs typeface="+mn-cs"/>
              </a:rPr>
              <a:t>. Chem. Int. Ed.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000" dirty="0" smtClean="0">
                <a:ea typeface="+mn-ea"/>
                <a:cs typeface="+mn-cs"/>
              </a:rPr>
              <a:t>            2015, 54, 164-168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4000" dirty="0" smtClean="0">
                <a:ea typeface="+mn-ea"/>
                <a:cs typeface="+mn-cs"/>
              </a:rPr>
              <a:t>The authors </a:t>
            </a:r>
            <a:r>
              <a:rPr lang="en-GB" sz="4000" dirty="0" smtClean="0"/>
              <a:t>see</a:t>
            </a:r>
            <a:r>
              <a:rPr lang="en-GB" sz="4000" dirty="0" smtClean="0">
                <a:ea typeface="+mn-ea"/>
                <a:cs typeface="+mn-cs"/>
              </a:rPr>
              <a:t> something unusual and interesting </a:t>
            </a:r>
            <a:r>
              <a:rPr lang="mr-IN" sz="4000" dirty="0" smtClean="0">
                <a:ea typeface="+mn-ea"/>
                <a:cs typeface="+mn-cs"/>
              </a:rPr>
              <a:t>…</a:t>
            </a:r>
            <a:r>
              <a:rPr lang="en-GB" sz="4000" dirty="0" smtClean="0">
                <a:ea typeface="+mn-ea"/>
                <a:cs typeface="+mn-cs"/>
              </a:rPr>
              <a:t>.. in that structure.</a:t>
            </a:r>
            <a:endParaRPr lang="en-GB" sz="40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1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Calibri" charset="0"/>
              </a:rPr>
              <a:t>Why an Interesting Structure ?</a:t>
            </a:r>
          </a:p>
        </p:txBody>
      </p:sp>
      <p:sp>
        <p:nvSpPr>
          <p:cNvPr id="15362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>
                <a:latin typeface="Calibri" charset="0"/>
              </a:rPr>
              <a:t>Title: “</a:t>
            </a:r>
            <a:r>
              <a:rPr lang="en-GB" i="1" dirty="0">
                <a:solidFill>
                  <a:srgbClr val="FF0000"/>
                </a:solidFill>
                <a:latin typeface="Calibri" charset="0"/>
              </a:rPr>
              <a:t>Crystallographic Snapshot of an Arrested Intermediate in the Biomimetic Activation of CO</a:t>
            </a:r>
            <a:r>
              <a:rPr lang="en-GB" i="1" baseline="-25000" dirty="0">
                <a:solidFill>
                  <a:srgbClr val="FF0000"/>
                </a:solidFill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” with all the keywords to attract interest.</a:t>
            </a:r>
            <a:endParaRPr lang="en-GB" dirty="0" smtClean="0">
              <a:latin typeface="Calibri" charset="0"/>
            </a:endParaRPr>
          </a:p>
          <a:p>
            <a:pPr>
              <a:defRPr/>
            </a:pPr>
            <a:r>
              <a:rPr lang="en-GB" dirty="0" smtClean="0">
                <a:latin typeface="Calibri" charset="0"/>
              </a:rPr>
              <a:t>Product of the bubbling of CO</a:t>
            </a:r>
            <a:r>
              <a:rPr lang="en-GB" baseline="-25000" dirty="0" smtClean="0"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 through a solution of n-</a:t>
            </a:r>
            <a:r>
              <a:rPr lang="en-GB" i="1" dirty="0" err="1" smtClean="0">
                <a:latin typeface="Calibri" charset="0"/>
              </a:rPr>
              <a:t>tetrabutylammonium</a:t>
            </a:r>
            <a:r>
              <a:rPr lang="en-GB" i="1" dirty="0" smtClean="0">
                <a:latin typeface="Calibri" charset="0"/>
              </a:rPr>
              <a:t> hydroxide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[N(C</a:t>
            </a:r>
            <a:r>
              <a:rPr lang="en-GB" baseline="-25000" dirty="0" smtClean="0">
                <a:latin typeface="Calibri" charset="0"/>
              </a:rPr>
              <a:t>4</a:t>
            </a:r>
            <a:r>
              <a:rPr lang="en-GB" dirty="0" smtClean="0">
                <a:latin typeface="Calibri" charset="0"/>
              </a:rPr>
              <a:t>H</a:t>
            </a:r>
            <a:r>
              <a:rPr lang="en-GB" baseline="-25000" dirty="0" smtClean="0">
                <a:latin typeface="Calibri" charset="0"/>
              </a:rPr>
              <a:t>9</a:t>
            </a:r>
            <a:r>
              <a:rPr lang="en-GB" dirty="0" smtClean="0">
                <a:latin typeface="Calibri" charset="0"/>
              </a:rPr>
              <a:t>)</a:t>
            </a:r>
            <a:r>
              <a:rPr lang="en-GB" baseline="-25000" dirty="0" smtClean="0">
                <a:latin typeface="Calibri" charset="0"/>
              </a:rPr>
              <a:t>4</a:t>
            </a:r>
            <a:r>
              <a:rPr lang="en-GB" dirty="0" smtClean="0">
                <a:latin typeface="Calibri" charset="0"/>
              </a:rPr>
              <a:t>]</a:t>
            </a:r>
            <a:r>
              <a:rPr lang="en-GB" baseline="30000" dirty="0" smtClean="0">
                <a:latin typeface="Calibri" charset="0"/>
              </a:rPr>
              <a:t>+</a:t>
            </a:r>
            <a:r>
              <a:rPr lang="en-GB" dirty="0" smtClean="0">
                <a:latin typeface="Calibri" charset="0"/>
              </a:rPr>
              <a:t>[OH]</a:t>
            </a:r>
            <a:r>
              <a:rPr lang="en-GB" baseline="30000" dirty="0" smtClean="0">
                <a:latin typeface="Calibri" charset="0"/>
              </a:rPr>
              <a:t>-</a:t>
            </a:r>
            <a:r>
              <a:rPr lang="en-GB" dirty="0" smtClean="0">
                <a:latin typeface="Calibri" charset="0"/>
              </a:rPr>
              <a:t> + CO</a:t>
            </a:r>
            <a:r>
              <a:rPr lang="en-GB" baseline="-25000" dirty="0" smtClean="0"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smtClean="0">
                <a:latin typeface="Calibri" charset="0"/>
                <a:sym typeface="Wingdings"/>
              </a:rPr>
              <a:t> [N(C</a:t>
            </a:r>
            <a:r>
              <a:rPr lang="en-GB" baseline="-25000" dirty="0" smtClean="0">
                <a:latin typeface="Calibri" charset="0"/>
                <a:sym typeface="Wingdings"/>
              </a:rPr>
              <a:t>4</a:t>
            </a:r>
            <a:r>
              <a:rPr lang="en-GB" dirty="0" smtClean="0">
                <a:latin typeface="Calibri" charset="0"/>
                <a:sym typeface="Wingdings"/>
              </a:rPr>
              <a:t>H</a:t>
            </a:r>
            <a:r>
              <a:rPr lang="en-GB" baseline="-25000" dirty="0" smtClean="0">
                <a:latin typeface="Calibri" charset="0"/>
                <a:sym typeface="Wingdings"/>
              </a:rPr>
              <a:t>9</a:t>
            </a:r>
            <a:r>
              <a:rPr lang="en-GB" dirty="0" smtClean="0">
                <a:latin typeface="Calibri" charset="0"/>
                <a:sym typeface="Wingdings"/>
              </a:rPr>
              <a:t>)</a:t>
            </a:r>
            <a:r>
              <a:rPr lang="en-GB" baseline="-25000" dirty="0" smtClean="0">
                <a:latin typeface="Calibri" charset="0"/>
                <a:sym typeface="Wingdings"/>
              </a:rPr>
              <a:t>4</a:t>
            </a:r>
            <a:r>
              <a:rPr lang="en-GB" dirty="0" smtClean="0">
                <a:latin typeface="Calibri" charset="0"/>
                <a:sym typeface="Wingdings"/>
              </a:rPr>
              <a:t>]</a:t>
            </a:r>
            <a:r>
              <a:rPr lang="en-GB" baseline="30000" dirty="0" smtClean="0">
                <a:latin typeface="Calibri" charset="0"/>
                <a:sym typeface="Wingdings"/>
              </a:rPr>
              <a:t>+</a:t>
            </a:r>
            <a:r>
              <a:rPr lang="en-GB" dirty="0" smtClean="0">
                <a:latin typeface="Calibri" charset="0"/>
                <a:sym typeface="Wingdings"/>
              </a:rPr>
              <a:t>[HCO3]</a:t>
            </a:r>
            <a:r>
              <a:rPr lang="en-GB" b="1" baseline="30000" dirty="0" smtClean="0">
                <a:latin typeface="Calibri" charset="0"/>
                <a:sym typeface="Wingdings"/>
              </a:rPr>
              <a:t>-</a:t>
            </a:r>
          </a:p>
          <a:p>
            <a:pPr>
              <a:defRPr/>
            </a:pPr>
            <a:r>
              <a:rPr lang="en-GB" dirty="0" smtClean="0">
                <a:latin typeface="Calibri" charset="0"/>
                <a:sym typeface="Wingdings"/>
              </a:rPr>
              <a:t>Study motivated by CO</a:t>
            </a:r>
            <a:r>
              <a:rPr lang="en-GB" baseline="-25000" dirty="0">
                <a:latin typeface="Calibri" charset="0"/>
                <a:sym typeface="Wingdings"/>
              </a:rPr>
              <a:t>2</a:t>
            </a:r>
            <a:r>
              <a:rPr lang="en-GB" dirty="0" smtClean="0">
                <a:latin typeface="Calibri" charset="0"/>
                <a:sym typeface="Wingdings"/>
              </a:rPr>
              <a:t> fixation/conversion research. Hot! </a:t>
            </a:r>
            <a:r>
              <a:rPr lang="mr-IN" dirty="0" smtClean="0">
                <a:latin typeface="Calibri" charset="0"/>
                <a:sym typeface="Wingdings"/>
              </a:rPr>
              <a:t>…</a:t>
            </a:r>
            <a:r>
              <a:rPr lang="en-US" dirty="0" smtClean="0">
                <a:latin typeface="Calibri" charset="0"/>
                <a:sym typeface="Wingdings"/>
              </a:rPr>
              <a:t>.</a:t>
            </a:r>
            <a:endParaRPr lang="en-GB" dirty="0" smtClean="0">
              <a:latin typeface="Calibri" charset="0"/>
              <a:sym typeface="Wingdings"/>
            </a:endParaRPr>
          </a:p>
          <a:p>
            <a:pPr marL="0" indent="0">
              <a:buFont typeface="Arial" charset="0"/>
              <a:buNone/>
              <a:defRPr/>
            </a:pPr>
            <a:endParaRPr lang="en-GB" baseline="30000" dirty="0" smtClean="0">
              <a:latin typeface="Calibri" charset="0"/>
              <a:sym typeface="Wingdings"/>
            </a:endParaRPr>
          </a:p>
          <a:p>
            <a:pPr marL="0" indent="0">
              <a:buFont typeface="Arial" charset="0"/>
              <a:buNone/>
              <a:defRPr/>
            </a:pPr>
            <a:endParaRPr lang="en-GB" baseline="30000" dirty="0" smtClean="0">
              <a:latin typeface="Calibri" charset="0"/>
              <a:sym typeface="Wingdings"/>
            </a:endParaRPr>
          </a:p>
          <a:p>
            <a:pPr>
              <a:defRPr/>
            </a:pPr>
            <a:endParaRPr lang="en-GB" sz="2800" dirty="0" smtClean="0">
              <a:latin typeface="Calibri" charset="0"/>
            </a:endParaRPr>
          </a:p>
          <a:p>
            <a:pPr>
              <a:defRPr/>
            </a:pPr>
            <a:endParaRPr lang="en-GB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9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2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91440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kstvak 3"/>
          <p:cNvSpPr txBox="1">
            <a:spLocks noChangeArrowheads="1"/>
          </p:cNvSpPr>
          <p:nvPr/>
        </p:nvSpPr>
        <p:spPr bwMode="auto">
          <a:xfrm>
            <a:off x="1595438" y="841375"/>
            <a:ext cx="6711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4800">
                <a:solidFill>
                  <a:srgbClr val="FF0000"/>
                </a:solidFill>
              </a:rPr>
              <a:t>Selected Validation Issues</a:t>
            </a:r>
          </a:p>
        </p:txBody>
      </p:sp>
      <p:sp>
        <p:nvSpPr>
          <p:cNvPr id="20483" name="Tekstvak 1"/>
          <p:cNvSpPr txBox="1">
            <a:spLocks noChangeArrowheads="1"/>
          </p:cNvSpPr>
          <p:nvPr/>
        </p:nvSpPr>
        <p:spPr bwMode="auto">
          <a:xfrm>
            <a:off x="366971" y="5190093"/>
            <a:ext cx="8074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smtClean="0">
                <a:solidFill>
                  <a:srgbClr val="FF0000"/>
                </a:solidFill>
              </a:rPr>
              <a:t>No </a:t>
            </a:r>
            <a:r>
              <a:rPr lang="nl-NL" sz="2800" dirty="0" err="1" smtClean="0">
                <a:solidFill>
                  <a:srgbClr val="FF0000"/>
                </a:solidFill>
              </a:rPr>
              <a:t>reflection</a:t>
            </a:r>
            <a:r>
              <a:rPr lang="nl-NL" sz="2800" dirty="0" smtClean="0">
                <a:solidFill>
                  <a:srgbClr val="FF0000"/>
                </a:solidFill>
              </a:rPr>
              <a:t> data </a:t>
            </a:r>
            <a:r>
              <a:rPr lang="nl-NL" sz="2800" dirty="0" err="1" smtClean="0">
                <a:solidFill>
                  <a:srgbClr val="FF0000"/>
                </a:solidFill>
              </a:rPr>
              <a:t>available</a:t>
            </a:r>
            <a:r>
              <a:rPr lang="nl-NL" sz="2800" dirty="0" smtClean="0">
                <a:solidFill>
                  <a:srgbClr val="FF0000"/>
                </a:solidFill>
              </a:rPr>
              <a:t> </a:t>
            </a:r>
            <a:r>
              <a:rPr lang="nl-NL" sz="2800" dirty="0" err="1" smtClean="0">
                <a:solidFill>
                  <a:srgbClr val="FF0000"/>
                </a:solidFill>
              </a:rPr>
              <a:t>for</a:t>
            </a:r>
            <a:r>
              <a:rPr lang="nl-NL" sz="2800" dirty="0" smtClean="0">
                <a:solidFill>
                  <a:srgbClr val="FF0000"/>
                </a:solidFill>
              </a:rPr>
              <a:t> independent analysis !</a:t>
            </a:r>
          </a:p>
        </p:txBody>
      </p:sp>
    </p:spTree>
    <p:extLst>
      <p:ext uri="{BB962C8B-B14F-4D97-AF65-F5344CB8AC3E}">
        <p14:creationId xmlns:p14="http://schemas.microsoft.com/office/powerpoint/2010/main" val="62537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2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882650"/>
            <a:ext cx="4816475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kstvak 3"/>
          <p:cNvSpPr txBox="1">
            <a:spLocks noChangeArrowheads="1"/>
          </p:cNvSpPr>
          <p:nvPr/>
        </p:nvSpPr>
        <p:spPr bwMode="auto">
          <a:xfrm>
            <a:off x="2279650" y="260350"/>
            <a:ext cx="320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0000"/>
                </a:solidFill>
              </a:rPr>
              <a:t>Interpretation Issues</a:t>
            </a:r>
          </a:p>
        </p:txBody>
      </p:sp>
      <p:sp>
        <p:nvSpPr>
          <p:cNvPr id="21507" name="Tekstvak 5"/>
          <p:cNvSpPr txBox="1">
            <a:spLocks noChangeArrowheads="1"/>
          </p:cNvSpPr>
          <p:nvPr/>
        </p:nvSpPr>
        <p:spPr bwMode="auto">
          <a:xfrm>
            <a:off x="4911725" y="882650"/>
            <a:ext cx="39941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nl-NL" sz="2800" dirty="0" smtClean="0"/>
              <a:t>The </a:t>
            </a:r>
            <a:r>
              <a:rPr lang="nl-NL" sz="2800" dirty="0" err="1" smtClean="0"/>
              <a:t>authors</a:t>
            </a:r>
            <a:r>
              <a:rPr lang="nl-NL" sz="2800" dirty="0" smtClean="0"/>
              <a:t> </a:t>
            </a:r>
            <a:r>
              <a:rPr lang="nl-NL" sz="2800" dirty="0" err="1" smtClean="0"/>
              <a:t>noticed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nl-NL" sz="2800" dirty="0" smtClean="0"/>
              <a:t>O3-H without acceptor</a:t>
            </a:r>
          </a:p>
          <a:p>
            <a:pPr eaLnBrk="1" hangingPunct="1">
              <a:buFontTx/>
              <a:buChar char="-"/>
              <a:defRPr/>
            </a:pPr>
            <a:r>
              <a:rPr lang="nl-NL" sz="2800" dirty="0" smtClean="0"/>
              <a:t>The </a:t>
            </a:r>
            <a:r>
              <a:rPr lang="nl-NL" sz="2800" dirty="0" err="1" smtClean="0"/>
              <a:t>unusually</a:t>
            </a:r>
            <a:r>
              <a:rPr lang="nl-NL" sz="2800" dirty="0" smtClean="0"/>
              <a:t> long C17-O3 bond of 1.563(6) </a:t>
            </a:r>
            <a:r>
              <a:rPr lang="nl-NL" sz="2800" dirty="0" err="1" smtClean="0"/>
              <a:t>Ang</a:t>
            </a:r>
            <a:r>
              <a:rPr lang="nl-NL" sz="2800" dirty="0" smtClean="0"/>
              <a:t>.</a:t>
            </a:r>
          </a:p>
          <a:p>
            <a:pPr eaLnBrk="1" hangingPunct="1">
              <a:buFontTx/>
              <a:buChar char="-"/>
              <a:defRPr/>
            </a:pPr>
            <a:endParaRPr lang="nl-NL" sz="2800" dirty="0" smtClean="0"/>
          </a:p>
          <a:p>
            <a:pPr marL="0" indent="0" eaLnBrk="1" hangingPunct="1">
              <a:defRPr/>
            </a:pPr>
            <a:r>
              <a:rPr lang="nl-NL" sz="2800" dirty="0" smtClean="0"/>
              <a:t>But </a:t>
            </a:r>
            <a:r>
              <a:rPr lang="nl-NL" sz="2800" dirty="0" err="1" smtClean="0"/>
              <a:t>interpreted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 as: </a:t>
            </a:r>
          </a:p>
          <a:p>
            <a:pPr marL="0" indent="0" eaLnBrk="1" hangingPunct="1">
              <a:defRPr/>
            </a:pPr>
            <a:r>
              <a:rPr lang="nl-NL" sz="2800" dirty="0" smtClean="0">
                <a:solidFill>
                  <a:srgbClr val="FF0000"/>
                </a:solidFill>
              </a:rPr>
              <a:t>“H-O…CO</a:t>
            </a:r>
            <a:r>
              <a:rPr lang="nl-NL" sz="2800" baseline="-25000" dirty="0" smtClean="0">
                <a:solidFill>
                  <a:srgbClr val="FF0000"/>
                </a:solidFill>
              </a:rPr>
              <a:t>2</a:t>
            </a:r>
            <a:r>
              <a:rPr lang="nl-NL" sz="2800" dirty="0" smtClean="0">
                <a:solidFill>
                  <a:srgbClr val="FF0000"/>
                </a:solidFill>
              </a:rPr>
              <a:t> ,  </a:t>
            </a:r>
            <a:r>
              <a:rPr lang="nl-NL" sz="2800" dirty="0" err="1" smtClean="0">
                <a:solidFill>
                  <a:srgbClr val="FF0000"/>
                </a:solidFill>
              </a:rPr>
              <a:t>s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tabilized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by</a:t>
            </a:r>
            <a:r>
              <a:rPr lang="nl-NL" altLang="ja-JP" sz="2800" dirty="0" smtClean="0">
                <a:solidFill>
                  <a:srgbClr val="FF0000"/>
                </a:solidFill>
              </a:rPr>
              <a:t>    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interactions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with</a:t>
            </a:r>
            <a:r>
              <a:rPr lang="nl-NL" altLang="ja-JP" sz="2800" dirty="0" smtClean="0">
                <a:solidFill>
                  <a:srgbClr val="FF0000"/>
                </a:solidFill>
              </a:rPr>
              <a:t> the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cation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scaffold</a:t>
            </a:r>
            <a:r>
              <a:rPr lang="nl-NL" sz="2800" dirty="0" smtClean="0">
                <a:solidFill>
                  <a:srgbClr val="FF0000"/>
                </a:solidFill>
              </a:rPr>
              <a:t>”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defRPr/>
            </a:pPr>
            <a:r>
              <a:rPr lang="nl-NL" sz="2800" dirty="0" smtClean="0"/>
              <a:t>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84200" y="4979988"/>
            <a:ext cx="84089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nl-NL" sz="2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nl-NL" sz="2400" dirty="0"/>
          </a:p>
        </p:txBody>
      </p:sp>
      <p:sp>
        <p:nvSpPr>
          <p:cNvPr id="21509" name="Tekstvak 1"/>
          <p:cNvSpPr txBox="1">
            <a:spLocks noChangeArrowheads="1"/>
          </p:cNvSpPr>
          <p:nvPr/>
        </p:nvSpPr>
        <p:spPr bwMode="auto">
          <a:xfrm>
            <a:off x="293688" y="5148263"/>
            <a:ext cx="84248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dirty="0">
                <a:solidFill>
                  <a:srgbClr val="FF0000"/>
                </a:solidFill>
              </a:rPr>
              <a:t>Referees </a:t>
            </a:r>
            <a:r>
              <a:rPr lang="nl-NL" dirty="0" err="1" smtClean="0">
                <a:solidFill>
                  <a:srgbClr val="FF0000"/>
                </a:solidFill>
              </a:rPr>
              <a:t>apparently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accepted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that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strange</a:t>
            </a:r>
            <a:r>
              <a:rPr lang="nl-NL" dirty="0">
                <a:solidFill>
                  <a:srgbClr val="FF0000"/>
                </a:solidFill>
              </a:rPr>
              <a:t> argument</a:t>
            </a:r>
          </a:p>
          <a:p>
            <a:pPr eaLnBrk="1" hangingPunct="1"/>
            <a:r>
              <a:rPr lang="nl-NL" dirty="0" smtClean="0"/>
              <a:t>An </a:t>
            </a:r>
            <a:r>
              <a:rPr lang="nl-NL" dirty="0" err="1">
                <a:solidFill>
                  <a:srgbClr val="FF0000"/>
                </a:solidFill>
              </a:rPr>
              <a:t>a</a:t>
            </a:r>
            <a:r>
              <a:rPr lang="nl-NL" dirty="0" err="1" smtClean="0">
                <a:solidFill>
                  <a:srgbClr val="FF0000"/>
                </a:solidFill>
              </a:rPr>
              <a:t>cetate</a:t>
            </a:r>
            <a:r>
              <a:rPr lang="nl-NL" dirty="0" smtClean="0"/>
              <a:t> </a:t>
            </a:r>
            <a:r>
              <a:rPr lang="nl-NL" dirty="0"/>
              <a:t>anion </a:t>
            </a:r>
            <a:r>
              <a:rPr lang="nl-NL" dirty="0" err="1"/>
              <a:t>might</a:t>
            </a:r>
            <a:r>
              <a:rPr lang="nl-NL" dirty="0"/>
              <a:t> fit as </a:t>
            </a:r>
            <a:r>
              <a:rPr lang="nl-NL" dirty="0" smtClean="0"/>
              <a:t>well. </a:t>
            </a:r>
            <a:r>
              <a:rPr lang="nl-NL" dirty="0" err="1" smtClean="0"/>
              <a:t>Authors</a:t>
            </a:r>
            <a:r>
              <a:rPr lang="nl-NL" dirty="0" smtClean="0"/>
              <a:t> </a:t>
            </a:r>
            <a:r>
              <a:rPr lang="nl-NL" dirty="0" err="1" smtClean="0"/>
              <a:t>felt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‘</a:t>
            </a:r>
            <a:r>
              <a:rPr lang="nl-NL" dirty="0" err="1" smtClean="0">
                <a:solidFill>
                  <a:srgbClr val="FF0000"/>
                </a:solidFill>
              </a:rPr>
              <a:t>unnesessary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to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revisit</a:t>
            </a:r>
            <a:r>
              <a:rPr lang="nl-NL" dirty="0" smtClean="0">
                <a:solidFill>
                  <a:srgbClr val="FF0000"/>
                </a:solidFill>
              </a:rPr>
              <a:t> the </a:t>
            </a:r>
            <a:r>
              <a:rPr lang="nl-NL" dirty="0" err="1" smtClean="0">
                <a:solidFill>
                  <a:srgbClr val="FF0000"/>
                </a:solidFill>
              </a:rPr>
              <a:t>chemistry</a:t>
            </a:r>
            <a:r>
              <a:rPr lang="nl-NL" dirty="0" smtClean="0">
                <a:solidFill>
                  <a:srgbClr val="FF0000"/>
                </a:solidFill>
              </a:rPr>
              <a:t> at </a:t>
            </a:r>
            <a:r>
              <a:rPr lang="nl-NL" dirty="0" err="1" smtClean="0">
                <a:solidFill>
                  <a:srgbClr val="FF0000"/>
                </a:solidFill>
              </a:rPr>
              <a:t>this</a:t>
            </a:r>
            <a:r>
              <a:rPr lang="nl-NL" dirty="0" smtClean="0">
                <a:solidFill>
                  <a:srgbClr val="FF0000"/>
                </a:solidFill>
              </a:rPr>
              <a:t> time</a:t>
            </a:r>
            <a:r>
              <a:rPr lang="nl-NL" dirty="0" smtClean="0"/>
              <a:t>’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commented</a:t>
            </a:r>
            <a:r>
              <a:rPr lang="nl-NL" dirty="0" smtClean="0"/>
              <a:t> on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nl-NL" dirty="0" smtClean="0"/>
          </a:p>
          <a:p>
            <a:pPr eaLnBrk="1" hangingPunct="1"/>
            <a:r>
              <a:rPr lang="nl-NL" dirty="0" smtClean="0"/>
              <a:t>‘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888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Calibri" charset="0"/>
              </a:rPr>
              <a:t>A few month’s later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00926"/>
            <a:ext cx="8229600" cy="4708525"/>
          </a:xfrm>
        </p:spPr>
        <p:txBody>
          <a:bodyPr/>
          <a:lstStyle/>
          <a:p>
            <a:pPr>
              <a:defRPr/>
            </a:pPr>
            <a:r>
              <a:rPr lang="en-GB" sz="2800" dirty="0" smtClean="0"/>
              <a:t>A paper appeared entitled: ‘</a:t>
            </a:r>
            <a:r>
              <a:rPr lang="en-GB" sz="2800" i="1" dirty="0" smtClean="0">
                <a:solidFill>
                  <a:srgbClr val="FF0000"/>
                </a:solidFill>
              </a:rPr>
              <a:t>Comment on “Crystallographic Snapshot of an Arrested Intermediate in the Biomimetic Activation of CO</a:t>
            </a:r>
            <a:r>
              <a:rPr lang="en-GB" sz="2800" i="1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dirty="0" smtClean="0"/>
              <a:t>”’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    by J.A.C. Clyburn et al. (2015). </a:t>
            </a:r>
            <a:r>
              <a:rPr lang="en-GB" sz="2800" dirty="0" err="1" smtClean="0"/>
              <a:t>Angew</a:t>
            </a:r>
            <a:r>
              <a:rPr lang="en-GB" sz="2800" dirty="0" smtClean="0"/>
              <a:t>. Chem., 54,  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7484-7487.</a:t>
            </a:r>
          </a:p>
          <a:p>
            <a:pPr>
              <a:defRPr/>
            </a:pPr>
            <a:r>
              <a:rPr lang="en-GB" sz="2800" dirty="0" smtClean="0"/>
              <a:t>New data collection with acetate as anion =&gt; The previously described </a:t>
            </a:r>
            <a:r>
              <a:rPr lang="en-GB" sz="2800" dirty="0" smtClean="0">
                <a:solidFill>
                  <a:srgbClr val="FF0000"/>
                </a:solidFill>
              </a:rPr>
              <a:t>mystery species </a:t>
            </a:r>
            <a:r>
              <a:rPr lang="en-GB" sz="2800" dirty="0" smtClean="0"/>
              <a:t>is certainly the common acetate anion (O-H </a:t>
            </a:r>
            <a:r>
              <a:rPr lang="en-GB" sz="2800" dirty="0" smtClean="0">
                <a:sym typeface="Wingdings"/>
              </a:rPr>
              <a:t> CH</a:t>
            </a:r>
            <a:r>
              <a:rPr lang="en-GB" sz="2800" baseline="-25000" dirty="0" smtClean="0">
                <a:sym typeface="Wingdings"/>
              </a:rPr>
              <a:t>3</a:t>
            </a:r>
            <a:r>
              <a:rPr lang="en-GB" sz="2800" dirty="0" smtClean="0">
                <a:sym typeface="Wingdings"/>
              </a:rPr>
              <a:t>)</a:t>
            </a: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Now supported by deposited reflection data in SHELXL2014 CIF format.</a:t>
            </a:r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5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83840" y="309634"/>
            <a:ext cx="8225280" cy="114203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>
                <a:solidFill>
                  <a:srgbClr val="C5000B"/>
                </a:solidFill>
              </a:rPr>
              <a:t>Structure Validation </a:t>
            </a:r>
            <a:br>
              <a:rPr lang="en-US">
                <a:solidFill>
                  <a:srgbClr val="C5000B"/>
                </a:solidFill>
              </a:rPr>
            </a:br>
            <a:r>
              <a:rPr lang="en-US">
                <a:solidFill>
                  <a:srgbClr val="C5000B"/>
                </a:solidFill>
              </a:rPr>
              <a:t>Before CIF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23515"/>
          </a:xfrm>
          <a:ln/>
        </p:spPr>
        <p:txBody>
          <a:bodyPr/>
          <a:lstStyle/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/>
              <a:t>How it was when I started in crystallography as a student in 1966 at Utrecht University ...</a:t>
            </a:r>
          </a:p>
        </p:txBody>
      </p:sp>
    </p:spTree>
    <p:extLst>
      <p:ext uri="{BB962C8B-B14F-4D97-AF65-F5344CB8AC3E}">
        <p14:creationId xmlns:p14="http://schemas.microsoft.com/office/powerpoint/2010/main" val="4152693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solidFill>
                  <a:srgbClr val="FF0000"/>
                </a:solidFill>
                <a:latin typeface="Calibri" charset="0"/>
              </a:rPr>
              <a:t>Comparison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 of the ‘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hydrogen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carbonate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’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and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acetate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 smtClean="0">
                <a:solidFill>
                  <a:srgbClr val="FF0000"/>
                </a:solidFill>
                <a:latin typeface="Calibri" charset="0"/>
              </a:rPr>
              <a:t>ORTEP’s</a:t>
            </a:r>
            <a:r>
              <a:rPr lang="nl-NL" altLang="ja-JP" dirty="0" smtClean="0">
                <a:solidFill>
                  <a:srgbClr val="FF0000"/>
                </a:solidFill>
                <a:latin typeface="Calibri" charset="0"/>
              </a:rPr>
              <a:t> </a:t>
            </a:r>
            <a:endParaRPr lang="nl-NL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3554" name="Afbeelding 4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3404"/>
            <a:ext cx="402590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Afbeelding 5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404"/>
            <a:ext cx="388143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 flipH="1">
            <a:off x="634941" y="5220841"/>
            <a:ext cx="772959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Observe the  close resemblance of the displacement ellipsoids and a clear indication that one of the oxygen atoms should be a carbon atom.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3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nl-NL" sz="3600">
                <a:solidFill>
                  <a:srgbClr val="FF0000"/>
                </a:solidFill>
                <a:latin typeface="Calibri" charset="0"/>
              </a:rPr>
              <a:t>Contoured CH</a:t>
            </a:r>
            <a:r>
              <a:rPr lang="nl-NL" sz="3600" baseline="-25000">
                <a:solidFill>
                  <a:srgbClr val="FF0000"/>
                </a:solidFill>
                <a:latin typeface="Calibri" charset="0"/>
              </a:rPr>
              <a:t>3</a:t>
            </a:r>
            <a:r>
              <a:rPr lang="nl-NL" sz="3600">
                <a:solidFill>
                  <a:srgbClr val="FF0000"/>
                </a:solidFill>
                <a:latin typeface="Calibri" charset="0"/>
              </a:rPr>
              <a:t> density section in the acetate structure</a:t>
            </a:r>
          </a:p>
        </p:txBody>
      </p:sp>
      <p:pic>
        <p:nvPicPr>
          <p:cNvPr id="24578" name="Afbeelding 2" descr="fig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417638"/>
            <a:ext cx="655955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1387475" y="6019800"/>
            <a:ext cx="719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FF0000"/>
                </a:solidFill>
              </a:rPr>
              <a:t>We would expect to see a similar section prepared with the “HCO</a:t>
            </a:r>
            <a:r>
              <a:rPr lang="nl-NL" sz="1800" baseline="-25000">
                <a:solidFill>
                  <a:srgbClr val="FF0000"/>
                </a:solidFill>
              </a:rPr>
              <a:t>3</a:t>
            </a:r>
            <a:r>
              <a:rPr lang="nl-NL" sz="1800">
                <a:solidFill>
                  <a:srgbClr val="FF0000"/>
                </a:solidFill>
              </a:rPr>
              <a:t>” data</a:t>
            </a:r>
          </a:p>
        </p:txBody>
      </p:sp>
    </p:spTree>
    <p:extLst>
      <p:ext uri="{BB962C8B-B14F-4D97-AF65-F5344CB8AC3E}">
        <p14:creationId xmlns:p14="http://schemas.microsoft.com/office/powerpoint/2010/main" val="82771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  <a:latin typeface="Calibri" charset="0"/>
              </a:rPr>
              <a:t>Original </a:t>
            </a:r>
            <a:r>
              <a:rPr lang="nl-NL" dirty="0" err="1" smtClean="0">
                <a:solidFill>
                  <a:srgbClr val="FF0000"/>
                </a:solidFill>
                <a:latin typeface="Calibri" charset="0"/>
              </a:rPr>
              <a:t>authors</a:t>
            </a:r>
            <a:r>
              <a:rPr lang="nl-NL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‘Update’</a:t>
            </a:r>
          </a:p>
        </p:txBody>
      </p:sp>
      <p:pic>
        <p:nvPicPr>
          <p:cNvPr id="26626" name="Afbeelding 2" descr="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12863"/>
            <a:ext cx="86455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kstvak 1"/>
          <p:cNvSpPr txBox="1">
            <a:spLocks noChangeArrowheads="1"/>
          </p:cNvSpPr>
          <p:nvPr/>
        </p:nvSpPr>
        <p:spPr bwMode="auto">
          <a:xfrm>
            <a:off x="713869" y="4535250"/>
            <a:ext cx="81355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err="1" smtClean="0"/>
              <a:t>Afterall</a:t>
            </a:r>
            <a:r>
              <a:rPr lang="nl-NL" sz="2800" dirty="0" smtClean="0"/>
              <a:t> </a:t>
            </a:r>
            <a:r>
              <a:rPr lang="nl-NL" sz="2800" dirty="0"/>
              <a:t>a </a:t>
            </a:r>
            <a:r>
              <a:rPr lang="nl-NL" sz="2800" dirty="0" smtClean="0"/>
              <a:t>boring </a:t>
            </a:r>
            <a:r>
              <a:rPr lang="nl-NL" sz="2800" dirty="0" err="1"/>
              <a:t>structure</a:t>
            </a:r>
            <a:r>
              <a:rPr lang="nl-NL" sz="2800" dirty="0"/>
              <a:t> ….</a:t>
            </a:r>
            <a:r>
              <a:rPr lang="nl-NL" sz="2800" dirty="0" smtClean="0"/>
              <a:t>. but </a:t>
            </a:r>
            <a:r>
              <a:rPr lang="nl-NL" sz="2800" dirty="0" err="1"/>
              <a:t>perfectly</a:t>
            </a:r>
            <a:r>
              <a:rPr lang="nl-NL" sz="2800" dirty="0"/>
              <a:t> </a:t>
            </a:r>
            <a:r>
              <a:rPr lang="nl-NL" sz="2800" dirty="0" err="1" smtClean="0"/>
              <a:t>illustrating</a:t>
            </a:r>
            <a:endParaRPr lang="nl-NL" sz="2800" dirty="0" smtClean="0"/>
          </a:p>
          <a:p>
            <a:pPr eaLnBrk="1" hangingPunct="1"/>
            <a:r>
              <a:rPr lang="nl-NL" sz="2800" dirty="0" err="1" smtClean="0"/>
              <a:t>my</a:t>
            </a:r>
            <a:r>
              <a:rPr lang="nl-NL" sz="2800" dirty="0" smtClean="0"/>
              <a:t> </a:t>
            </a:r>
            <a:r>
              <a:rPr lang="nl-NL" sz="2800" dirty="0" err="1" smtClean="0"/>
              <a:t>message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 the </a:t>
            </a:r>
            <a:r>
              <a:rPr lang="nl-NL" sz="2800" dirty="0" err="1" smtClean="0"/>
              <a:t>experimental</a:t>
            </a:r>
            <a:r>
              <a:rPr lang="nl-NL" sz="2800" dirty="0" smtClean="0"/>
              <a:t> data </a:t>
            </a:r>
            <a:r>
              <a:rPr lang="nl-NL" sz="2800" dirty="0" err="1" smtClean="0"/>
              <a:t>should</a:t>
            </a:r>
            <a:r>
              <a:rPr lang="nl-NL" sz="2800" dirty="0" smtClean="0"/>
              <a:t> </a:t>
            </a:r>
            <a:r>
              <a:rPr lang="nl-NL" sz="2800" dirty="0" err="1" smtClean="0"/>
              <a:t>be</a:t>
            </a:r>
            <a:endParaRPr lang="nl-NL" sz="2800" dirty="0" smtClean="0"/>
          </a:p>
          <a:p>
            <a:pPr eaLnBrk="1" hangingPunct="1"/>
            <a:r>
              <a:rPr lang="nl-NL" sz="2800" dirty="0" err="1" smtClean="0"/>
              <a:t>deposited</a:t>
            </a:r>
            <a:r>
              <a:rPr lang="nl-NL" sz="2800" dirty="0" smtClean="0"/>
              <a:t> as well in support of a </a:t>
            </a:r>
            <a:r>
              <a:rPr lang="nl-NL" sz="2800" dirty="0" err="1" smtClean="0"/>
              <a:t>structure</a:t>
            </a:r>
            <a:r>
              <a:rPr lang="nl-NL" sz="2800" dirty="0" smtClean="0"/>
              <a:t> report.</a:t>
            </a:r>
            <a:endParaRPr lang="nl-NL" sz="2800" dirty="0"/>
          </a:p>
          <a:p>
            <a:pPr eaLnBrk="1" hangingPunct="1"/>
            <a:r>
              <a:rPr lang="nl-NL" sz="2800" dirty="0" err="1">
                <a:solidFill>
                  <a:srgbClr val="FF0000"/>
                </a:solidFill>
              </a:rPr>
              <a:t>By</a:t>
            </a:r>
            <a:r>
              <a:rPr lang="nl-NL" sz="2800" dirty="0">
                <a:solidFill>
                  <a:srgbClr val="FF0000"/>
                </a:solidFill>
              </a:rPr>
              <a:t>-the-way, </a:t>
            </a:r>
            <a:r>
              <a:rPr lang="nl-NL" sz="2800" dirty="0" err="1">
                <a:solidFill>
                  <a:srgbClr val="FF0000"/>
                </a:solidFill>
              </a:rPr>
              <a:t>where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did</a:t>
            </a:r>
            <a:r>
              <a:rPr lang="nl-NL" sz="2800" dirty="0">
                <a:solidFill>
                  <a:srgbClr val="FF0000"/>
                </a:solidFill>
              </a:rPr>
              <a:t> the </a:t>
            </a:r>
            <a:r>
              <a:rPr lang="nl-NL" sz="2800" dirty="0" err="1">
                <a:solidFill>
                  <a:srgbClr val="FF0000"/>
                </a:solidFill>
              </a:rPr>
              <a:t>acetate</a:t>
            </a:r>
            <a:r>
              <a:rPr lang="nl-NL" sz="2800" dirty="0">
                <a:solidFill>
                  <a:srgbClr val="FF0000"/>
                </a:solidFill>
              </a:rPr>
              <a:t> anion </a:t>
            </a:r>
            <a:r>
              <a:rPr lang="nl-NL" sz="2800" dirty="0" err="1">
                <a:solidFill>
                  <a:srgbClr val="FF0000"/>
                </a:solidFill>
              </a:rPr>
              <a:t>come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from</a:t>
            </a:r>
            <a:r>
              <a:rPr lang="nl-NL" sz="2800" dirty="0">
                <a:solidFill>
                  <a:srgbClr val="FF0000"/>
                </a:solidFill>
              </a:rPr>
              <a:t>?</a:t>
            </a:r>
          </a:p>
          <a:p>
            <a:pPr eaLnBrk="1" hangingPunct="1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5737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What are the issues that structure validation aims to address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7706"/>
          </a:xfrm>
        </p:spPr>
        <p:txBody>
          <a:bodyPr>
            <a:normAutofit lnSpcReduction="10000"/>
          </a:bodyPr>
          <a:lstStyle/>
          <a:p>
            <a:r>
              <a:rPr lang="en-GB" sz="3600" dirty="0" smtClean="0"/>
              <a:t>Completeness and consistency of the parameter model data of the reported structure.</a:t>
            </a:r>
          </a:p>
          <a:p>
            <a:r>
              <a:rPr lang="en-GB" sz="3600" dirty="0" smtClean="0"/>
              <a:t>Completeness of the reported experimental data on which the study is based.</a:t>
            </a:r>
          </a:p>
          <a:p>
            <a:r>
              <a:rPr lang="en-GB" sz="3600" dirty="0" smtClean="0"/>
              <a:t>Completeness of the reported details of the data-reduction, structure solution and refinement. 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9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Report &amp; Archival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770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Report </a:t>
            </a:r>
            <a:r>
              <a:rPr lang="en-GB" sz="3600" dirty="0" smtClean="0"/>
              <a:t>&amp; Discuss any unusual procedure and result.</a:t>
            </a:r>
          </a:p>
          <a:p>
            <a:r>
              <a:rPr lang="en-GB" sz="3600" dirty="0" smtClean="0"/>
              <a:t>Supply sufficient </a:t>
            </a:r>
            <a:r>
              <a:rPr lang="en-GB" sz="3600" dirty="0" smtClean="0"/>
              <a:t>archived and easy accessible information for an independent analysis of the data or use of the data for unrelated follow-up studies.</a:t>
            </a:r>
          </a:p>
          <a:p>
            <a:r>
              <a:rPr lang="en-GB" sz="3600" dirty="0" smtClean="0"/>
              <a:t>Validation is based on the CIF standard: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57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891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CIF as </a:t>
            </a:r>
            <a:r>
              <a:rPr lang="nl-NL" dirty="0" err="1" smtClean="0">
                <a:solidFill>
                  <a:srgbClr val="FF0000"/>
                </a:solidFill>
              </a:rPr>
              <a:t>introduced</a:t>
            </a:r>
            <a:r>
              <a:rPr lang="nl-NL" dirty="0" smtClean="0">
                <a:solidFill>
                  <a:srgbClr val="FF0000"/>
                </a:solidFill>
              </a:rPr>
              <a:t> in 1991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3285"/>
            <a:ext cx="8229600" cy="5066833"/>
          </a:xfrm>
        </p:spPr>
        <p:txBody>
          <a:bodyPr>
            <a:noAutofit/>
          </a:bodyPr>
          <a:lstStyle/>
          <a:p>
            <a:r>
              <a:rPr lang="nl-NL" sz="3600" dirty="0" smtClean="0"/>
              <a:t>The </a:t>
            </a:r>
            <a:r>
              <a:rPr lang="nl-NL" sz="3600" dirty="0" err="1" smtClean="0">
                <a:solidFill>
                  <a:srgbClr val="0000FF"/>
                </a:solidFill>
              </a:rPr>
              <a:t>main</a:t>
            </a:r>
            <a:r>
              <a:rPr lang="nl-NL" sz="3600" dirty="0" smtClean="0">
                <a:solidFill>
                  <a:srgbClr val="0000FF"/>
                </a:solidFill>
              </a:rPr>
              <a:t> target </a:t>
            </a:r>
            <a:r>
              <a:rPr lang="nl-NL" sz="3600" dirty="0" smtClean="0"/>
              <a:t>of </a:t>
            </a:r>
            <a:r>
              <a:rPr lang="nl-NL" sz="3600" dirty="0" err="1" smtClean="0"/>
              <a:t>many</a:t>
            </a:r>
            <a:r>
              <a:rPr lang="nl-NL" sz="3600" dirty="0" smtClean="0"/>
              <a:t> X-</a:t>
            </a:r>
            <a:r>
              <a:rPr lang="nl-NL" sz="3600" dirty="0" err="1" smtClean="0"/>
              <a:t>ray</a:t>
            </a:r>
            <a:r>
              <a:rPr lang="nl-NL" sz="3600" dirty="0" smtClean="0"/>
              <a:t> studies is the </a:t>
            </a:r>
            <a:r>
              <a:rPr lang="nl-NL" sz="3600" dirty="0">
                <a:solidFill>
                  <a:srgbClr val="0000FF"/>
                </a:solidFill>
              </a:rPr>
              <a:t>3D </a:t>
            </a:r>
            <a:r>
              <a:rPr lang="nl-NL" sz="3600" dirty="0" err="1" smtClean="0">
                <a:solidFill>
                  <a:srgbClr val="0000FF"/>
                </a:solidFill>
              </a:rPr>
              <a:t>molecular</a:t>
            </a:r>
            <a:r>
              <a:rPr lang="nl-NL" sz="3600" dirty="0" smtClean="0">
                <a:solidFill>
                  <a:srgbClr val="0000FF"/>
                </a:solidFill>
              </a:rPr>
              <a:t> </a:t>
            </a:r>
            <a:r>
              <a:rPr lang="nl-NL" sz="3600" dirty="0" err="1" smtClean="0">
                <a:solidFill>
                  <a:srgbClr val="0000FF"/>
                </a:solidFill>
              </a:rPr>
              <a:t>structure</a:t>
            </a:r>
            <a:r>
              <a:rPr lang="nl-NL" sz="3600" dirty="0"/>
              <a:t> </a:t>
            </a:r>
            <a:r>
              <a:rPr lang="nl-NL" sz="3600" dirty="0" smtClean="0"/>
              <a:t>in </a:t>
            </a:r>
            <a:r>
              <a:rPr lang="nl-NL" sz="3600" dirty="0"/>
              <a:t>the form of </a:t>
            </a:r>
            <a:r>
              <a:rPr lang="nl-NL" sz="3600" dirty="0" err="1"/>
              <a:t>coordinates</a:t>
            </a:r>
            <a:r>
              <a:rPr lang="nl-NL" sz="3600" dirty="0"/>
              <a:t>, displacement parameters, </a:t>
            </a:r>
            <a:r>
              <a:rPr lang="nl-NL" sz="3600" dirty="0" err="1"/>
              <a:t>bonds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angles</a:t>
            </a:r>
            <a:r>
              <a:rPr lang="nl-NL" sz="3600" dirty="0"/>
              <a:t> etc. </a:t>
            </a:r>
            <a:endParaRPr lang="nl-NL" sz="3600" dirty="0" smtClean="0"/>
          </a:p>
          <a:p>
            <a:r>
              <a:rPr lang="nl-NL" sz="3600" dirty="0" smtClean="0"/>
              <a:t>The computer </a:t>
            </a:r>
            <a:r>
              <a:rPr lang="nl-NL" sz="3600" dirty="0" err="1" smtClean="0"/>
              <a:t>readable</a:t>
            </a:r>
            <a:r>
              <a:rPr lang="nl-NL" sz="3600" dirty="0" smtClean="0"/>
              <a:t> </a:t>
            </a:r>
            <a:r>
              <a:rPr lang="nl-NL" sz="3600" dirty="0" smtClean="0">
                <a:solidFill>
                  <a:srgbClr val="0000FF"/>
                </a:solidFill>
              </a:rPr>
              <a:t>CIF</a:t>
            </a:r>
            <a:r>
              <a:rPr lang="nl-NL" sz="3600" dirty="0" smtClean="0"/>
              <a:t> file was </a:t>
            </a:r>
            <a:r>
              <a:rPr lang="nl-NL" sz="3600" dirty="0" err="1" smtClean="0"/>
              <a:t>introduced</a:t>
            </a:r>
            <a:r>
              <a:rPr lang="nl-NL" sz="3600" dirty="0" smtClean="0"/>
              <a:t> in the 1990’s as a </a:t>
            </a:r>
            <a:r>
              <a:rPr lang="nl-NL" sz="3600" dirty="0" err="1" smtClean="0">
                <a:solidFill>
                  <a:srgbClr val="0000FF"/>
                </a:solidFill>
              </a:rPr>
              <a:t>replacement</a:t>
            </a:r>
            <a:r>
              <a:rPr lang="nl-NL" sz="3600" dirty="0" smtClean="0"/>
              <a:t> </a:t>
            </a:r>
            <a:r>
              <a:rPr lang="nl-NL" sz="3600" dirty="0" err="1" smtClean="0"/>
              <a:t>for</a:t>
            </a:r>
            <a:r>
              <a:rPr lang="nl-NL" sz="3600" dirty="0" smtClean="0"/>
              <a:t> the </a:t>
            </a:r>
            <a:r>
              <a:rPr lang="nl-NL" sz="3600" dirty="0" err="1" smtClean="0">
                <a:solidFill>
                  <a:srgbClr val="0000FF"/>
                </a:solidFill>
              </a:rPr>
              <a:t>printed</a:t>
            </a:r>
            <a:r>
              <a:rPr lang="nl-NL" sz="3600" dirty="0">
                <a:solidFill>
                  <a:srgbClr val="0000FF"/>
                </a:solidFill>
              </a:rPr>
              <a:t> </a:t>
            </a:r>
            <a:r>
              <a:rPr lang="nl-NL" sz="3600" dirty="0" err="1" smtClean="0">
                <a:solidFill>
                  <a:srgbClr val="0000FF"/>
                </a:solidFill>
              </a:rPr>
              <a:t>results</a:t>
            </a:r>
            <a:r>
              <a:rPr lang="nl-NL" sz="3600" dirty="0" smtClean="0"/>
              <a:t>.</a:t>
            </a:r>
          </a:p>
          <a:p>
            <a:endParaRPr lang="nl-NL" sz="2800" dirty="0" smtClean="0"/>
          </a:p>
          <a:p>
            <a:pPr marL="0" indent="0">
              <a:buNone/>
            </a:pPr>
            <a:endParaRPr 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26006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891"/>
          </a:xfrm>
        </p:spPr>
        <p:txBody>
          <a:bodyPr/>
          <a:lstStyle/>
          <a:p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3285"/>
            <a:ext cx="8229600" cy="5066833"/>
          </a:xfrm>
        </p:spPr>
        <p:txBody>
          <a:bodyPr>
            <a:noAutofit/>
          </a:bodyPr>
          <a:lstStyle/>
          <a:p>
            <a:r>
              <a:rPr lang="nl-NL" dirty="0" smtClean="0"/>
              <a:t>CIF </a:t>
            </a:r>
            <a:r>
              <a:rPr lang="nl-NL" dirty="0" err="1" smtClean="0"/>
              <a:t>facilitates</a:t>
            </a:r>
            <a:r>
              <a:rPr lang="nl-NL" dirty="0" smtClean="0"/>
              <a:t> easy </a:t>
            </a:r>
            <a:r>
              <a:rPr lang="nl-NL" dirty="0" smtClean="0">
                <a:solidFill>
                  <a:srgbClr val="0000FF"/>
                </a:solidFill>
              </a:rPr>
              <a:t>data transfer, </a:t>
            </a:r>
            <a:r>
              <a:rPr lang="nl-NL" dirty="0" err="1" smtClean="0">
                <a:solidFill>
                  <a:srgbClr val="0000FF"/>
                </a:solidFill>
              </a:rPr>
              <a:t>archival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/>
              <a:t>(CSD), </a:t>
            </a:r>
            <a:r>
              <a:rPr lang="nl-NL" dirty="0" smtClean="0"/>
              <a:t> </a:t>
            </a:r>
            <a:r>
              <a:rPr lang="nl-NL" dirty="0" err="1" smtClean="0"/>
              <a:t>geometry</a:t>
            </a:r>
            <a:r>
              <a:rPr lang="nl-NL" dirty="0" smtClean="0"/>
              <a:t> </a:t>
            </a:r>
            <a:r>
              <a:rPr lang="nl-NL" dirty="0" err="1" smtClean="0"/>
              <a:t>calculations</a:t>
            </a:r>
            <a:r>
              <a:rPr lang="nl-NL" dirty="0" smtClean="0"/>
              <a:t>, </a:t>
            </a:r>
            <a:r>
              <a:rPr lang="nl-NL" dirty="0" err="1" smtClean="0"/>
              <a:t>graphics</a:t>
            </a:r>
            <a:r>
              <a:rPr lang="nl-NL" dirty="0" smtClean="0"/>
              <a:t>, </a:t>
            </a:r>
            <a:r>
              <a:rPr lang="nl-NL" dirty="0" err="1"/>
              <a:t>publication</a:t>
            </a:r>
            <a:r>
              <a:rPr lang="nl-NL" dirty="0"/>
              <a:t> (Acta </a:t>
            </a:r>
            <a:r>
              <a:rPr lang="nl-NL" dirty="0" err="1"/>
              <a:t>Cryst</a:t>
            </a:r>
            <a:r>
              <a:rPr lang="nl-NL" dirty="0"/>
              <a:t>.)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validation</a:t>
            </a:r>
            <a:r>
              <a:rPr lang="nl-NL" dirty="0"/>
              <a:t> (</a:t>
            </a:r>
            <a:r>
              <a:rPr lang="nl-NL" dirty="0" err="1"/>
              <a:t>checkCIF</a:t>
            </a:r>
            <a:r>
              <a:rPr lang="nl-NL" dirty="0"/>
              <a:t>) of the </a:t>
            </a:r>
            <a:r>
              <a:rPr lang="nl-NL" dirty="0" err="1"/>
              <a:t>results</a:t>
            </a:r>
            <a:r>
              <a:rPr lang="nl-NL" dirty="0"/>
              <a:t> of a </a:t>
            </a:r>
            <a:r>
              <a:rPr lang="nl-NL" dirty="0" err="1"/>
              <a:t>crystal</a:t>
            </a:r>
            <a:r>
              <a:rPr lang="nl-NL" dirty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. </a:t>
            </a:r>
          </a:p>
          <a:p>
            <a:r>
              <a:rPr lang="nl-NL" dirty="0" err="1" smtClean="0"/>
              <a:t>However</a:t>
            </a:r>
            <a:r>
              <a:rPr lang="nl-NL" dirty="0" smtClean="0"/>
              <a:t>, A </a:t>
            </a:r>
            <a:r>
              <a:rPr lang="nl-NL" dirty="0"/>
              <a:t>CIF, in </a:t>
            </a:r>
            <a:r>
              <a:rPr lang="nl-NL" dirty="0" err="1"/>
              <a:t>its</a:t>
            </a:r>
            <a:r>
              <a:rPr lang="nl-NL" dirty="0"/>
              <a:t> basic form, </a:t>
            </a:r>
            <a:r>
              <a:rPr lang="nl-NL" dirty="0" err="1" smtClean="0"/>
              <a:t>mainly</a:t>
            </a:r>
            <a:r>
              <a:rPr lang="nl-NL" dirty="0" smtClean="0"/>
              <a:t> </a:t>
            </a:r>
            <a:r>
              <a:rPr lang="nl-NL" dirty="0" err="1" smtClean="0"/>
              <a:t>reported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err="1">
                <a:solidFill>
                  <a:srgbClr val="FF0000"/>
                </a:solidFill>
              </a:rPr>
              <a:t>authors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interpretation</a:t>
            </a:r>
            <a:r>
              <a:rPr lang="nl-NL" dirty="0"/>
              <a:t> of the </a:t>
            </a:r>
            <a:r>
              <a:rPr lang="nl-NL" dirty="0" err="1">
                <a:solidFill>
                  <a:srgbClr val="FF0000"/>
                </a:solidFill>
              </a:rPr>
              <a:t>experimental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diffraction</a:t>
            </a:r>
            <a:r>
              <a:rPr lang="nl-NL" dirty="0">
                <a:solidFill>
                  <a:srgbClr val="FF0000"/>
                </a:solidFill>
              </a:rPr>
              <a:t> data</a:t>
            </a:r>
          </a:p>
          <a:p>
            <a:endParaRPr lang="nl-NL" dirty="0" smtClean="0"/>
          </a:p>
          <a:p>
            <a:pPr marL="0" indent="0">
              <a:buNone/>
            </a:pPr>
            <a:endParaRPr 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10303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However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is-IS" dirty="0" smtClean="0">
                <a:solidFill>
                  <a:srgbClr val="FF0000"/>
                </a:solidFill>
              </a:rPr>
              <a:t>….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A CIF in </a:t>
            </a:r>
            <a:r>
              <a:rPr lang="nl-NL" dirty="0" err="1" smtClean="0"/>
              <a:t>its</a:t>
            </a:r>
            <a:r>
              <a:rPr lang="nl-NL" dirty="0" smtClean="0"/>
              <a:t> basic form is </a:t>
            </a:r>
            <a:r>
              <a:rPr lang="nl-NL" dirty="0" err="1" smtClean="0">
                <a:solidFill>
                  <a:srgbClr val="0000FF"/>
                </a:solidFill>
              </a:rPr>
              <a:t>insufficient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for</a:t>
            </a:r>
            <a:r>
              <a:rPr lang="nl-NL" dirty="0" smtClean="0">
                <a:solidFill>
                  <a:srgbClr val="0000FF"/>
                </a:solidFill>
              </a:rPr>
              <a:t> proper </a:t>
            </a:r>
            <a:r>
              <a:rPr lang="nl-NL" dirty="0" err="1" smtClean="0">
                <a:solidFill>
                  <a:srgbClr val="0000FF"/>
                </a:solidFill>
              </a:rPr>
              <a:t>validation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smtClean="0"/>
              <a:t>of a </a:t>
            </a:r>
            <a:r>
              <a:rPr lang="nl-NL" dirty="0" err="1" smtClean="0"/>
              <a:t>structure</a:t>
            </a:r>
            <a:r>
              <a:rPr lang="nl-NL" dirty="0" smtClean="0"/>
              <a:t> report, in </a:t>
            </a:r>
            <a:r>
              <a:rPr lang="nl-NL" dirty="0" err="1" smtClean="0"/>
              <a:t>particular</a:t>
            </a:r>
            <a:r>
              <a:rPr lang="nl-NL" dirty="0" smtClean="0"/>
              <a:t> in case of </a:t>
            </a:r>
            <a:r>
              <a:rPr lang="nl-NL" dirty="0" err="1" smtClean="0"/>
              <a:t>unusual</a:t>
            </a:r>
            <a:r>
              <a:rPr lang="nl-NL" dirty="0" smtClean="0"/>
              <a:t>, </a:t>
            </a:r>
            <a:r>
              <a:rPr lang="nl-NL" dirty="0" err="1" smtClean="0"/>
              <a:t>reported</a:t>
            </a:r>
            <a:r>
              <a:rPr lang="nl-NL" dirty="0" smtClean="0"/>
              <a:t> or </a:t>
            </a:r>
            <a:r>
              <a:rPr lang="nl-NL" dirty="0" err="1" smtClean="0"/>
              <a:t>claimed</a:t>
            </a:r>
            <a:r>
              <a:rPr lang="nl-NL" dirty="0"/>
              <a:t>,</a:t>
            </a:r>
            <a:r>
              <a:rPr lang="nl-NL" dirty="0" smtClean="0"/>
              <a:t> </a:t>
            </a:r>
            <a:r>
              <a:rPr lang="nl-NL" dirty="0" err="1" smtClean="0"/>
              <a:t>results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needed</a:t>
            </a:r>
            <a:r>
              <a:rPr lang="nl-NL" dirty="0" smtClean="0"/>
              <a:t> is </a:t>
            </a:r>
            <a:r>
              <a:rPr lang="nl-NL" dirty="0" err="1" smtClean="0"/>
              <a:t>detailed</a:t>
            </a:r>
            <a:r>
              <a:rPr lang="nl-NL" dirty="0" smtClean="0"/>
              <a:t> information of the </a:t>
            </a:r>
            <a:r>
              <a:rPr lang="nl-NL" dirty="0" err="1" smtClean="0"/>
              <a:t>refinement</a:t>
            </a:r>
            <a:r>
              <a:rPr lang="nl-NL" dirty="0" smtClean="0"/>
              <a:t> model, </a:t>
            </a:r>
            <a:r>
              <a:rPr lang="nl-NL" dirty="0" err="1" smtClean="0"/>
              <a:t>including</a:t>
            </a:r>
            <a:r>
              <a:rPr lang="nl-NL" dirty="0" smtClean="0"/>
              <a:t> the F</a:t>
            </a:r>
            <a:r>
              <a:rPr lang="nl-NL" baseline="-25000" dirty="0" smtClean="0"/>
              <a:t>obs</a:t>
            </a:r>
            <a:r>
              <a:rPr lang="nl-NL" baseline="30000" dirty="0" smtClean="0"/>
              <a:t>2</a:t>
            </a:r>
            <a:r>
              <a:rPr lang="nl-NL" dirty="0" smtClean="0"/>
              <a:t>, F</a:t>
            </a:r>
            <a:r>
              <a:rPr lang="nl-NL" baseline="-25000" dirty="0" smtClean="0"/>
              <a:t>calc</a:t>
            </a:r>
            <a:r>
              <a:rPr lang="nl-NL" baseline="30000" dirty="0" smtClean="0"/>
              <a:t>2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sigma(F</a:t>
            </a:r>
            <a:r>
              <a:rPr lang="nl-NL" baseline="-25000" dirty="0" smtClean="0"/>
              <a:t>obs</a:t>
            </a:r>
            <a:r>
              <a:rPr lang="nl-NL" baseline="30000" dirty="0" smtClean="0"/>
              <a:t>2</a:t>
            </a:r>
            <a:r>
              <a:rPr lang="nl-NL" dirty="0" smtClean="0"/>
              <a:t>) </a:t>
            </a:r>
            <a:r>
              <a:rPr lang="nl-NL" dirty="0" err="1" smtClean="0"/>
              <a:t>listing</a:t>
            </a:r>
            <a:r>
              <a:rPr lang="nl-NL" dirty="0" smtClean="0"/>
              <a:t> file (FCF). </a:t>
            </a:r>
          </a:p>
          <a:p>
            <a:r>
              <a:rPr lang="nl-NL" dirty="0" smtClean="0"/>
              <a:t>An FCF </a:t>
            </a:r>
            <a:r>
              <a:rPr lang="nl-NL" dirty="0" err="1" smtClean="0"/>
              <a:t>allows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statistical</a:t>
            </a:r>
            <a:r>
              <a:rPr lang="nl-NL" dirty="0" smtClean="0"/>
              <a:t> analysis of the fit of the </a:t>
            </a:r>
            <a:r>
              <a:rPr lang="nl-NL" dirty="0" err="1" smtClean="0"/>
              <a:t>authors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model on the </a:t>
            </a:r>
            <a:r>
              <a:rPr lang="nl-NL" dirty="0" err="1" smtClean="0"/>
              <a:t>reflection</a:t>
            </a:r>
            <a:r>
              <a:rPr lang="nl-NL" dirty="0" smtClean="0"/>
              <a:t> data (</a:t>
            </a:r>
            <a:r>
              <a:rPr lang="nl-NL" dirty="0" err="1" smtClean="0"/>
              <a:t>missed</a:t>
            </a:r>
            <a:r>
              <a:rPr lang="nl-NL" dirty="0" smtClean="0"/>
              <a:t> </a:t>
            </a:r>
            <a:r>
              <a:rPr lang="nl-NL" dirty="0" err="1" smtClean="0"/>
              <a:t>twinning</a:t>
            </a:r>
            <a:r>
              <a:rPr lang="nl-NL" dirty="0" smtClean="0"/>
              <a:t>, absolute </a:t>
            </a:r>
            <a:r>
              <a:rPr lang="nl-NL" dirty="0" err="1" smtClean="0"/>
              <a:t>structure</a:t>
            </a:r>
            <a:r>
              <a:rPr lang="nl-NL" dirty="0" smtClean="0"/>
              <a:t> etc.).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919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Good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Scientific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Practice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In </a:t>
            </a:r>
            <a:r>
              <a:rPr lang="nl-NL" dirty="0" err="1" smtClean="0"/>
              <a:t>addition</a:t>
            </a:r>
            <a:r>
              <a:rPr lang="nl-NL" dirty="0" smtClean="0"/>
              <a:t>, </a:t>
            </a:r>
            <a:r>
              <a:rPr lang="nl-NL" dirty="0" err="1" smtClean="0"/>
              <a:t>it</a:t>
            </a:r>
            <a:r>
              <a:rPr lang="nl-NL" dirty="0" smtClean="0"/>
              <a:t> is </a:t>
            </a:r>
            <a:r>
              <a:rPr lang="nl-NL" dirty="0" err="1" smtClean="0">
                <a:solidFill>
                  <a:srgbClr val="0000FF"/>
                </a:solidFill>
              </a:rPr>
              <a:t>good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scientific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practice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supply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archive</a:t>
            </a:r>
            <a:r>
              <a:rPr lang="nl-NL" dirty="0" smtClean="0"/>
              <a:t> the </a:t>
            </a:r>
            <a:r>
              <a:rPr lang="nl-NL" dirty="0" err="1" smtClean="0">
                <a:solidFill>
                  <a:srgbClr val="0000FF"/>
                </a:solidFill>
              </a:rPr>
              <a:t>unmerged</a:t>
            </a:r>
            <a:r>
              <a:rPr lang="nl-NL" dirty="0" smtClean="0"/>
              <a:t> set of </a:t>
            </a:r>
            <a:r>
              <a:rPr lang="nl-NL" dirty="0" err="1" smtClean="0">
                <a:solidFill>
                  <a:srgbClr val="0000FF"/>
                </a:solidFill>
              </a:rPr>
              <a:t>observed</a:t>
            </a:r>
            <a:r>
              <a:rPr lang="nl-NL" dirty="0" smtClean="0">
                <a:solidFill>
                  <a:srgbClr val="0000FF"/>
                </a:solidFill>
              </a:rPr>
              <a:t> data </a:t>
            </a:r>
            <a:r>
              <a:rPr lang="nl-NL" dirty="0" smtClean="0"/>
              <a:t> on </a:t>
            </a:r>
            <a:r>
              <a:rPr lang="nl-NL" dirty="0" err="1" smtClean="0"/>
              <a:t>which</a:t>
            </a:r>
            <a:r>
              <a:rPr lang="nl-NL" dirty="0" smtClean="0"/>
              <a:t> a </a:t>
            </a:r>
            <a:r>
              <a:rPr lang="nl-NL" dirty="0" err="1" smtClean="0"/>
              <a:t>study</a:t>
            </a:r>
            <a:r>
              <a:rPr lang="nl-NL" dirty="0" smtClean="0"/>
              <a:t> is </a:t>
            </a:r>
            <a:r>
              <a:rPr lang="nl-NL" dirty="0" err="1" smtClean="0"/>
              <a:t>based</a:t>
            </a:r>
            <a:r>
              <a:rPr lang="nl-NL" dirty="0" smtClean="0"/>
              <a:t>. The subject </a:t>
            </a: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err="1" smtClean="0"/>
              <a:t>might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unique</a:t>
            </a:r>
            <a:r>
              <a:rPr lang="nl-NL" dirty="0" smtClean="0"/>
              <a:t> or </a:t>
            </a:r>
            <a:r>
              <a:rPr lang="nl-NL" dirty="0" err="1" smtClean="0"/>
              <a:t>difficult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obtain</a:t>
            </a:r>
            <a:r>
              <a:rPr lang="nl-NL" dirty="0" smtClean="0"/>
              <a:t> !</a:t>
            </a:r>
          </a:p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practice</a:t>
            </a:r>
            <a:r>
              <a:rPr lang="nl-NL" dirty="0" smtClean="0"/>
              <a:t> is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fully</a:t>
            </a:r>
            <a:r>
              <a:rPr lang="nl-NL" dirty="0" smtClean="0"/>
              <a:t> </a:t>
            </a:r>
            <a:r>
              <a:rPr lang="nl-NL" dirty="0" err="1" smtClean="0"/>
              <a:t>implemented</a:t>
            </a:r>
            <a:r>
              <a:rPr lang="nl-NL" dirty="0" smtClean="0"/>
              <a:t> in the SHELXL2016 </a:t>
            </a:r>
            <a:r>
              <a:rPr lang="nl-NL" dirty="0" err="1" smtClean="0"/>
              <a:t>refinement</a:t>
            </a:r>
            <a:r>
              <a:rPr lang="nl-NL" dirty="0" smtClean="0"/>
              <a:t> program </a:t>
            </a:r>
            <a:r>
              <a:rPr lang="nl-NL" dirty="0" err="1" smtClean="0"/>
              <a:t>with</a:t>
            </a:r>
            <a:r>
              <a:rPr lang="nl-NL" dirty="0" smtClean="0"/>
              <a:t> the </a:t>
            </a:r>
            <a:r>
              <a:rPr lang="nl-NL" dirty="0" err="1" smtClean="0"/>
              <a:t>embedding</a:t>
            </a:r>
            <a:r>
              <a:rPr lang="nl-NL" dirty="0" smtClean="0"/>
              <a:t> of the .</a:t>
            </a:r>
            <a:r>
              <a:rPr lang="nl-NL" dirty="0" err="1" smtClean="0"/>
              <a:t>res</a:t>
            </a:r>
            <a:r>
              <a:rPr lang="nl-NL" dirty="0" smtClean="0"/>
              <a:t>, .</a:t>
            </a:r>
            <a:r>
              <a:rPr lang="nl-NL" dirty="0" err="1" smtClean="0"/>
              <a:t>hkl</a:t>
            </a:r>
            <a:r>
              <a:rPr lang="nl-NL" dirty="0" smtClean="0"/>
              <a:t> (</a:t>
            </a:r>
            <a:r>
              <a:rPr lang="nl-NL" dirty="0" err="1" smtClean="0"/>
              <a:t>and</a:t>
            </a:r>
            <a:r>
              <a:rPr lang="nl-NL" dirty="0" smtClean="0"/>
              <a:t> .</a:t>
            </a:r>
            <a:r>
              <a:rPr lang="nl-NL" dirty="0" err="1" smtClean="0"/>
              <a:t>fab</a:t>
            </a:r>
            <a:r>
              <a:rPr lang="nl-NL" dirty="0" smtClean="0"/>
              <a:t>) files in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extended</a:t>
            </a:r>
            <a:r>
              <a:rPr lang="nl-NL" dirty="0" smtClean="0"/>
              <a:t> CIF format file. </a:t>
            </a:r>
            <a:r>
              <a:rPr lang="nl-NL" dirty="0" err="1" smtClean="0"/>
              <a:t>Other</a:t>
            </a:r>
            <a:r>
              <a:rPr lang="nl-NL" dirty="0" smtClean="0"/>
              <a:t> packages follow.</a:t>
            </a:r>
          </a:p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allows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alternative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the </a:t>
            </a:r>
            <a:r>
              <a:rPr lang="nl-NL" dirty="0" err="1" smtClean="0"/>
              <a:t>archived</a:t>
            </a:r>
            <a:r>
              <a:rPr lang="nl-NL" dirty="0" smtClean="0"/>
              <a:t> data (e.g. A disorder model </a:t>
            </a:r>
            <a:r>
              <a:rPr lang="nl-NL" dirty="0" err="1" smtClean="0"/>
              <a:t>refinement</a:t>
            </a:r>
            <a:r>
              <a:rPr lang="nl-NL" dirty="0" smtClean="0"/>
              <a:t> versus a </a:t>
            </a:r>
            <a:r>
              <a:rPr lang="nl-NL" dirty="0" err="1" smtClean="0"/>
              <a:t>published</a:t>
            </a:r>
            <a:r>
              <a:rPr lang="nl-NL" dirty="0" smtClean="0"/>
              <a:t> SQUEEZE </a:t>
            </a:r>
            <a:r>
              <a:rPr lang="nl-NL" dirty="0" err="1" smtClean="0"/>
              <a:t>based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427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ALERTS A,B,C &amp; G Level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err="1" smtClean="0"/>
              <a:t>All</a:t>
            </a:r>
            <a:r>
              <a:rPr lang="nl-NL" dirty="0" smtClean="0"/>
              <a:t> ALERTS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inspected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possibly</a:t>
            </a:r>
            <a:r>
              <a:rPr lang="nl-NL" dirty="0" smtClean="0"/>
              <a:t> </a:t>
            </a:r>
            <a:r>
              <a:rPr lang="nl-NL" dirty="0" err="1" smtClean="0"/>
              <a:t>acted</a:t>
            </a:r>
            <a:r>
              <a:rPr lang="nl-NL" dirty="0" smtClean="0"/>
              <a:t> </a:t>
            </a:r>
            <a:r>
              <a:rPr lang="nl-NL" dirty="0" err="1" smtClean="0"/>
              <a:t>upon</a:t>
            </a:r>
            <a:r>
              <a:rPr lang="nl-NL" dirty="0" smtClean="0"/>
              <a:t> (in </a:t>
            </a:r>
            <a:r>
              <a:rPr lang="nl-NL" dirty="0" err="1" smtClean="0"/>
              <a:t>particular</a:t>
            </a:r>
            <a:r>
              <a:rPr lang="nl-NL" dirty="0" smtClean="0"/>
              <a:t> A-ALERTS </a:t>
            </a:r>
            <a:r>
              <a:rPr lang="nl-NL" dirty="0" err="1" smtClean="0"/>
              <a:t>with</a:t>
            </a:r>
            <a:r>
              <a:rPr lang="nl-NL" dirty="0" smtClean="0"/>
              <a:t> a </a:t>
            </a:r>
            <a:r>
              <a:rPr lang="nl-NL" dirty="0" err="1" smtClean="0"/>
              <a:t>suitable</a:t>
            </a:r>
            <a:r>
              <a:rPr lang="nl-NL" dirty="0" smtClean="0"/>
              <a:t> response)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on-line</a:t>
            </a:r>
            <a:r>
              <a:rPr lang="nl-NL" dirty="0" smtClean="0"/>
              <a:t> </a:t>
            </a:r>
            <a:r>
              <a:rPr lang="nl-NL" dirty="0" err="1" smtClean="0"/>
              <a:t>documentation</a:t>
            </a:r>
            <a:r>
              <a:rPr lang="nl-NL" dirty="0" smtClean="0"/>
              <a:t> of </a:t>
            </a:r>
            <a:r>
              <a:rPr lang="nl-NL" dirty="0" err="1" smtClean="0"/>
              <a:t>an</a:t>
            </a:r>
            <a:r>
              <a:rPr lang="nl-NL" dirty="0" smtClean="0"/>
              <a:t> ALERT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consulted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ALERTS are ERRORS but </a:t>
            </a:r>
            <a:r>
              <a:rPr lang="nl-NL" dirty="0" err="1" smtClean="0"/>
              <a:t>may</a:t>
            </a:r>
            <a:r>
              <a:rPr lang="nl-NL" dirty="0" smtClean="0"/>
              <a:t> point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interesting</a:t>
            </a:r>
            <a:r>
              <a:rPr lang="nl-NL" dirty="0" smtClean="0"/>
              <a:t> or </a:t>
            </a:r>
            <a:r>
              <a:rPr lang="nl-NL" dirty="0" err="1" smtClean="0"/>
              <a:t>unusual</a:t>
            </a:r>
            <a:r>
              <a:rPr lang="nl-NL" dirty="0" smtClean="0"/>
              <a:t> issues or </a:t>
            </a:r>
            <a:r>
              <a:rPr lang="nl-NL" dirty="0" err="1" smtClean="0"/>
              <a:t>just</a:t>
            </a:r>
            <a:r>
              <a:rPr lang="nl-NL" dirty="0" smtClean="0"/>
              <a:t> offer relevant information </a:t>
            </a:r>
            <a:r>
              <a:rPr lang="nl-NL" dirty="0" err="1" smtClean="0"/>
              <a:t>such</a:t>
            </a:r>
            <a:r>
              <a:rPr lang="nl-NL" dirty="0" smtClean="0"/>
              <a:t> as R &amp; S </a:t>
            </a:r>
            <a:r>
              <a:rPr lang="nl-NL" dirty="0" err="1" smtClean="0"/>
              <a:t>assignments</a:t>
            </a:r>
            <a:r>
              <a:rPr lang="nl-NL" dirty="0" smtClean="0"/>
              <a:t>..</a:t>
            </a:r>
          </a:p>
          <a:p>
            <a:r>
              <a:rPr lang="nl-NL" dirty="0" err="1" smtClean="0"/>
              <a:t>Sometimes</a:t>
            </a:r>
            <a:r>
              <a:rPr lang="nl-NL" dirty="0" smtClean="0"/>
              <a:t>, a </a:t>
            </a:r>
            <a:r>
              <a:rPr lang="nl-NL" dirty="0" err="1" smtClean="0"/>
              <a:t>combination</a:t>
            </a:r>
            <a:r>
              <a:rPr lang="nl-NL" dirty="0" smtClean="0"/>
              <a:t> of low level ALERTS (e.g. C or </a:t>
            </a:r>
            <a:r>
              <a:rPr lang="nl-NL" dirty="0" smtClean="0"/>
              <a:t>G level) </a:t>
            </a:r>
            <a:r>
              <a:rPr lang="nl-NL" dirty="0" err="1" smtClean="0"/>
              <a:t>may</a:t>
            </a:r>
            <a:r>
              <a:rPr lang="nl-NL" dirty="0" smtClean="0"/>
              <a:t> point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serious</a:t>
            </a:r>
            <a:r>
              <a:rPr lang="nl-NL" dirty="0" smtClean="0"/>
              <a:t> </a:t>
            </a:r>
            <a:r>
              <a:rPr lang="nl-NL" dirty="0" err="1" smtClean="0"/>
              <a:t>problems</a:t>
            </a:r>
            <a:r>
              <a:rPr lang="nl-NL" dirty="0" smtClean="0"/>
              <a:t> as well.</a:t>
            </a:r>
          </a:p>
          <a:p>
            <a:r>
              <a:rPr lang="nl-NL" dirty="0" err="1" smtClean="0"/>
              <a:t>checkCIF</a:t>
            </a:r>
            <a:r>
              <a:rPr lang="nl-NL" dirty="0" smtClean="0"/>
              <a:t> is a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process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developing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new ALERTS </a:t>
            </a:r>
            <a:r>
              <a:rPr lang="nl-NL" dirty="0" err="1" smtClean="0"/>
              <a:t>added</a:t>
            </a:r>
            <a:r>
              <a:rPr lang="nl-NL" dirty="0" smtClean="0"/>
              <a:t> or </a:t>
            </a:r>
            <a:r>
              <a:rPr lang="nl-NL" dirty="0" err="1" smtClean="0"/>
              <a:t>finetuned</a:t>
            </a:r>
            <a:r>
              <a:rPr lang="nl-NL" dirty="0" smtClean="0"/>
              <a:t>.</a:t>
            </a:r>
            <a:endParaRPr lang="nl-NL" dirty="0" smtClean="0"/>
          </a:p>
          <a:p>
            <a:pPr marL="0" indent="0">
              <a:buNone/>
            </a:pPr>
            <a:endParaRPr lang="nl-NL" dirty="0" smtClean="0">
              <a:solidFill>
                <a:srgbClr val="FF000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212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332676"/>
            <a:ext cx="8290080" cy="63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073761" y="5400567"/>
            <a:ext cx="4228579" cy="123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500">
                <a:solidFill>
                  <a:srgbClr val="CC0000"/>
                </a:solidFill>
              </a:rPr>
              <a:t>Data Collection around 1966</a:t>
            </a:r>
          </a:p>
          <a:p>
            <a:pPr hangingPunct="1">
              <a:buClrTx/>
              <a:buFontTx/>
              <a:buNone/>
            </a:pPr>
            <a:r>
              <a:rPr lang="en-US" sz="2500">
                <a:solidFill>
                  <a:srgbClr val="CC0000"/>
                </a:solidFill>
              </a:rPr>
              <a:t>Nonius AD3 Diffractometer</a:t>
            </a:r>
          </a:p>
          <a:p>
            <a:pPr hangingPunct="1">
              <a:buClrTx/>
              <a:buFontTx/>
              <a:buNone/>
            </a:pPr>
            <a:r>
              <a:rPr lang="en-US" sz="2500">
                <a:solidFill>
                  <a:srgbClr val="CC0000"/>
                </a:solidFill>
              </a:rPr>
              <a:t>One data set: weeks !</a:t>
            </a:r>
          </a:p>
        </p:txBody>
      </p:sp>
    </p:spTree>
    <p:extLst>
      <p:ext uri="{BB962C8B-B14F-4D97-AF65-F5344CB8AC3E}">
        <p14:creationId xmlns:p14="http://schemas.microsoft.com/office/powerpoint/2010/main" val="2470972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TESTS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Currently, 470 tests have been implemented</a:t>
            </a:r>
          </a:p>
          <a:p>
            <a:r>
              <a:rPr lang="en-GB" dirty="0" smtClean="0"/>
              <a:t>Testing the displacement ellipsoids </a:t>
            </a:r>
          </a:p>
          <a:p>
            <a:r>
              <a:rPr lang="en-GB" dirty="0" smtClean="0"/>
              <a:t>Testing short contacts (e.g. H </a:t>
            </a:r>
            <a:r>
              <a:rPr lang="mr-IN" dirty="0" smtClean="0"/>
              <a:t>…</a:t>
            </a:r>
            <a:r>
              <a:rPr lang="en-US" dirty="0" smtClean="0"/>
              <a:t> H)</a:t>
            </a:r>
          </a:p>
          <a:p>
            <a:r>
              <a:rPr lang="en-US" dirty="0" smtClean="0"/>
              <a:t>Testing geometry</a:t>
            </a:r>
          </a:p>
          <a:p>
            <a:r>
              <a:rPr lang="en-US" dirty="0" smtClean="0"/>
              <a:t>Testing for missed symmetry</a:t>
            </a:r>
          </a:p>
          <a:p>
            <a:r>
              <a:rPr lang="en-US" dirty="0" smtClean="0"/>
              <a:t>Testing for missed twinning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42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1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alibri" charset="0"/>
              </a:rPr>
              <a:t>PLATON Tools</a:t>
            </a:r>
          </a:p>
        </p:txBody>
      </p:sp>
      <p:sp>
        <p:nvSpPr>
          <p:cNvPr id="1945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98787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GB" dirty="0" smtClean="0">
                <a:solidFill>
                  <a:srgbClr val="FF0000"/>
                </a:solidFill>
                <a:latin typeface="Calibri" charset="0"/>
              </a:rPr>
              <a:t>Non-GUI terminal options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Validation -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-u </a:t>
            </a:r>
            <a:r>
              <a:rPr lang="en-GB" dirty="0" err="1" smtClean="0">
                <a:latin typeface="Calibri" charset="0"/>
              </a:rPr>
              <a:t>name.cif</a:t>
            </a:r>
            <a:r>
              <a:rPr lang="en-GB" dirty="0" smtClean="0">
                <a:latin typeface="Calibri" charset="0"/>
              </a:rPr>
              <a:t>’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SQUEEZE   -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–q </a:t>
            </a:r>
            <a:r>
              <a:rPr lang="en-GB" dirty="0" err="1" smtClean="0">
                <a:latin typeface="Calibri" charset="0"/>
              </a:rPr>
              <a:t>name.cif</a:t>
            </a:r>
            <a:r>
              <a:rPr lang="en-GB" dirty="0" smtClean="0">
                <a:latin typeface="Calibri" charset="0"/>
              </a:rPr>
              <a:t>’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ORTEP        - 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–a </a:t>
            </a:r>
            <a:r>
              <a:rPr lang="en-GB" dirty="0" err="1" smtClean="0">
                <a:latin typeface="Calibri" charset="0"/>
              </a:rPr>
              <a:t>name.cif</a:t>
            </a:r>
            <a:r>
              <a:rPr lang="en-GB" dirty="0" smtClean="0">
                <a:latin typeface="Calibri" charset="0"/>
              </a:rPr>
              <a:t>’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ADDSYM    - 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–m </a:t>
            </a:r>
            <a:r>
              <a:rPr lang="en-GB" dirty="0" err="1" smtClean="0">
                <a:latin typeface="Calibri" charset="0"/>
              </a:rPr>
              <a:t>name.cif</a:t>
            </a:r>
            <a:endParaRPr lang="en-GB" dirty="0" smtClean="0">
              <a:latin typeface="Calibri" charset="0"/>
            </a:endParaRPr>
          </a:p>
          <a:p>
            <a:pPr>
              <a:defRPr/>
            </a:pPr>
            <a:r>
              <a:rPr lang="en-GB" dirty="0" smtClean="0">
                <a:latin typeface="Calibri" charset="0"/>
              </a:rPr>
              <a:t>Etc.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  <a:latin typeface="Calibri" charset="0"/>
              </a:rPr>
              <a:t>GUI/Graphics   </a:t>
            </a:r>
            <a:r>
              <a:rPr lang="en-GB" dirty="0" smtClean="0">
                <a:latin typeface="Calibri" charset="0"/>
              </a:rPr>
              <a:t>- 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name.cif</a:t>
            </a:r>
            <a:r>
              <a:rPr lang="en-GB" dirty="0" smtClean="0">
                <a:latin typeface="Calibri" charset="0"/>
              </a:rPr>
              <a:t>’ for  CALC, H-Bonds, </a:t>
            </a:r>
            <a:r>
              <a:rPr lang="en-GB" dirty="0" err="1" smtClean="0">
                <a:latin typeface="Calibri" charset="0"/>
              </a:rPr>
              <a:t>TwinRotMat</a:t>
            </a:r>
            <a:r>
              <a:rPr lang="en-GB" dirty="0" smtClean="0">
                <a:latin typeface="Calibri" charset="0"/>
              </a:rPr>
              <a:t>, </a:t>
            </a:r>
            <a:r>
              <a:rPr lang="en-GB" dirty="0" err="1" smtClean="0">
                <a:latin typeface="Calibri" charset="0"/>
              </a:rPr>
              <a:t>Bijvoet</a:t>
            </a:r>
            <a:r>
              <a:rPr lang="en-GB" dirty="0" smtClean="0">
                <a:latin typeface="Calibri" charset="0"/>
              </a:rPr>
              <a:t> etc.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  <a:latin typeface="Calibri" charset="0"/>
              </a:rPr>
              <a:t>Next</a:t>
            </a:r>
            <a:r>
              <a:rPr lang="en-GB" dirty="0" smtClean="0">
                <a:latin typeface="Calibri" charset="0"/>
              </a:rPr>
              <a:t>:     ‘</a:t>
            </a:r>
            <a:r>
              <a:rPr lang="en-GB" dirty="0" err="1" smtClean="0">
                <a:latin typeface="Calibri" charset="0"/>
              </a:rPr>
              <a:t>platon</a:t>
            </a:r>
            <a:r>
              <a:rPr lang="en-GB" dirty="0" smtClean="0">
                <a:latin typeface="Calibri" charset="0"/>
              </a:rPr>
              <a:t> </a:t>
            </a:r>
            <a:r>
              <a:rPr lang="mr-IN" dirty="0" smtClean="0">
                <a:latin typeface="Calibri" charset="0"/>
              </a:rPr>
              <a:t>–</a:t>
            </a:r>
            <a:r>
              <a:rPr lang="en-GB" dirty="0" smtClean="0">
                <a:latin typeface="Calibri" charset="0"/>
              </a:rPr>
              <a:t>u </a:t>
            </a:r>
            <a:r>
              <a:rPr lang="en-GB" dirty="0" err="1" smtClean="0">
                <a:latin typeface="Calibri" charset="0"/>
              </a:rPr>
              <a:t>example.cif</a:t>
            </a:r>
            <a:r>
              <a:rPr lang="en-GB" dirty="0" smtClean="0">
                <a:latin typeface="Calibri" charset="0"/>
              </a:rPr>
              <a:t>’ validation</a:t>
            </a:r>
            <a:endParaRPr lang="en-GB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3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ex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34500"/>
            <a:ext cx="8179542" cy="61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1016000"/>
            <a:ext cx="8705390" cy="482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1169808"/>
            <a:ext cx="8738808" cy="47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ex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9" y="1520751"/>
            <a:ext cx="8805644" cy="51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9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FCF-</a:t>
            </a:r>
            <a:r>
              <a:rPr lang="en-GB" dirty="0" smtClean="0">
                <a:solidFill>
                  <a:srgbClr val="FF0000"/>
                </a:solidFill>
              </a:rPr>
              <a:t>Validation</a:t>
            </a:r>
            <a:r>
              <a:rPr lang="nl-NL" dirty="0" smtClean="0">
                <a:solidFill>
                  <a:srgbClr val="FF0000"/>
                </a:solidFill>
              </a:rPr>
              <a:t> (in .</a:t>
            </a:r>
            <a:r>
              <a:rPr lang="nl-NL" dirty="0" err="1" smtClean="0">
                <a:solidFill>
                  <a:srgbClr val="FF0000"/>
                </a:solidFill>
              </a:rPr>
              <a:t>ckf</a:t>
            </a:r>
            <a:r>
              <a:rPr lang="nl-NL" dirty="0" smtClean="0">
                <a:solidFill>
                  <a:srgbClr val="FF0000"/>
                </a:solidFill>
              </a:rPr>
              <a:t>) </a:t>
            </a:r>
            <a:r>
              <a:rPr lang="nl-NL" dirty="0" err="1" smtClean="0">
                <a:solidFill>
                  <a:srgbClr val="FF0000"/>
                </a:solidFill>
              </a:rPr>
              <a:t>adds</a:t>
            </a:r>
            <a:r>
              <a:rPr lang="nl-NL" dirty="0" smtClean="0">
                <a:solidFill>
                  <a:srgbClr val="FF0000"/>
                </a:solidFill>
              </a:rPr>
              <a:t>: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88942"/>
            <a:ext cx="8229600" cy="4528829"/>
          </a:xfrm>
        </p:spPr>
        <p:txBody>
          <a:bodyPr/>
          <a:lstStyle/>
          <a:p>
            <a:r>
              <a:rPr lang="nl-NL" dirty="0" smtClean="0"/>
              <a:t>Analysis of the quality of the refinement</a:t>
            </a:r>
          </a:p>
          <a:p>
            <a:r>
              <a:rPr lang="nl-NL" dirty="0" smtClean="0"/>
              <a:t>Analysis of the </a:t>
            </a:r>
            <a:r>
              <a:rPr lang="en-GB" dirty="0" smtClean="0"/>
              <a:t>difference</a:t>
            </a:r>
            <a:r>
              <a:rPr lang="nl-NL" dirty="0" smtClean="0"/>
              <a:t> map (peaks)</a:t>
            </a:r>
          </a:p>
          <a:p>
            <a:r>
              <a:rPr lang="nl-NL" dirty="0" smtClean="0"/>
              <a:t>Detection of void content (SQUEEZE)</a:t>
            </a:r>
          </a:p>
          <a:p>
            <a:r>
              <a:rPr lang="en-GB" dirty="0" smtClean="0"/>
              <a:t>Detection</a:t>
            </a:r>
            <a:r>
              <a:rPr lang="nl-NL" dirty="0" smtClean="0"/>
              <a:t> of missing </a:t>
            </a:r>
            <a:r>
              <a:rPr lang="nl-NL" dirty="0" err="1" smtClean="0"/>
              <a:t>reflections</a:t>
            </a:r>
            <a:endParaRPr lang="nl-NL" dirty="0" smtClean="0"/>
          </a:p>
          <a:p>
            <a:r>
              <a:rPr lang="nl-NL" dirty="0" err="1" smtClean="0"/>
              <a:t>Detection</a:t>
            </a:r>
            <a:r>
              <a:rPr lang="nl-NL" dirty="0" smtClean="0"/>
              <a:t> of </a:t>
            </a:r>
            <a:r>
              <a:rPr lang="nl-NL" dirty="0" err="1" smtClean="0"/>
              <a:t>outliers</a:t>
            </a:r>
            <a:endParaRPr lang="nl-NL" dirty="0" smtClean="0"/>
          </a:p>
          <a:p>
            <a:r>
              <a:rPr lang="nl-NL" dirty="0" err="1" smtClean="0"/>
              <a:t>Detection</a:t>
            </a:r>
            <a:r>
              <a:rPr lang="nl-NL" dirty="0" smtClean="0"/>
              <a:t> of </a:t>
            </a:r>
            <a:r>
              <a:rPr lang="nl-NL" dirty="0" err="1" smtClean="0"/>
              <a:t>missed</a:t>
            </a:r>
            <a:r>
              <a:rPr lang="nl-NL" dirty="0" smtClean="0"/>
              <a:t> </a:t>
            </a:r>
            <a:r>
              <a:rPr lang="nl-NL" dirty="0" err="1" smtClean="0"/>
              <a:t>twinning</a:t>
            </a:r>
            <a:endParaRPr lang="nl-NL" dirty="0" smtClean="0"/>
          </a:p>
          <a:p>
            <a:r>
              <a:rPr lang="nl-NL" dirty="0" smtClean="0"/>
              <a:t>Check of the </a:t>
            </a:r>
            <a:r>
              <a:rPr lang="nl-NL" dirty="0" err="1" smtClean="0"/>
              <a:t>reported</a:t>
            </a:r>
            <a:r>
              <a:rPr lang="nl-NL" dirty="0" smtClean="0"/>
              <a:t> absolute </a:t>
            </a:r>
            <a:r>
              <a:rPr lang="nl-NL" dirty="0" err="1" smtClean="0"/>
              <a:t>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94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6" y="568193"/>
            <a:ext cx="8153992" cy="58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4" y="1155700"/>
            <a:ext cx="8321083" cy="45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" y="1676400"/>
            <a:ext cx="8438046" cy="34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805045"/>
            <a:ext cx="7315200" cy="53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68321" y="178579"/>
            <a:ext cx="777168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~1966, Electrologica X8 ALGOL60 ‘Mainframe’ (&lt;1MHz)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47200" y="2056536"/>
            <a:ext cx="99072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dirty="0" smtClean="0"/>
              <a:t>60kB</a:t>
            </a:r>
            <a:endParaRPr lang="en-US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50881" y="2297042"/>
            <a:ext cx="1075804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Operator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762721" y="4818746"/>
            <a:ext cx="678272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Input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622240" y="4889314"/>
            <a:ext cx="85782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Output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321920" y="4818746"/>
            <a:ext cx="83201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Plotter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006241" y="5465375"/>
            <a:ext cx="1011784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Console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9951840" y="5105337"/>
            <a:ext cx="18432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260001" y="6204172"/>
            <a:ext cx="6469920" cy="48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nl-NL" sz="2400"/>
              <a:t>Multiple Hours of computing time per structure</a:t>
            </a:r>
          </a:p>
        </p:txBody>
      </p:sp>
    </p:spTree>
    <p:extLst>
      <p:ext uri="{BB962C8B-B14F-4D97-AF65-F5344CB8AC3E}">
        <p14:creationId xmlns:p14="http://schemas.microsoft.com/office/powerpoint/2010/main" val="2784502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" y="1193800"/>
            <a:ext cx="8454755" cy="44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6" y="913754"/>
            <a:ext cx="8671971" cy="57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Difference Density Map (</a:t>
            </a:r>
            <a:r>
              <a:rPr lang="en-GB" dirty="0" err="1" smtClean="0">
                <a:solidFill>
                  <a:srgbClr val="FF0000"/>
                </a:solidFill>
              </a:rPr>
              <a:t>F</a:t>
            </a:r>
            <a:r>
              <a:rPr lang="en-GB" baseline="-25000" dirty="0" err="1" smtClean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-F</a:t>
            </a:r>
            <a:r>
              <a:rPr lang="en-GB" baseline="-25000" dirty="0" smtClean="0">
                <a:solidFill>
                  <a:srgbClr val="FF0000"/>
                </a:solidFill>
              </a:rPr>
              <a:t>c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difference electron density map is a very powerful validation tool.</a:t>
            </a:r>
          </a:p>
          <a:p>
            <a:r>
              <a:rPr lang="en-GB" dirty="0" smtClean="0"/>
              <a:t>Should not contain significant density excursions with |</a:t>
            </a:r>
            <a:r>
              <a:rPr lang="en-GB" dirty="0" err="1" smtClean="0"/>
              <a:t>ρ</a:t>
            </a:r>
            <a:r>
              <a:rPr lang="en-GB" baseline="-25000" dirty="0" err="1" smtClean="0"/>
              <a:t>min</a:t>
            </a:r>
            <a:r>
              <a:rPr lang="en-GB" dirty="0" smtClean="0"/>
              <a:t>| ~ </a:t>
            </a:r>
            <a:r>
              <a:rPr lang="en-GB" dirty="0" err="1" smtClean="0"/>
              <a:t>ρ</a:t>
            </a:r>
            <a:r>
              <a:rPr lang="en-GB" baseline="-25000" dirty="0" err="1" smtClean="0"/>
              <a:t>max</a:t>
            </a:r>
            <a:r>
              <a:rPr lang="en-GB" baseline="-25000" dirty="0" smtClean="0"/>
              <a:t> </a:t>
            </a:r>
            <a:r>
              <a:rPr lang="en-GB" dirty="0" smtClean="0"/>
              <a:t>, say &lt; 0.5 eÅ</a:t>
            </a:r>
            <a:r>
              <a:rPr lang="en-GB" baseline="30000" dirty="0" smtClean="0"/>
              <a:t>-3</a:t>
            </a:r>
          </a:p>
          <a:p>
            <a:r>
              <a:rPr lang="en-GB" dirty="0" smtClean="0"/>
              <a:t>Analysis with contoured maps is useful to check Hydrogen </a:t>
            </a:r>
            <a:r>
              <a:rPr lang="en-GB" dirty="0" smtClean="0"/>
              <a:t>atom positions</a:t>
            </a:r>
            <a:endParaRPr lang="en-GB" dirty="0" smtClean="0"/>
          </a:p>
          <a:p>
            <a:r>
              <a:rPr lang="en-GB" dirty="0" smtClean="0"/>
              <a:t> A residual peak search list offers an overview of possible trouble spots with a structure </a:t>
            </a:r>
          </a:p>
          <a:p>
            <a:endParaRPr lang="en-GB" dirty="0"/>
          </a:p>
          <a:p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10584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3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82575"/>
            <a:ext cx="70866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kstvak 4"/>
          <p:cNvSpPr txBox="1">
            <a:spLocks noChangeArrowheads="1"/>
          </p:cNvSpPr>
          <p:nvPr/>
        </p:nvSpPr>
        <p:spPr bwMode="auto">
          <a:xfrm>
            <a:off x="5232400" y="508000"/>
            <a:ext cx="355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Acta Cryst. (2011). E67, m576-m577</a:t>
            </a:r>
          </a:p>
        </p:txBody>
      </p:sp>
      <p:sp>
        <p:nvSpPr>
          <p:cNvPr id="6148" name="Tekstvak 5"/>
          <p:cNvSpPr txBox="1">
            <a:spLocks noChangeArrowheads="1"/>
          </p:cNvSpPr>
          <p:nvPr/>
        </p:nvSpPr>
        <p:spPr bwMode="auto">
          <a:xfrm>
            <a:off x="6578600" y="4216400"/>
            <a:ext cx="1844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[Co4Cl4(C3H6S)4]</a:t>
            </a:r>
          </a:p>
          <a:p>
            <a:pPr eaLnBrk="1" hangingPunct="1"/>
            <a:r>
              <a:rPr lang="nl-NL"/>
              <a:t>R1    = 0.041</a:t>
            </a:r>
          </a:p>
          <a:p>
            <a:pPr eaLnBrk="1" hangingPunct="1"/>
            <a:r>
              <a:rPr lang="nl-NL"/>
              <a:t>wR2 = 0.125</a:t>
            </a:r>
          </a:p>
        </p:txBody>
      </p:sp>
      <p:sp>
        <p:nvSpPr>
          <p:cNvPr id="6149" name="Tekstvak 1"/>
          <p:cNvSpPr txBox="1">
            <a:spLocks noChangeArrowheads="1"/>
          </p:cNvSpPr>
          <p:nvPr/>
        </p:nvSpPr>
        <p:spPr bwMode="auto">
          <a:xfrm>
            <a:off x="4826000" y="998538"/>
            <a:ext cx="3792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0000"/>
                </a:solidFill>
              </a:rPr>
              <a:t>Is this structure correct ?</a:t>
            </a:r>
          </a:p>
        </p:txBody>
      </p:sp>
    </p:spTree>
    <p:extLst>
      <p:ext uri="{BB962C8B-B14F-4D97-AF65-F5344CB8AC3E}">
        <p14:creationId xmlns:p14="http://schemas.microsoft.com/office/powerpoint/2010/main" val="306252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2" y="1003300"/>
            <a:ext cx="8605135" cy="48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9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3424"/>
            <a:ext cx="9097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71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fi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78359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2"/>
          <p:cNvSpPr txBox="1">
            <a:spLocks noChangeArrowheads="1"/>
          </p:cNvSpPr>
          <p:nvPr/>
        </p:nvSpPr>
        <p:spPr bwMode="auto">
          <a:xfrm>
            <a:off x="6705600" y="3690938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Identical</a:t>
            </a:r>
            <a:r>
              <a:rPr lang="nl-NL" sz="2400" dirty="0">
                <a:solidFill>
                  <a:srgbClr val="FF0000"/>
                </a:solidFill>
              </a:rPr>
              <a:t>  </a:t>
            </a:r>
            <a:r>
              <a:rPr lang="nl-NL" sz="2400" dirty="0" err="1">
                <a:solidFill>
                  <a:srgbClr val="FF0000"/>
                </a:solidFill>
              </a:rPr>
              <a:t>to</a:t>
            </a:r>
            <a:r>
              <a:rPr lang="nl-NL" sz="2400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Inorg</a:t>
            </a:r>
            <a:r>
              <a:rPr lang="nl-NL" sz="2400" dirty="0">
                <a:solidFill>
                  <a:srgbClr val="FF0000"/>
                </a:solidFill>
              </a:rPr>
              <a:t>. </a:t>
            </a:r>
            <a:r>
              <a:rPr lang="nl-NL" sz="2400" dirty="0" err="1">
                <a:solidFill>
                  <a:srgbClr val="FF0000"/>
                </a:solidFill>
              </a:rPr>
              <a:t>Chem</a:t>
            </a:r>
            <a:r>
              <a:rPr lang="nl-NL" sz="24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nl-NL" sz="2400" dirty="0">
                <a:solidFill>
                  <a:srgbClr val="FF0000"/>
                </a:solidFill>
              </a:rPr>
              <a:t>(2006) 45, 8318</a:t>
            </a:r>
          </a:p>
        </p:txBody>
      </p:sp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7404100" y="482600"/>
            <a:ext cx="15001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dirty="0" err="1" smtClean="0">
                <a:solidFill>
                  <a:srgbClr val="FF0000"/>
                </a:solidFill>
              </a:rPr>
              <a:t>Co</a:t>
            </a:r>
            <a:r>
              <a:rPr lang="nl-NL" baseline="30000" dirty="0" err="1" smtClean="0">
                <a:solidFill>
                  <a:srgbClr val="FF0000"/>
                </a:solidFill>
              </a:rPr>
              <a:t>III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  <a:sym typeface="Wingdings" charset="0"/>
              </a:rPr>
              <a:t> </a:t>
            </a:r>
            <a:r>
              <a:rPr lang="nl-NL" dirty="0" err="1" smtClean="0">
                <a:solidFill>
                  <a:srgbClr val="FF0000"/>
                </a:solidFill>
                <a:sym typeface="Wingdings" charset="0"/>
              </a:rPr>
              <a:t>Zn</a:t>
            </a:r>
            <a:r>
              <a:rPr lang="nl-NL" baseline="30000" dirty="0" err="1" smtClean="0">
                <a:solidFill>
                  <a:srgbClr val="FF0000"/>
                </a:solidFill>
                <a:sym typeface="Wingdings" charset="0"/>
              </a:rPr>
              <a:t>II</a:t>
            </a:r>
            <a:endParaRPr lang="nl-NL" baseline="30000" dirty="0">
              <a:solidFill>
                <a:srgbClr val="FF0000"/>
              </a:solidFill>
              <a:sym typeface="Wingdings" charset="0"/>
            </a:endParaRP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C3  N1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C6  N2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R1 = 0.028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wR2 = </a:t>
            </a:r>
            <a:r>
              <a:rPr lang="nl-NL" dirty="0" smtClean="0">
                <a:solidFill>
                  <a:srgbClr val="FF0000"/>
                </a:solidFill>
                <a:sym typeface="Wingdings" charset="0"/>
              </a:rPr>
              <a:t>0.075</a:t>
            </a:r>
            <a:endParaRPr lang="nl-NL" dirty="0">
              <a:solidFill>
                <a:srgbClr val="FF0000"/>
              </a:solidFill>
            </a:endParaRPr>
          </a:p>
          <a:p>
            <a:pPr eaLnBrk="1" hangingPunct="1"/>
            <a:endParaRPr lang="nl-NL" dirty="0" smtClean="0">
              <a:solidFill>
                <a:srgbClr val="FF0000"/>
              </a:solidFill>
            </a:endParaRPr>
          </a:p>
          <a:p>
            <a:pPr eaLnBrk="1" hangingPunct="1"/>
            <a:endParaRPr lang="nl-NL" dirty="0">
              <a:solidFill>
                <a:srgbClr val="FF0000"/>
              </a:solidFill>
            </a:endParaRPr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</p:txBody>
      </p:sp>
      <p:sp>
        <p:nvSpPr>
          <p:cNvPr id="9221" name="Tekstvak 1"/>
          <p:cNvSpPr txBox="1">
            <a:spLocks noChangeArrowheads="1"/>
          </p:cNvSpPr>
          <p:nvPr/>
        </p:nvSpPr>
        <p:spPr bwMode="auto">
          <a:xfrm>
            <a:off x="6705600" y="5232400"/>
            <a:ext cx="221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>
                <a:solidFill>
                  <a:srgbClr val="FF0000"/>
                </a:solidFill>
              </a:rPr>
              <a:t>Correction</a:t>
            </a:r>
          </a:p>
          <a:p>
            <a:pPr eaLnBrk="1" hangingPunct="1"/>
            <a:r>
              <a:rPr lang="nl-NL" sz="2400">
                <a:solidFill>
                  <a:srgbClr val="FF0000"/>
                </a:solidFill>
              </a:rPr>
              <a:t>proved with</a:t>
            </a:r>
          </a:p>
          <a:p>
            <a:pPr eaLnBrk="1" hangingPunct="1"/>
            <a:r>
              <a:rPr lang="nl-NL" sz="2400">
                <a:solidFill>
                  <a:srgbClr val="FF0000"/>
                </a:solidFill>
              </a:rPr>
              <a:t>reflection data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5864859" y="4010771"/>
            <a:ext cx="76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CSD: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341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82" y="685172"/>
            <a:ext cx="4306083" cy="3014345"/>
          </a:xfrm>
          <a:prstGeom prst="rect">
            <a:avLst/>
          </a:prstGeom>
        </p:spPr>
      </p:pic>
      <p:pic>
        <p:nvPicPr>
          <p:cNvPr id="3" name="Afbeelding 1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3" y="685172"/>
            <a:ext cx="4377759" cy="30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68614" y="4060905"/>
            <a:ext cx="706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False Co-Complex </a:t>
            </a:r>
            <a:r>
              <a:rPr lang="en-GB" sz="2800" dirty="0" smtClean="0"/>
              <a:t>             ===</a:t>
            </a:r>
            <a:r>
              <a:rPr lang="en-GB" sz="2800" dirty="0" smtClean="0">
                <a:sym typeface="Wingdings"/>
              </a:rPr>
              <a:t>      </a:t>
            </a:r>
            <a:r>
              <a:rPr lang="en-GB" sz="2800" dirty="0" smtClean="0">
                <a:solidFill>
                  <a:srgbClr val="008000"/>
                </a:solidFill>
                <a:sym typeface="Wingdings"/>
              </a:rPr>
              <a:t>Zn-Complex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024329" y="5564944"/>
            <a:ext cx="3943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Contours at 0.1 e/Å</a:t>
            </a:r>
            <a:r>
              <a:rPr lang="en-GB" sz="3200" baseline="30000" dirty="0" smtClean="0"/>
              <a:t>3</a:t>
            </a:r>
            <a:endParaRPr lang="en-GB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09557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Residual Density  Peaks may be ..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Due to Unaccounted for Disorder</a:t>
            </a:r>
          </a:p>
          <a:p>
            <a:r>
              <a:rPr lang="en-GB" dirty="0" smtClean="0"/>
              <a:t>Unaccounted for Twinning</a:t>
            </a:r>
          </a:p>
          <a:p>
            <a:r>
              <a:rPr lang="en-GB" dirty="0" smtClean="0"/>
              <a:t>Missing or too many H-atoms</a:t>
            </a:r>
          </a:p>
          <a:p>
            <a:r>
              <a:rPr lang="en-GB" dirty="0" err="1" smtClean="0"/>
              <a:t>Misassigned</a:t>
            </a:r>
            <a:r>
              <a:rPr lang="en-GB" dirty="0" smtClean="0"/>
              <a:t> atom types</a:t>
            </a:r>
          </a:p>
          <a:p>
            <a:r>
              <a:rPr lang="en-GB" dirty="0" smtClean="0"/>
              <a:t>Absorption </a:t>
            </a:r>
            <a:r>
              <a:rPr lang="en-GB" dirty="0" err="1" smtClean="0"/>
              <a:t>artifacts</a:t>
            </a:r>
            <a:r>
              <a:rPr lang="en-GB" dirty="0" smtClean="0"/>
              <a:t> (insufficient correction)</a:t>
            </a:r>
          </a:p>
          <a:p>
            <a:r>
              <a:rPr lang="en-GB" dirty="0" smtClean="0"/>
              <a:t>‘Bonding’ density on bonds</a:t>
            </a:r>
          </a:p>
          <a:p>
            <a:r>
              <a:rPr lang="en-GB" dirty="0" smtClean="0"/>
              <a:t>Note: SHELXL will not report residual density peaks at atom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82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2242" cy="116980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Density on Bonds for a Quality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tructure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pict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1" y="1417638"/>
            <a:ext cx="7001071" cy="45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0" y="188660"/>
            <a:ext cx="8153280" cy="60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2800" y="6214253"/>
            <a:ext cx="845712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Flexowriter for the creation and editing of programs and data</a:t>
            </a:r>
          </a:p>
        </p:txBody>
      </p:sp>
    </p:spTree>
    <p:extLst>
      <p:ext uri="{BB962C8B-B14F-4D97-AF65-F5344CB8AC3E}">
        <p14:creationId xmlns:p14="http://schemas.microsoft.com/office/powerpoint/2010/main" val="2773748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2242" cy="1143000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F(</a:t>
            </a:r>
            <a:r>
              <a:rPr lang="en-GB" sz="4800" dirty="0" err="1" smtClean="0">
                <a:solidFill>
                  <a:srgbClr val="FF0000"/>
                </a:solidFill>
              </a:rPr>
              <a:t>obs</a:t>
            </a:r>
            <a:r>
              <a:rPr lang="en-GB" sz="4800" dirty="0" smtClean="0">
                <a:solidFill>
                  <a:srgbClr val="FF0000"/>
                </a:solidFill>
              </a:rPr>
              <a:t>) and F(</a:t>
            </a:r>
            <a:r>
              <a:rPr lang="en-GB" sz="4800" dirty="0" err="1" smtClean="0">
                <a:solidFill>
                  <a:srgbClr val="FF0000"/>
                </a:solidFill>
              </a:rPr>
              <a:t>obs</a:t>
            </a:r>
            <a:r>
              <a:rPr lang="en-GB" sz="4800" dirty="0" smtClean="0">
                <a:solidFill>
                  <a:srgbClr val="FF0000"/>
                </a:solidFill>
              </a:rPr>
              <a:t>)-F(</a:t>
            </a:r>
            <a:r>
              <a:rPr lang="en-GB" sz="4800" dirty="0" err="1" smtClean="0">
                <a:solidFill>
                  <a:srgbClr val="FF0000"/>
                </a:solidFill>
              </a:rPr>
              <a:t>calc</a:t>
            </a:r>
            <a:r>
              <a:rPr lang="en-GB" sz="4800" dirty="0" smtClean="0">
                <a:solidFill>
                  <a:srgbClr val="FF0000"/>
                </a:solidFill>
              </a:rPr>
              <a:t>) Maps</a:t>
            </a:r>
            <a:br>
              <a:rPr lang="en-GB" sz="4800" dirty="0" smtClean="0">
                <a:solidFill>
                  <a:srgbClr val="FF0000"/>
                </a:solidFill>
              </a:rPr>
            </a:br>
            <a:r>
              <a:rPr lang="en-GB" sz="2700" dirty="0" smtClean="0">
                <a:solidFill>
                  <a:srgbClr val="FF0000"/>
                </a:solidFill>
              </a:rPr>
              <a:t>Large peaks in a difference map are not due to </a:t>
            </a:r>
            <a:r>
              <a:rPr lang="en-GB" sz="2700" dirty="0" err="1" smtClean="0">
                <a:solidFill>
                  <a:srgbClr val="FF0000"/>
                </a:solidFill>
              </a:rPr>
              <a:t>trancation</a:t>
            </a:r>
            <a:r>
              <a:rPr lang="en-GB" sz="2700" dirty="0" smtClean="0">
                <a:solidFill>
                  <a:srgbClr val="FF0000"/>
                </a:solidFill>
              </a:rPr>
              <a:t>  ripples</a:t>
            </a:r>
            <a:endParaRPr lang="en-GB" sz="2700" dirty="0">
              <a:solidFill>
                <a:srgbClr val="FF0000"/>
              </a:solidFill>
            </a:endParaRPr>
          </a:p>
        </p:txBody>
      </p:sp>
      <p:pic>
        <p:nvPicPr>
          <p:cNvPr id="3" name="Afbeelding 2" descr="pict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2386"/>
            <a:ext cx="4060287" cy="3078057"/>
          </a:xfrm>
          <a:prstGeom prst="rect">
            <a:avLst/>
          </a:prstGeom>
        </p:spPr>
      </p:pic>
      <p:pic>
        <p:nvPicPr>
          <p:cNvPr id="4" name="Afbeelding 3" descr="pic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15" y="2052386"/>
            <a:ext cx="3959848" cy="291094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171303" y="3525297"/>
            <a:ext cx="45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Br</a:t>
            </a:r>
            <a:endParaRPr lang="en-GB" sz="2400" dirty="0"/>
          </a:p>
        </p:txBody>
      </p:sp>
      <p:sp>
        <p:nvSpPr>
          <p:cNvPr id="6" name="Tekstvak 5"/>
          <p:cNvSpPr txBox="1"/>
          <p:nvPr/>
        </p:nvSpPr>
        <p:spPr>
          <a:xfrm>
            <a:off x="6432965" y="3342309"/>
            <a:ext cx="59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Br</a:t>
            </a:r>
            <a:endParaRPr lang="en-GB" sz="2800" dirty="0"/>
          </a:p>
        </p:txBody>
      </p:sp>
      <p:sp>
        <p:nvSpPr>
          <p:cNvPr id="7" name="Tekstvak 6"/>
          <p:cNvSpPr txBox="1"/>
          <p:nvPr/>
        </p:nvSpPr>
        <p:spPr>
          <a:xfrm>
            <a:off x="167090" y="5615079"/>
            <a:ext cx="915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Note the truncation ripples in the F(</a:t>
            </a:r>
            <a:r>
              <a:rPr lang="en-GB" sz="2000" dirty="0" err="1" smtClean="0"/>
              <a:t>obs</a:t>
            </a:r>
            <a:r>
              <a:rPr lang="en-GB" sz="2000" dirty="0" smtClean="0"/>
              <a:t>) map and absence in the F(</a:t>
            </a:r>
            <a:r>
              <a:rPr lang="en-GB" sz="2000" dirty="0" err="1" smtClean="0"/>
              <a:t>obs</a:t>
            </a:r>
            <a:r>
              <a:rPr lang="en-GB" sz="2000" dirty="0" smtClean="0"/>
              <a:t>)-F(</a:t>
            </a:r>
            <a:r>
              <a:rPr lang="en-GB" sz="2000" dirty="0" err="1" smtClean="0"/>
              <a:t>calc</a:t>
            </a:r>
            <a:r>
              <a:rPr lang="en-GB" sz="2000" dirty="0" smtClean="0"/>
              <a:t>)  map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3144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Wrong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Wrong assumptions of the starting materials may lead to wrong interpretations (e.g. wrong element types)</a:t>
            </a:r>
          </a:p>
          <a:p>
            <a:r>
              <a:rPr lang="en-GB" dirty="0" smtClean="0"/>
              <a:t>Pseudo-symmetry may lead to false solutions with high R-values often explained to be due to poor data.</a:t>
            </a:r>
          </a:p>
          <a:p>
            <a:r>
              <a:rPr lang="en-GB" dirty="0" smtClean="0"/>
              <a:t>Perceived disorder can be an artefact of a wrong structure analysis.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34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 descr="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2" y="326959"/>
            <a:ext cx="8875713" cy="6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vak 3"/>
          <p:cNvSpPr txBox="1">
            <a:spLocks noChangeArrowheads="1"/>
          </p:cNvSpPr>
          <p:nvPr/>
        </p:nvSpPr>
        <p:spPr bwMode="auto">
          <a:xfrm>
            <a:off x="3987800" y="114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44" name="Tekstvak 4"/>
          <p:cNvSpPr txBox="1">
            <a:spLocks noChangeArrowheads="1"/>
          </p:cNvSpPr>
          <p:nvPr/>
        </p:nvSpPr>
        <p:spPr bwMode="auto">
          <a:xfrm>
            <a:off x="3594100" y="0"/>
            <a:ext cx="564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Problem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Example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from</a:t>
            </a:r>
            <a:r>
              <a:rPr lang="nl-NL" sz="2400" dirty="0">
                <a:solidFill>
                  <a:srgbClr val="FF0000"/>
                </a:solidFill>
              </a:rPr>
              <a:t> Chemical Journal </a:t>
            </a:r>
          </a:p>
        </p:txBody>
      </p:sp>
      <p:sp>
        <p:nvSpPr>
          <p:cNvPr id="10245" name="Tekstvak 5"/>
          <p:cNvSpPr txBox="1">
            <a:spLocks noChangeArrowheads="1"/>
          </p:cNvSpPr>
          <p:nvPr/>
        </p:nvSpPr>
        <p:spPr bwMode="auto">
          <a:xfrm>
            <a:off x="5530850" y="2556866"/>
            <a:ext cx="352430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nl-NL" sz="2400" dirty="0"/>
          </a:p>
          <a:p>
            <a:pPr eaLnBrk="1" hangingPunct="1"/>
            <a:r>
              <a:rPr lang="nl-NL" sz="2400" dirty="0" err="1"/>
              <a:t>Eur</a:t>
            </a:r>
            <a:r>
              <a:rPr lang="nl-NL" sz="2400" dirty="0"/>
              <a:t>. J. </a:t>
            </a:r>
            <a:r>
              <a:rPr lang="nl-NL" sz="2400" dirty="0" err="1"/>
              <a:t>Inorg</a:t>
            </a:r>
            <a:r>
              <a:rPr lang="nl-NL" sz="2400" dirty="0"/>
              <a:t>. </a:t>
            </a:r>
            <a:r>
              <a:rPr lang="nl-NL" sz="2400" dirty="0" err="1"/>
              <a:t>Chem</a:t>
            </a:r>
            <a:r>
              <a:rPr lang="nl-NL" sz="2400" dirty="0"/>
              <a:t>.</a:t>
            </a:r>
          </a:p>
          <a:p>
            <a:pPr eaLnBrk="1" hangingPunct="1"/>
            <a:r>
              <a:rPr lang="nl-NL" sz="2400" dirty="0"/>
              <a:t>(2012) 4479-4485.</a:t>
            </a:r>
          </a:p>
          <a:p>
            <a:pPr eaLnBrk="1" hangingPunct="1"/>
            <a:endParaRPr lang="nl-NL" sz="2400" dirty="0"/>
          </a:p>
          <a:p>
            <a:pPr eaLnBrk="1" hangingPunct="1"/>
            <a:r>
              <a:rPr lang="nl-NL" sz="2400" dirty="0">
                <a:solidFill>
                  <a:srgbClr val="FF0000"/>
                </a:solidFill>
              </a:rPr>
              <a:t>R1 = 0.08, wR2 = 0.30</a:t>
            </a:r>
          </a:p>
          <a:p>
            <a:pPr eaLnBrk="1" hangingPunct="1"/>
            <a:r>
              <a:rPr lang="nl-NL" sz="2400" dirty="0"/>
              <a:t>Space Group C2/c</a:t>
            </a:r>
          </a:p>
          <a:p>
            <a:pPr eaLnBrk="1" hangingPunct="1"/>
            <a:r>
              <a:rPr lang="nl-NL" sz="2400" dirty="0"/>
              <a:t>Fe-Complex on 2-axis</a:t>
            </a:r>
          </a:p>
          <a:p>
            <a:pPr eaLnBrk="1" hangingPunct="1"/>
            <a:r>
              <a:rPr lang="nl-NL" sz="2400" dirty="0"/>
              <a:t>NO</a:t>
            </a:r>
            <a:r>
              <a:rPr lang="nl-NL" sz="2400" baseline="-25000" dirty="0"/>
              <a:t>3</a:t>
            </a:r>
            <a:r>
              <a:rPr lang="nl-NL" sz="2400" dirty="0"/>
              <a:t> Anion in </a:t>
            </a:r>
            <a:r>
              <a:rPr lang="nl-NL" sz="2400" dirty="0" err="1"/>
              <a:t>general</a:t>
            </a:r>
            <a:r>
              <a:rPr lang="nl-NL" sz="2400" dirty="0"/>
              <a:t> pos. </a:t>
            </a:r>
            <a:r>
              <a:rPr lang="nl-NL" sz="2400" dirty="0" err="1">
                <a:solidFill>
                  <a:srgbClr val="FF0000"/>
                </a:solidFill>
              </a:rPr>
              <a:t>Population</a:t>
            </a:r>
            <a:r>
              <a:rPr lang="nl-NL" sz="2400" dirty="0">
                <a:solidFill>
                  <a:srgbClr val="FF0000"/>
                </a:solidFill>
              </a:rPr>
              <a:t> = 0.5 !?</a:t>
            </a:r>
          </a:p>
          <a:p>
            <a:pPr eaLnBrk="1" hangingPunct="1"/>
            <a:r>
              <a:rPr lang="nl-NL" sz="2400" dirty="0" smtClean="0"/>
              <a:t>Charge Balance </a:t>
            </a:r>
            <a:r>
              <a:rPr lang="nl-NL" sz="2400" dirty="0" err="1" smtClean="0"/>
              <a:t>Problem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0990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330200" y="0"/>
            <a:ext cx="8559800" cy="1236663"/>
          </a:xfrm>
        </p:spPr>
        <p:txBody>
          <a:bodyPr/>
          <a:lstStyle/>
          <a:p>
            <a:r>
              <a:rPr lang="nl-NL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Problematic</a:t>
            </a:r>
            <a:r>
              <a:rPr lang="nl-NL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Structure</a:t>
            </a:r>
            <a:r>
              <a:rPr lang="nl-NL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36663"/>
            <a:ext cx="8229600" cy="5316537"/>
          </a:xfrm>
        </p:spPr>
        <p:txBody>
          <a:bodyPr/>
          <a:lstStyle/>
          <a:p>
            <a:r>
              <a:rPr lang="nl-NL" sz="2800" dirty="0" err="1">
                <a:latin typeface="Calibri" charset="0"/>
                <a:ea typeface="MS PGothic" charset="0"/>
              </a:rPr>
              <a:t>Problem</a:t>
            </a:r>
            <a:r>
              <a:rPr lang="nl-NL" sz="2800" dirty="0">
                <a:latin typeface="Calibri" charset="0"/>
                <a:ea typeface="MS PGothic" charset="0"/>
              </a:rPr>
              <a:t>:  NO3</a:t>
            </a:r>
            <a:r>
              <a:rPr lang="nl-NL" sz="2800" baseline="30000" dirty="0">
                <a:latin typeface="Calibri" charset="0"/>
                <a:ea typeface="MS PGothic" charset="0"/>
              </a:rPr>
              <a:t>-</a:t>
            </a:r>
            <a:r>
              <a:rPr lang="nl-NL" sz="2800" dirty="0">
                <a:latin typeface="Calibri" charset="0"/>
                <a:ea typeface="MS PGothic" charset="0"/>
              </a:rPr>
              <a:t> in </a:t>
            </a:r>
            <a:r>
              <a:rPr lang="nl-NL" sz="2800" dirty="0" err="1">
                <a:latin typeface="Calibri" charset="0"/>
                <a:ea typeface="MS PGothic" charset="0"/>
              </a:rPr>
              <a:t>general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position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disordered</a:t>
            </a:r>
            <a:r>
              <a:rPr lang="nl-NL" sz="2800" dirty="0">
                <a:latin typeface="Calibri" charset="0"/>
                <a:ea typeface="MS PGothic" charset="0"/>
              </a:rPr>
              <a:t> over </a:t>
            </a:r>
            <a:r>
              <a:rPr lang="nl-NL" sz="2800" dirty="0" err="1">
                <a:latin typeface="Calibri" charset="0"/>
                <a:ea typeface="MS PGothic" charset="0"/>
              </a:rPr>
              <a:t>two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symmetry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related</a:t>
            </a:r>
            <a:r>
              <a:rPr lang="nl-NL" sz="2800" dirty="0">
                <a:latin typeface="Calibri" charset="0"/>
                <a:ea typeface="MS PGothic" charset="0"/>
              </a:rPr>
              <a:t> sites sounds </a:t>
            </a:r>
            <a:r>
              <a:rPr lang="nl-NL" sz="2800" dirty="0" err="1">
                <a:latin typeface="Calibri" charset="0"/>
                <a:ea typeface="MS PGothic" charset="0"/>
              </a:rPr>
              <a:t>strange</a:t>
            </a:r>
            <a:r>
              <a:rPr lang="nl-NL" sz="2800" dirty="0">
                <a:latin typeface="Calibri" charset="0"/>
                <a:ea typeface="MS PGothic" charset="0"/>
              </a:rPr>
              <a:t> (</a:t>
            </a:r>
            <a:r>
              <a:rPr lang="nl-NL" sz="2800" dirty="0" err="1">
                <a:latin typeface="Calibri" charset="0"/>
                <a:ea typeface="MS PGothic" charset="0"/>
              </a:rPr>
              <a:t>precedents</a:t>
            </a:r>
            <a:r>
              <a:rPr lang="nl-NL" sz="2800" dirty="0">
                <a:latin typeface="Calibri" charset="0"/>
                <a:ea typeface="MS PGothic" charset="0"/>
              </a:rPr>
              <a:t> ?).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Significant </a:t>
            </a:r>
            <a:r>
              <a:rPr lang="nl-NL" sz="2800" dirty="0" err="1">
                <a:latin typeface="Calibri" charset="0"/>
                <a:ea typeface="MS PGothic" charset="0"/>
              </a:rPr>
              <a:t>residual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density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peaks</a:t>
            </a:r>
            <a:r>
              <a:rPr lang="nl-NL" sz="2800" dirty="0">
                <a:latin typeface="Calibri" charset="0"/>
                <a:ea typeface="MS PGothic" charset="0"/>
              </a:rPr>
              <a:t> up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2.5 e/Å</a:t>
            </a:r>
            <a:r>
              <a:rPr lang="nl-NL" sz="2800" baseline="30000" dirty="0">
                <a:latin typeface="Calibri" charset="0"/>
                <a:ea typeface="MS PGothic" charset="0"/>
              </a:rPr>
              <a:t>3 </a:t>
            </a:r>
            <a:r>
              <a:rPr lang="nl-NL" sz="2800" dirty="0">
                <a:latin typeface="Calibri" charset="0"/>
                <a:ea typeface="MS PGothic" charset="0"/>
              </a:rPr>
              <a:t>but </a:t>
            </a:r>
            <a:r>
              <a:rPr lang="nl-NL" sz="2800" dirty="0" err="1">
                <a:latin typeface="Calibri" charset="0"/>
                <a:ea typeface="MS PGothic" charset="0"/>
              </a:rPr>
              <a:t>explained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away</a:t>
            </a:r>
            <a:r>
              <a:rPr lang="nl-NL" sz="2800" dirty="0">
                <a:latin typeface="Calibri" charset="0"/>
                <a:ea typeface="MS PGothic" charset="0"/>
              </a:rPr>
              <a:t> as 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‘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 no 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chemical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significance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’</a:t>
            </a:r>
          </a:p>
          <a:p>
            <a:r>
              <a:rPr lang="nl-NL" sz="2800" dirty="0" err="1">
                <a:latin typeface="Calibri" charset="0"/>
                <a:ea typeface="MS PGothic" charset="0"/>
              </a:rPr>
              <a:t>Reflection</a:t>
            </a:r>
            <a:r>
              <a:rPr lang="nl-NL" sz="2800" dirty="0">
                <a:latin typeface="Calibri" charset="0"/>
                <a:ea typeface="MS PGothic" charset="0"/>
              </a:rPr>
              <a:t> data </a:t>
            </a:r>
            <a:r>
              <a:rPr lang="nl-NL" sz="2800" dirty="0" err="1">
                <a:latin typeface="Calibri" charset="0"/>
                <a:ea typeface="MS PGothic" charset="0"/>
              </a:rPr>
              <a:t>would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for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detailed</a:t>
            </a:r>
            <a:r>
              <a:rPr lang="nl-NL" sz="2800" dirty="0">
                <a:latin typeface="Calibri" charset="0"/>
                <a:ea typeface="MS PGothic" charset="0"/>
              </a:rPr>
              <a:t> analysis of the issue but </a:t>
            </a:r>
            <a:r>
              <a:rPr lang="nl-NL" sz="2800" dirty="0" err="1">
                <a:latin typeface="Calibri" charset="0"/>
                <a:ea typeface="MS PGothic" charset="0"/>
              </a:rPr>
              <a:t>only</a:t>
            </a:r>
            <a:r>
              <a:rPr lang="nl-NL" sz="2800" dirty="0">
                <a:latin typeface="Calibri" charset="0"/>
                <a:ea typeface="MS PGothic" charset="0"/>
              </a:rPr>
              <a:t> a CIF was </a:t>
            </a:r>
            <a:r>
              <a:rPr lang="nl-NL" sz="2800" dirty="0" err="1">
                <a:latin typeface="Calibri" charset="0"/>
                <a:ea typeface="MS PGothic" charset="0"/>
              </a:rPr>
              <a:t>deposited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Martin </a:t>
            </a:r>
            <a:r>
              <a:rPr lang="nl-NL" sz="2800" dirty="0" err="1">
                <a:latin typeface="Calibri" charset="0"/>
                <a:ea typeface="MS PGothic" charset="0"/>
              </a:rPr>
              <a:t>Lutz</a:t>
            </a:r>
            <a:r>
              <a:rPr lang="nl-NL" sz="2800" dirty="0">
                <a:latin typeface="Calibri" charset="0"/>
                <a:ea typeface="MS PGothic" charset="0"/>
              </a:rPr>
              <a:t> et al. </a:t>
            </a:r>
            <a:r>
              <a:rPr lang="nl-NL" sz="2800" dirty="0" err="1">
                <a:latin typeface="Calibri" charset="0"/>
                <a:ea typeface="MS PGothic" charset="0"/>
              </a:rPr>
              <a:t>resynthesised</a:t>
            </a:r>
            <a:r>
              <a:rPr lang="nl-NL" sz="2800" dirty="0">
                <a:latin typeface="Calibri" charset="0"/>
                <a:ea typeface="MS PGothic" charset="0"/>
              </a:rPr>
              <a:t> the compound </a:t>
            </a:r>
            <a:r>
              <a:rPr lang="nl-NL" sz="2800" dirty="0" err="1">
                <a:latin typeface="Calibri" charset="0"/>
                <a:ea typeface="MS PGothic" charset="0"/>
              </a:rPr>
              <a:t>following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smtClean="0">
                <a:latin typeface="Calibri" charset="0"/>
                <a:ea typeface="MS PGothic" charset="0"/>
              </a:rPr>
              <a:t>the </a:t>
            </a:r>
            <a:r>
              <a:rPr lang="nl-NL" sz="2800" dirty="0" err="1" smtClean="0">
                <a:latin typeface="Calibri" charset="0"/>
                <a:ea typeface="MS PGothic" charset="0"/>
              </a:rPr>
              <a:t>authors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>
                <a:latin typeface="Calibri" charset="0"/>
                <a:ea typeface="MS PGothic" charset="0"/>
              </a:rPr>
              <a:t>protocol </a:t>
            </a:r>
            <a:r>
              <a:rPr lang="nl-NL" sz="2800" dirty="0" err="1"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surprising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result</a:t>
            </a:r>
            <a:r>
              <a:rPr lang="nl-NL" sz="2800" dirty="0">
                <a:latin typeface="Calibri" charset="0"/>
                <a:ea typeface="MS PGothic" charset="0"/>
              </a:rPr>
              <a:t>  (</a:t>
            </a:r>
            <a:r>
              <a:rPr lang="nl-NL" sz="2800" dirty="0" err="1">
                <a:latin typeface="Calibri" charset="0"/>
                <a:ea typeface="MS PGothic" charset="0"/>
              </a:rPr>
              <a:t>Eur</a:t>
            </a:r>
            <a:r>
              <a:rPr lang="nl-NL" sz="2800" dirty="0">
                <a:latin typeface="Calibri" charset="0"/>
                <a:ea typeface="MS PGothic" charset="0"/>
              </a:rPr>
              <a:t>. J. </a:t>
            </a:r>
            <a:r>
              <a:rPr lang="nl-NL" sz="2800" dirty="0" err="1">
                <a:latin typeface="Calibri" charset="0"/>
                <a:ea typeface="MS PGothic" charset="0"/>
              </a:rPr>
              <a:t>Inorg</a:t>
            </a:r>
            <a:r>
              <a:rPr lang="nl-NL" sz="2800" dirty="0">
                <a:latin typeface="Calibri" charset="0"/>
                <a:ea typeface="MS PGothic" charset="0"/>
              </a:rPr>
              <a:t>. </a:t>
            </a:r>
            <a:r>
              <a:rPr lang="nl-NL" sz="2800" dirty="0" err="1">
                <a:latin typeface="Calibri" charset="0"/>
                <a:ea typeface="MS PGothic" charset="0"/>
              </a:rPr>
              <a:t>Chem</a:t>
            </a:r>
            <a:r>
              <a:rPr lang="nl-NL" sz="2800" dirty="0">
                <a:latin typeface="Calibri" charset="0"/>
                <a:ea typeface="MS PGothic" charset="0"/>
              </a:rPr>
              <a:t>. (2013) 2467-2469)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 C2/c 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 Cc  </a:t>
            </a:r>
            <a:r>
              <a:rPr lang="nl-NL" sz="2800" dirty="0" err="1">
                <a:latin typeface="Calibri" charset="0"/>
                <a:ea typeface="MS PGothic" charset="0"/>
                <a:sym typeface="Wingdings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NO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3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 NO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3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+ </a:t>
            </a:r>
            <a:r>
              <a:rPr lang="nl-NL" sz="2800" dirty="0" err="1">
                <a:latin typeface="Calibri" charset="0"/>
                <a:ea typeface="MS PGothic" charset="0"/>
                <a:sym typeface="Wingdings" charset="0"/>
              </a:rPr>
              <a:t>Acetic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acid + H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2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O</a:t>
            </a:r>
            <a:endParaRPr lang="nl-NL" sz="2800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1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3" descr="fig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4"/>
          <p:cNvSpPr txBox="1">
            <a:spLocks noChangeArrowheads="1"/>
          </p:cNvSpPr>
          <p:nvPr/>
        </p:nvSpPr>
        <p:spPr bwMode="auto">
          <a:xfrm>
            <a:off x="190500" y="266700"/>
            <a:ext cx="133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Biswas et al</a:t>
            </a:r>
            <a:r>
              <a:rPr lang="nl-NL"/>
              <a:t>.</a:t>
            </a:r>
          </a:p>
        </p:txBody>
      </p:sp>
      <p:sp>
        <p:nvSpPr>
          <p:cNvPr id="12292" name="Tekstvak 2"/>
          <p:cNvSpPr txBox="1">
            <a:spLocks noChangeArrowheads="1"/>
          </p:cNvSpPr>
          <p:nvPr/>
        </p:nvSpPr>
        <p:spPr bwMode="auto">
          <a:xfrm>
            <a:off x="4279900" y="457200"/>
            <a:ext cx="1090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Lutz et al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947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fig6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Afbeelding 3" descr="fig6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5575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Afbeelding 4" descr="fig6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6100"/>
            <a:ext cx="3479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Afbeelding 5" descr="fig6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517900"/>
            <a:ext cx="3471863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kstvak 7"/>
          <p:cNvSpPr txBox="1">
            <a:spLocks noChangeArrowheads="1"/>
          </p:cNvSpPr>
          <p:nvPr/>
        </p:nvSpPr>
        <p:spPr bwMode="auto">
          <a:xfrm>
            <a:off x="5486400" y="2667000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C2/c – Biswas et al. - VOIDS</a:t>
            </a:r>
          </a:p>
        </p:txBody>
      </p:sp>
      <p:sp>
        <p:nvSpPr>
          <p:cNvPr id="13319" name="Tekstvak 8"/>
          <p:cNvSpPr txBox="1">
            <a:spLocks noChangeArrowheads="1"/>
          </p:cNvSpPr>
          <p:nvPr/>
        </p:nvSpPr>
        <p:spPr bwMode="auto">
          <a:xfrm>
            <a:off x="5575300" y="595630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Cc – Lutz et al.</a:t>
            </a:r>
          </a:p>
        </p:txBody>
      </p:sp>
    </p:spTree>
    <p:extLst>
      <p:ext uri="{BB962C8B-B14F-4D97-AF65-F5344CB8AC3E}">
        <p14:creationId xmlns:p14="http://schemas.microsoft.com/office/powerpoint/2010/main" val="235381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0138"/>
          </a:xfrm>
        </p:spPr>
        <p:txBody>
          <a:bodyPr/>
          <a:lstStyle/>
          <a:p>
            <a:r>
              <a:rPr lang="nl-NL">
                <a:solidFill>
                  <a:srgbClr val="FF0000"/>
                </a:solidFill>
                <a:latin typeface="Calibri" charset="0"/>
                <a:ea typeface="MS PGothic" charset="0"/>
              </a:rPr>
              <a:t>Follow-Up</a:t>
            </a:r>
          </a:p>
        </p:txBody>
      </p:sp>
      <p:sp>
        <p:nvSpPr>
          <p:cNvPr id="27650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100138"/>
            <a:ext cx="8805862" cy="5008562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nl-NL" sz="2800" dirty="0">
                <a:ea typeface="ＭＳ Ｐゴシック" charset="0"/>
                <a:cs typeface="ＭＳ Ｐゴシック" charset="0"/>
              </a:rPr>
              <a:t>-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maintain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in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their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rebuttal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[Eur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J.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Inorg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Chem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. (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2013)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2470]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err="1" smtClean="0">
                <a:ea typeface="ＭＳ Ｐゴシック" charset="0"/>
                <a:cs typeface="ＭＳ Ｐゴシック" charset="0"/>
              </a:rPr>
              <a:t>their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interpretation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  </a:t>
            </a:r>
            <a:r>
              <a:rPr lang="nl-NL" sz="2800" dirty="0">
                <a:ea typeface="ＭＳ Ｐゴシック" charset="0"/>
                <a:cs typeface="ＭＳ Ｐゴシック" charset="0"/>
                <a:sym typeface="Wingdings" charset="0"/>
              </a:rPr>
              <a:t>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- Referee conclusion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(with no access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to the reflection data): Two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different structures !!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!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- I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obtained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reflection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data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from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one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of the co-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>
              <a:buFontTx/>
              <a:buChar char="-"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A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SQUEEZE test run on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data, with the NO</a:t>
            </a:r>
            <a:r>
              <a:rPr lang="nl-NL" sz="2800" baseline="-25000" dirty="0" smtClean="0">
                <a:ea typeface="ＭＳ Ｐゴシック" charset="0"/>
                <a:cs typeface="ＭＳ Ｐゴシック" charset="0"/>
              </a:rPr>
              <a:t>3</a:t>
            </a:r>
            <a:r>
              <a:rPr lang="nl-NL" sz="2800" baseline="30000" dirty="0">
                <a:ea typeface="ＭＳ Ｐゴシック" charset="0"/>
                <a:cs typeface="ＭＳ Ｐゴシック" charset="0"/>
              </a:rPr>
              <a:t>-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removed, recovered 279 electrons from the voids left where only 128 were expected for an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NO</a:t>
            </a:r>
            <a:r>
              <a:rPr lang="nl-NL" sz="2800" baseline="-25000" dirty="0" smtClean="0">
                <a:ea typeface="ＭＳ Ｐゴシック" charset="0"/>
                <a:cs typeface="ＭＳ Ｐゴシック" charset="0"/>
              </a:rPr>
              <a:t>3</a:t>
            </a:r>
            <a:r>
              <a:rPr lang="nl-NL" sz="2800" baseline="30000" dirty="0">
                <a:ea typeface="ＭＳ Ｐゴシック" charset="0"/>
                <a:cs typeface="ＭＳ Ｐゴシック" charset="0"/>
              </a:rPr>
              <a:t>-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model.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>
                <a:ea typeface="ＭＳ Ｐゴシック" charset="0"/>
                <a:cs typeface="ＭＳ Ｐゴシック" charset="0"/>
              </a:rPr>
              <a:t>-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Run on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Lutz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et al. data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,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with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NO</a:t>
            </a:r>
            <a:r>
              <a:rPr lang="nl-NL" sz="2800" baseline="-25000" dirty="0">
                <a:ea typeface="ＭＳ Ｐゴシック" charset="0"/>
                <a:cs typeface="ＭＳ Ｐゴシック" charset="0"/>
              </a:rPr>
              <a:t>3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and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solvents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removed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,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recovered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285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electrons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of the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expected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296.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Conclusion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?</a:t>
            </a:r>
          </a:p>
        </p:txBody>
      </p:sp>
      <p:pic>
        <p:nvPicPr>
          <p:cNvPr id="14340" name="Afbeelding 3" descr="fig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85738"/>
            <a:ext cx="31877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1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Frauded</a:t>
            </a:r>
            <a:r>
              <a:rPr lang="en-GB" dirty="0" smtClean="0">
                <a:solidFill>
                  <a:srgbClr val="FF0000"/>
                </a:solidFill>
              </a:rPr>
              <a:t>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Unfortunately, a significant number of fraudulent structure reports have been detected</a:t>
            </a:r>
          </a:p>
          <a:p>
            <a:r>
              <a:rPr lang="en-GB" dirty="0" smtClean="0"/>
              <a:t>Experimental data of published structures were used to create new structure reports by refining slightly modified structure models against the ‘stolen’ data.</a:t>
            </a:r>
          </a:p>
          <a:p>
            <a:r>
              <a:rPr lang="en-GB" dirty="0" smtClean="0"/>
              <a:t>Positive detection was possible in cases where  reflection data for both structures had been  deposited.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302418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36613"/>
            <a:ext cx="304641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-635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>
                <a:solidFill>
                  <a:srgbClr val="CC0000"/>
                </a:solidFill>
                <a:latin typeface="Times New Roman" charset="0"/>
              </a:rPr>
              <a:t>BogusVariations (with Hirshfeld ALERTS) on the Published Structure </a:t>
            </a:r>
          </a:p>
          <a:p>
            <a:pPr>
              <a:buClrTx/>
              <a:buFontTx/>
              <a:buNone/>
            </a:pPr>
            <a:r>
              <a:rPr lang="en-US" sz="2400">
                <a:solidFill>
                  <a:srgbClr val="CC0000"/>
                </a:solidFill>
                <a:latin typeface="Times New Roman" charset="0"/>
              </a:rPr>
              <a:t>2-hydroxy-3,5-nitrobenzoic acid (ZAJGUM)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319246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363"/>
            <a:ext cx="35274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284663" y="908050"/>
            <a:ext cx="1587" cy="5689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284663" y="6597650"/>
            <a:ext cx="7143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4427538" y="6669088"/>
            <a:ext cx="1587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468313" y="3559175"/>
            <a:ext cx="8207375" cy="1000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164388" y="623728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 rot="1620000">
            <a:off x="2278063" y="2486025"/>
            <a:ext cx="863600" cy="342900"/>
          </a:xfrm>
          <a:prstGeom prst="leftArrow">
            <a:avLst>
              <a:gd name="adj1" fmla="val 50000"/>
              <a:gd name="adj2" fmla="val 62963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2195513" y="765175"/>
            <a:ext cx="976312" cy="341313"/>
          </a:xfrm>
          <a:prstGeom prst="leftArrow">
            <a:avLst>
              <a:gd name="adj1" fmla="val 50000"/>
              <a:gd name="adj2" fmla="val 7151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2411413" y="3789363"/>
            <a:ext cx="976312" cy="342900"/>
          </a:xfrm>
          <a:prstGeom prst="leftArrow">
            <a:avLst>
              <a:gd name="adj1" fmla="val 50000"/>
              <a:gd name="adj2" fmla="val 7118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 rot="1800000">
            <a:off x="6599238" y="5299075"/>
            <a:ext cx="976312" cy="341313"/>
          </a:xfrm>
          <a:prstGeom prst="leftArrow">
            <a:avLst>
              <a:gd name="adj1" fmla="val 50000"/>
              <a:gd name="adj2" fmla="val 7151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7885113" y="620713"/>
            <a:ext cx="269875" cy="760412"/>
          </a:xfrm>
          <a:prstGeom prst="downArrow">
            <a:avLst>
              <a:gd name="adj1" fmla="val 50000"/>
              <a:gd name="adj2" fmla="val 7044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7164388" y="2349500"/>
            <a:ext cx="647700" cy="269875"/>
          </a:xfrm>
          <a:prstGeom prst="leftArrow">
            <a:avLst>
              <a:gd name="adj1" fmla="val 50000"/>
              <a:gd name="adj2" fmla="val 60000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740650" y="5400675"/>
            <a:ext cx="10572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OH =&gt; F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319588" y="1439863"/>
            <a:ext cx="90011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580063" y="6300788"/>
            <a:ext cx="1501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H2O =&gt; NH3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700338" y="1260475"/>
            <a:ext cx="1247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OH=&gt;NH2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2519363" y="4500563"/>
            <a:ext cx="16033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NO2=&gt;COOH</a:t>
            </a:r>
          </a:p>
        </p:txBody>
      </p:sp>
    </p:spTree>
    <p:extLst>
      <p:ext uri="{BB962C8B-B14F-4D97-AF65-F5344CB8AC3E}">
        <p14:creationId xmlns:p14="http://schemas.microsoft.com/office/powerpoint/2010/main" val="19218625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Refinement based on Identical Data sets?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Platon</a:t>
            </a:r>
            <a:r>
              <a:rPr lang="en-GB" dirty="0" smtClean="0"/>
              <a:t> includes an easy to use tool to compare two potentially similar FCF files:</a:t>
            </a:r>
          </a:p>
          <a:p>
            <a:r>
              <a:rPr lang="en-GB" dirty="0" smtClean="0"/>
              <a:t>Terminal window instruction: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</a:t>
            </a:r>
            <a:r>
              <a:rPr lang="en-GB" dirty="0" err="1"/>
              <a:t>p</a:t>
            </a:r>
            <a:r>
              <a:rPr lang="en-GB" dirty="0" err="1" smtClean="0"/>
              <a:t>laton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d fcf1.fcf fcf2.fcf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4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2" y="145268"/>
            <a:ext cx="3550590" cy="2752247"/>
          </a:xfrm>
          <a:prstGeom prst="rect">
            <a:avLst/>
          </a:prstGeom>
        </p:spPr>
      </p:pic>
      <p:pic>
        <p:nvPicPr>
          <p:cNvPr id="3" name="Afbeelding 2" descr="p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27" y="145267"/>
            <a:ext cx="3662862" cy="2752247"/>
          </a:xfrm>
          <a:prstGeom prst="rect">
            <a:avLst/>
          </a:prstGeom>
        </p:spPr>
      </p:pic>
      <p:pic>
        <p:nvPicPr>
          <p:cNvPr id="4" name="Afbeelding 3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131"/>
            <a:ext cx="5967984" cy="2694432"/>
          </a:xfrm>
          <a:prstGeom prst="rect">
            <a:avLst/>
          </a:prstGeom>
        </p:spPr>
      </p:pic>
      <p:pic>
        <p:nvPicPr>
          <p:cNvPr id="5" name="Afbeelding 4" descr="p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80" y="3499131"/>
            <a:ext cx="2779776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0000"/>
                </a:solidFill>
              </a:rPr>
              <a:t>Scatter Plots of 2 Data Sets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1133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3213100"/>
            <a:ext cx="4949825" cy="31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724525" y="1916113"/>
            <a:ext cx="2808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/>
              <a:t>Two Unrelated Data Sets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42875" y="5032375"/>
            <a:ext cx="3097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/>
              <a:t>Two Identical Data sets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3132138" y="50133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4716463" y="1916113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735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Invented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Can crystal structures be invented ?</a:t>
            </a:r>
          </a:p>
          <a:p>
            <a:r>
              <a:rPr lang="en-GB" dirty="0" smtClean="0"/>
              <a:t>Yes, e.g. with </a:t>
            </a:r>
            <a:r>
              <a:rPr lang="en-GB" dirty="0" err="1" smtClean="0"/>
              <a:t>forcefield</a:t>
            </a:r>
            <a:r>
              <a:rPr lang="en-GB" dirty="0" smtClean="0"/>
              <a:t> calculations as part of structure prediction procedures.</a:t>
            </a:r>
          </a:p>
          <a:p>
            <a:r>
              <a:rPr lang="en-GB" dirty="0" smtClean="0"/>
              <a:t>‘Observed’ data can be created with an associated error model on I</a:t>
            </a:r>
            <a:r>
              <a:rPr lang="en-GB" baseline="-25000" dirty="0" smtClean="0"/>
              <a:t>0bs</a:t>
            </a:r>
            <a:r>
              <a:rPr lang="en-GB" dirty="0" smtClean="0"/>
              <a:t> and </a:t>
            </a:r>
            <a:r>
              <a:rPr lang="en-GB" dirty="0" err="1" smtClean="0"/>
              <a:t>σ</a:t>
            </a:r>
            <a:r>
              <a:rPr lang="en-GB" dirty="0" smtClean="0"/>
              <a:t>(</a:t>
            </a:r>
            <a:r>
              <a:rPr lang="en-GB" dirty="0" err="1" smtClean="0"/>
              <a:t>I</a:t>
            </a:r>
            <a:r>
              <a:rPr lang="en-GB" baseline="-25000" dirty="0" err="1" smtClean="0"/>
              <a:t>obs</a:t>
            </a:r>
            <a:r>
              <a:rPr lang="en-GB" dirty="0" smtClean="0"/>
              <a:t>)</a:t>
            </a:r>
          </a:p>
          <a:p>
            <a:r>
              <a:rPr lang="en-GB" dirty="0" smtClean="0"/>
              <a:t>Can we detect invented structure reports?</a:t>
            </a:r>
          </a:p>
          <a:p>
            <a:r>
              <a:rPr lang="en-GB" dirty="0" smtClean="0"/>
              <a:t>Following an example that was deliberately designed to challenge the validation system.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34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8534"/>
            <a:ext cx="8229600" cy="533991"/>
          </a:xfrm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QUESTION</a:t>
            </a:r>
            <a:r>
              <a:rPr lang="nl-NL" dirty="0" smtClean="0">
                <a:solidFill>
                  <a:srgbClr val="FF0000"/>
                </a:solidFill>
              </a:rPr>
              <a:t>: Is </a:t>
            </a:r>
            <a:r>
              <a:rPr lang="nl-NL" dirty="0" err="1" smtClean="0">
                <a:solidFill>
                  <a:srgbClr val="FF0000"/>
                </a:solidFill>
              </a:rPr>
              <a:t>this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S</a:t>
            </a:r>
            <a:r>
              <a:rPr lang="nl-NL" dirty="0" err="1" smtClean="0">
                <a:solidFill>
                  <a:srgbClr val="FF0000"/>
                </a:solidFill>
              </a:rPr>
              <a:t>tructure</a:t>
            </a:r>
            <a:r>
              <a:rPr lang="nl-NL" dirty="0" smtClean="0">
                <a:solidFill>
                  <a:srgbClr val="FF0000"/>
                </a:solidFill>
              </a:rPr>
              <a:t> Correct ?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84116"/>
            <a:ext cx="8229600" cy="494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 smtClean="0">
                <a:solidFill>
                  <a:srgbClr val="FF0000"/>
                </a:solidFill>
              </a:rPr>
              <a:t>The Aug. 2015 </a:t>
            </a:r>
            <a:r>
              <a:rPr lang="nl-NL" sz="2600" dirty="0" err="1" smtClean="0">
                <a:solidFill>
                  <a:srgbClr val="FF0000"/>
                </a:solidFill>
              </a:rPr>
              <a:t>IUCr</a:t>
            </a:r>
            <a:r>
              <a:rPr lang="nl-NL" sz="2600" dirty="0" smtClean="0">
                <a:solidFill>
                  <a:srgbClr val="FF0000"/>
                </a:solidFill>
              </a:rPr>
              <a:t>/</a:t>
            </a:r>
            <a:r>
              <a:rPr lang="nl-NL" sz="2600" dirty="0" err="1" smtClean="0">
                <a:solidFill>
                  <a:srgbClr val="FF0000"/>
                </a:solidFill>
              </a:rPr>
              <a:t>checkCIF</a:t>
            </a:r>
            <a:r>
              <a:rPr lang="nl-NL" sz="2600" dirty="0" smtClean="0">
                <a:solidFill>
                  <a:srgbClr val="FF0000"/>
                </a:solidFill>
              </a:rPr>
              <a:t> </a:t>
            </a:r>
            <a:r>
              <a:rPr lang="nl-NL" sz="2600" dirty="0" err="1" smtClean="0">
                <a:solidFill>
                  <a:srgbClr val="FF0000"/>
                </a:solidFill>
              </a:rPr>
              <a:t>reports</a:t>
            </a:r>
            <a:r>
              <a:rPr lang="nl-NL" sz="2600" dirty="0" smtClean="0">
                <a:solidFill>
                  <a:srgbClr val="FF0000"/>
                </a:solidFill>
              </a:rPr>
              <a:t> no </a:t>
            </a:r>
            <a:r>
              <a:rPr lang="nl-NL" sz="2600" dirty="0" err="1" smtClean="0">
                <a:solidFill>
                  <a:srgbClr val="FF0000"/>
                </a:solidFill>
              </a:rPr>
              <a:t>serious</a:t>
            </a:r>
            <a:r>
              <a:rPr lang="nl-NL" sz="2600" dirty="0" smtClean="0">
                <a:solidFill>
                  <a:srgbClr val="FF0000"/>
                </a:solidFill>
              </a:rPr>
              <a:t> ALERTS</a:t>
            </a:r>
            <a:endParaRPr lang="nl-NL" sz="2600" dirty="0">
              <a:solidFill>
                <a:srgbClr val="FF0000"/>
              </a:solidFill>
            </a:endParaRPr>
          </a:p>
        </p:txBody>
      </p:sp>
      <p:pic>
        <p:nvPicPr>
          <p:cNvPr id="4" name="Afbeelding 3" descr="f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6" y="1682723"/>
            <a:ext cx="6299240" cy="406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384886" y="4802725"/>
            <a:ext cx="435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FF0000"/>
                </a:solidFill>
              </a:rPr>
              <a:t>checkCIF</a:t>
            </a:r>
            <a:r>
              <a:rPr lang="nl-NL" sz="2000" dirty="0" smtClean="0"/>
              <a:t>:</a:t>
            </a:r>
          </a:p>
          <a:p>
            <a:r>
              <a:rPr lang="nl-NL" sz="2000" dirty="0" smtClean="0"/>
              <a:t>No </a:t>
            </a:r>
            <a:r>
              <a:rPr lang="nl-NL" sz="2000" dirty="0" err="1" smtClean="0"/>
              <a:t>Voids</a:t>
            </a:r>
            <a:endParaRPr lang="nl-NL" sz="2000" dirty="0" smtClean="0"/>
          </a:p>
          <a:p>
            <a:r>
              <a:rPr lang="nl-NL" sz="2000" dirty="0" smtClean="0"/>
              <a:t>No </a:t>
            </a:r>
            <a:r>
              <a:rPr lang="nl-NL" sz="2000" dirty="0" err="1" smtClean="0"/>
              <a:t>Unusual</a:t>
            </a:r>
            <a:r>
              <a:rPr lang="nl-NL" sz="2000" dirty="0" smtClean="0"/>
              <a:t> </a:t>
            </a:r>
            <a:r>
              <a:rPr lang="nl-NL" sz="2000" dirty="0" err="1" smtClean="0"/>
              <a:t>Contacts</a:t>
            </a:r>
            <a:endParaRPr lang="nl-NL" sz="2000" dirty="0" smtClean="0"/>
          </a:p>
          <a:p>
            <a:r>
              <a:rPr lang="nl-NL" sz="2000" dirty="0" err="1" smtClean="0"/>
              <a:t>Slightly</a:t>
            </a:r>
            <a:r>
              <a:rPr lang="nl-NL" sz="2000" dirty="0" smtClean="0"/>
              <a:t> high </a:t>
            </a:r>
            <a:r>
              <a:rPr lang="nl-NL" sz="2000" dirty="0" err="1" smtClean="0"/>
              <a:t>Difference</a:t>
            </a:r>
            <a:r>
              <a:rPr lang="nl-NL" sz="2000" dirty="0" smtClean="0"/>
              <a:t> </a:t>
            </a:r>
            <a:r>
              <a:rPr lang="nl-NL" sz="2000" dirty="0" err="1" smtClean="0"/>
              <a:t>Density</a:t>
            </a:r>
            <a:r>
              <a:rPr lang="nl-NL" sz="2000" dirty="0" smtClean="0"/>
              <a:t> Range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6876586" y="2100250"/>
            <a:ext cx="1622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R1    = 0.0111</a:t>
            </a:r>
          </a:p>
          <a:p>
            <a:r>
              <a:rPr lang="nl-NL" sz="2000" dirty="0" smtClean="0"/>
              <a:t>wR2 = 0.0339</a:t>
            </a:r>
          </a:p>
          <a:p>
            <a:r>
              <a:rPr lang="nl-NL" sz="2000" dirty="0" smtClean="0"/>
              <a:t>S       = 1.042</a:t>
            </a:r>
          </a:p>
          <a:p>
            <a:r>
              <a:rPr lang="nl-NL" sz="2000" dirty="0" err="1" smtClean="0"/>
              <a:t>Rhomin</a:t>
            </a:r>
            <a:r>
              <a:rPr lang="nl-NL" sz="2000" dirty="0" smtClean="0"/>
              <a:t> -0.43</a:t>
            </a:r>
          </a:p>
          <a:p>
            <a:r>
              <a:rPr lang="nl-NL" sz="2000" dirty="0" err="1" smtClean="0"/>
              <a:t>Rhomax</a:t>
            </a:r>
            <a:r>
              <a:rPr lang="nl-NL" sz="2000" dirty="0" smtClean="0"/>
              <a:t> 0.47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943668" y="5420418"/>
            <a:ext cx="2472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What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would</a:t>
            </a:r>
            <a:r>
              <a:rPr lang="nl-NL" dirty="0" smtClean="0">
                <a:solidFill>
                  <a:srgbClr val="FF0000"/>
                </a:solidFill>
              </a:rPr>
              <a:t> a </a:t>
            </a:r>
            <a:r>
              <a:rPr lang="nl-NL" dirty="0" err="1" smtClean="0">
                <a:solidFill>
                  <a:srgbClr val="FF0000"/>
                </a:solidFill>
              </a:rPr>
              <a:t>synthetic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dirty="0" err="1" smtClean="0">
                <a:solidFill>
                  <a:srgbClr val="FF0000"/>
                </a:solidFill>
              </a:rPr>
              <a:t>chemist’s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comment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be</a:t>
            </a:r>
            <a:r>
              <a:rPr lang="nl-NL" dirty="0" smtClean="0">
                <a:solidFill>
                  <a:srgbClr val="FF0000"/>
                </a:solidFill>
              </a:rPr>
              <a:t> 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4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666" y="0"/>
            <a:ext cx="9021334" cy="1417638"/>
          </a:xfrm>
        </p:spPr>
        <p:txBody>
          <a:bodyPr>
            <a:noAutofit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No, The </a:t>
            </a:r>
            <a:r>
              <a:rPr lang="nl-NL" sz="3600" dirty="0" err="1" smtClean="0">
                <a:solidFill>
                  <a:srgbClr val="FF0000"/>
                </a:solidFill>
              </a:rPr>
              <a:t>Structure</a:t>
            </a:r>
            <a:r>
              <a:rPr lang="nl-NL" sz="3600" dirty="0" smtClean="0">
                <a:solidFill>
                  <a:srgbClr val="FF0000"/>
                </a:solidFill>
              </a:rPr>
              <a:t> was </a:t>
            </a:r>
            <a:r>
              <a:rPr lang="nl-NL" sz="3600" dirty="0" err="1" smtClean="0">
                <a:solidFill>
                  <a:srgbClr val="FF0000"/>
                </a:solidFill>
              </a:rPr>
              <a:t>Deliberately</a:t>
            </a:r>
            <a:r>
              <a:rPr lang="nl-NL" sz="3600" dirty="0">
                <a:solidFill>
                  <a:srgbClr val="FF0000"/>
                </a:solidFill>
              </a:rPr>
              <a:t> </a:t>
            </a:r>
            <a:r>
              <a:rPr lang="nl-NL" sz="3600" dirty="0" smtClean="0">
                <a:solidFill>
                  <a:srgbClr val="FF0000"/>
                </a:solidFill>
              </a:rPr>
              <a:t>INVENTED</a:t>
            </a:r>
            <a:endParaRPr lang="nl-NL" sz="3600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119393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This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devious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structure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was 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clevery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created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by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Natalie</a:t>
            </a:r>
            <a:r>
              <a:rPr lang="nl-NL" sz="2400" dirty="0" smtClean="0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Johnson et al., Newcastle, UK, 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aiming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to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beat </a:t>
            </a:r>
            <a:r>
              <a:rPr lang="nl-NL" sz="2400" dirty="0" err="1" smtClean="0">
                <a:latin typeface="Calibri" charset="0"/>
              </a:rPr>
              <a:t>checkCIF</a:t>
            </a:r>
            <a:r>
              <a:rPr lang="nl-NL" sz="2400" dirty="0" smtClean="0">
                <a:latin typeface="Calibri" charset="0"/>
              </a:rPr>
              <a:t> &amp; FCF.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Her thesis was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it</a:t>
            </a:r>
            <a:r>
              <a:rPr lang="nl-NL" sz="2400" dirty="0" smtClean="0">
                <a:latin typeface="Calibri" charset="0"/>
              </a:rPr>
              <a:t> is easy</a:t>
            </a:r>
          </a:p>
          <a:p>
            <a:pPr marL="0" indent="0">
              <a:buNone/>
            </a:pPr>
            <a:r>
              <a:rPr lang="nl-NL" sz="2400" dirty="0" err="1">
                <a:latin typeface="Calibri" charset="0"/>
              </a:rPr>
              <a:t>t</a:t>
            </a:r>
            <a:r>
              <a:rPr lang="nl-NL" sz="2400" dirty="0" err="1" smtClean="0">
                <a:latin typeface="Calibri" charset="0"/>
              </a:rPr>
              <a:t>o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invent</a:t>
            </a:r>
            <a:r>
              <a:rPr lang="nl-NL" sz="2400" dirty="0" smtClean="0">
                <a:latin typeface="Calibri" charset="0"/>
              </a:rPr>
              <a:t> a fake data set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does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not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raise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checkCIF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ALERTS.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So</a:t>
            </a:r>
            <a:r>
              <a:rPr lang="nl-NL" sz="2400" dirty="0" smtClean="0">
                <a:latin typeface="Calibri" charset="0"/>
              </a:rPr>
              <a:t> does the </a:t>
            </a:r>
            <a:r>
              <a:rPr lang="nl-NL" sz="2400" dirty="0" err="1" smtClean="0">
                <a:latin typeface="Calibri" charset="0"/>
              </a:rPr>
              <a:t>deposition</a:t>
            </a:r>
            <a:r>
              <a:rPr lang="nl-NL" sz="2400" dirty="0" smtClean="0">
                <a:latin typeface="Calibri" charset="0"/>
              </a:rPr>
              <a:t> of </a:t>
            </a:r>
            <a:r>
              <a:rPr lang="nl-NL" sz="2400" dirty="0" err="1" smtClean="0">
                <a:latin typeface="Calibri" charset="0"/>
              </a:rPr>
              <a:t>an</a:t>
            </a:r>
            <a:r>
              <a:rPr lang="nl-NL" sz="2400" dirty="0" smtClean="0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FCF </a:t>
            </a:r>
            <a:r>
              <a:rPr lang="nl-NL" sz="2400" dirty="0" err="1" smtClean="0">
                <a:latin typeface="Calibri" charset="0"/>
              </a:rPr>
              <a:t>avoid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frauded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structures</a:t>
            </a:r>
            <a:r>
              <a:rPr lang="nl-NL" sz="2400" dirty="0" smtClean="0">
                <a:latin typeface="Calibri" charset="0"/>
              </a:rPr>
              <a:t>?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She</a:t>
            </a:r>
            <a:r>
              <a:rPr lang="nl-NL" sz="2400" dirty="0" smtClean="0">
                <a:latin typeface="Calibri" charset="0"/>
              </a:rPr>
              <a:t> even </a:t>
            </a:r>
            <a:r>
              <a:rPr lang="nl-NL" sz="2400" dirty="0" err="1" smtClean="0">
                <a:latin typeface="Calibri" charset="0"/>
              </a:rPr>
              <a:t>created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diffr</a:t>
            </a:r>
            <a:r>
              <a:rPr lang="nl-NL" sz="2400" dirty="0" smtClean="0">
                <a:latin typeface="Calibri" charset="0"/>
              </a:rPr>
              <a:t>. Images.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>
                <a:latin typeface="Calibri" charset="0"/>
              </a:rPr>
              <a:t>P</a:t>
            </a:r>
            <a:r>
              <a:rPr lang="nl-NL" sz="2400" dirty="0" err="1" smtClean="0">
                <a:latin typeface="Calibri" charset="0"/>
              </a:rPr>
              <a:t>resented</a:t>
            </a:r>
            <a:r>
              <a:rPr lang="nl-NL" sz="2400" dirty="0" smtClean="0">
                <a:latin typeface="Calibri" charset="0"/>
              </a:rPr>
              <a:t> as </a:t>
            </a:r>
            <a:r>
              <a:rPr lang="nl-NL" sz="2400" dirty="0" err="1" smtClean="0">
                <a:latin typeface="Calibri" charset="0"/>
              </a:rPr>
              <a:t>an</a:t>
            </a:r>
            <a:r>
              <a:rPr lang="nl-NL" sz="2400" dirty="0" smtClean="0">
                <a:latin typeface="Calibri" charset="0"/>
              </a:rPr>
              <a:t> excellent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Poster </a:t>
            </a:r>
            <a:r>
              <a:rPr lang="nl-NL" sz="2400" dirty="0" err="1" smtClean="0">
                <a:latin typeface="Calibri" charset="0"/>
              </a:rPr>
              <a:t>during</a:t>
            </a:r>
            <a:r>
              <a:rPr lang="nl-NL" sz="2400" dirty="0" smtClean="0">
                <a:latin typeface="Calibri" charset="0"/>
              </a:rPr>
              <a:t> ECM-2015, Croatia. </a:t>
            </a:r>
          </a:p>
          <a:p>
            <a:pPr marL="0" indent="0">
              <a:buNone/>
            </a:pPr>
            <a:endParaRPr lang="nl-NL" sz="2400" dirty="0" smtClean="0">
              <a:latin typeface="Calibri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po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81" y="1193939"/>
            <a:ext cx="3754421" cy="544036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16465" y="5719902"/>
            <a:ext cx="3586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But: </a:t>
            </a:r>
            <a:r>
              <a:rPr lang="nl-NL" dirty="0" err="1" smtClean="0">
                <a:solidFill>
                  <a:srgbClr val="FF0000"/>
                </a:solidFill>
              </a:rPr>
              <a:t>Every</a:t>
            </a:r>
            <a:r>
              <a:rPr lang="nl-NL" dirty="0" smtClean="0">
                <a:solidFill>
                  <a:srgbClr val="FF0000"/>
                </a:solidFill>
              </a:rPr>
              <a:t> crime </a:t>
            </a:r>
            <a:r>
              <a:rPr lang="nl-NL" dirty="0" err="1" smtClean="0">
                <a:solidFill>
                  <a:srgbClr val="FF0000"/>
                </a:solidFill>
              </a:rPr>
              <a:t>leaves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its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traces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is-IS" dirty="0" smtClean="0">
                <a:solidFill>
                  <a:srgbClr val="FF0000"/>
                </a:solidFill>
              </a:rPr>
              <a:t>…..</a:t>
            </a:r>
            <a:endParaRPr lang="nl-NL" dirty="0">
              <a:solidFill>
                <a:srgbClr val="FF0000"/>
              </a:solidFill>
            </a:endParaRPr>
          </a:p>
          <a:p>
            <a:r>
              <a:rPr lang="nl-NL" dirty="0" err="1">
                <a:solidFill>
                  <a:srgbClr val="FF0000"/>
                </a:solidFill>
              </a:rPr>
              <a:t>a</a:t>
            </a:r>
            <a:r>
              <a:rPr lang="nl-NL" dirty="0" err="1" smtClean="0">
                <a:solidFill>
                  <a:srgbClr val="FF0000"/>
                </a:solidFill>
              </a:rPr>
              <a:t>nd</a:t>
            </a:r>
            <a:r>
              <a:rPr lang="nl-NL" dirty="0" smtClean="0">
                <a:solidFill>
                  <a:srgbClr val="FF0000"/>
                </a:solidFill>
              </a:rPr>
              <a:t> we </a:t>
            </a:r>
            <a:r>
              <a:rPr lang="nl-NL" dirty="0" err="1" smtClean="0">
                <a:solidFill>
                  <a:srgbClr val="FF0000"/>
                </a:solidFill>
              </a:rPr>
              <a:t>can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learn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from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them</a:t>
            </a:r>
            <a:r>
              <a:rPr lang="nl-NL" dirty="0" smtClean="0">
                <a:solidFill>
                  <a:srgbClr val="FF0000"/>
                </a:solidFill>
              </a:rPr>
              <a:t>.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3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1" descr="f1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451653"/>
            <a:ext cx="3544587" cy="26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Afbeelding 2" descr="f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907315"/>
            <a:ext cx="356076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Afbeelding 3" descr="dma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427"/>
            <a:ext cx="3544587" cy="25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5"/>
          <p:cNvSpPr txBox="1">
            <a:spLocks noChangeArrowheads="1"/>
          </p:cNvSpPr>
          <p:nvPr/>
        </p:nvSpPr>
        <p:spPr bwMode="auto">
          <a:xfrm>
            <a:off x="509588" y="6083171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 err="1" smtClean="0">
                <a:solidFill>
                  <a:srgbClr val="FF0000"/>
                </a:solidFill>
              </a:rPr>
              <a:t>Unusual</a:t>
            </a:r>
            <a:r>
              <a:rPr lang="nl-NL" sz="1800" dirty="0" smtClean="0">
                <a:solidFill>
                  <a:srgbClr val="FF0000"/>
                </a:solidFill>
              </a:rPr>
              <a:t> </a:t>
            </a:r>
            <a:r>
              <a:rPr lang="nl-NL" sz="1800" dirty="0" err="1">
                <a:solidFill>
                  <a:srgbClr val="FF0000"/>
                </a:solidFill>
              </a:rPr>
              <a:t>Actual</a:t>
            </a:r>
            <a:r>
              <a:rPr lang="nl-NL" sz="1800" dirty="0">
                <a:solidFill>
                  <a:srgbClr val="FF0000"/>
                </a:solidFill>
              </a:rPr>
              <a:t> </a:t>
            </a:r>
            <a:r>
              <a:rPr lang="nl-NL" sz="1800" dirty="0" err="1">
                <a:solidFill>
                  <a:srgbClr val="FF0000"/>
                </a:solidFill>
              </a:rPr>
              <a:t>difference</a:t>
            </a:r>
            <a:r>
              <a:rPr lang="nl-NL" sz="1800" dirty="0">
                <a:solidFill>
                  <a:srgbClr val="FF0000"/>
                </a:solidFill>
              </a:rPr>
              <a:t> map 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728396" y="411076"/>
            <a:ext cx="3913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>
                <a:solidFill>
                  <a:srgbClr val="FF0000"/>
                </a:solidFill>
              </a:rPr>
              <a:t>Clear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t</a:t>
            </a:r>
            <a:r>
              <a:rPr lang="nl-NL" sz="2400" dirty="0" err="1" smtClean="0">
                <a:solidFill>
                  <a:srgbClr val="FF0000"/>
                </a:solidFill>
              </a:rPr>
              <a:t>races</a:t>
            </a:r>
            <a:r>
              <a:rPr lang="nl-NL" sz="2400" dirty="0" smtClean="0">
                <a:solidFill>
                  <a:srgbClr val="FF0000"/>
                </a:solidFill>
              </a:rPr>
              <a:t> of the ‘Crime’ are </a:t>
            </a:r>
          </a:p>
          <a:p>
            <a:r>
              <a:rPr lang="nl-NL" sz="2400" dirty="0" smtClean="0">
                <a:solidFill>
                  <a:srgbClr val="FF0000"/>
                </a:solidFill>
              </a:rPr>
              <a:t>in the </a:t>
            </a:r>
            <a:r>
              <a:rPr lang="nl-NL" sz="2400" dirty="0" err="1" smtClean="0">
                <a:solidFill>
                  <a:srgbClr val="FF0000"/>
                </a:solidFill>
              </a:rPr>
              <a:t>Difference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Density</a:t>
            </a:r>
            <a:r>
              <a:rPr lang="nl-NL" sz="2400" dirty="0" smtClean="0">
                <a:solidFill>
                  <a:srgbClr val="FF0000"/>
                </a:solidFill>
              </a:rPr>
              <a:t> Map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933080" y="5069065"/>
            <a:ext cx="3823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Difference</a:t>
            </a:r>
            <a:r>
              <a:rPr lang="nl-NL" dirty="0" smtClean="0">
                <a:solidFill>
                  <a:srgbClr val="FF0000"/>
                </a:solidFill>
              </a:rPr>
              <a:t> map in the CH2 </a:t>
            </a:r>
            <a:r>
              <a:rPr lang="nl-NL" dirty="0" err="1" smtClean="0">
                <a:solidFill>
                  <a:srgbClr val="FF0000"/>
                </a:solidFill>
              </a:rPr>
              <a:t>plane</a:t>
            </a:r>
            <a:endParaRPr lang="nl-NL" dirty="0" smtClean="0">
              <a:solidFill>
                <a:srgbClr val="FF0000"/>
              </a:solidFill>
            </a:endParaRPr>
          </a:p>
          <a:p>
            <a:r>
              <a:rPr lang="nl-NL" dirty="0" smtClean="0"/>
              <a:t>The CH</a:t>
            </a:r>
            <a:r>
              <a:rPr lang="nl-NL" baseline="-25000" dirty="0" smtClean="0"/>
              <a:t>2</a:t>
            </a:r>
            <a:r>
              <a:rPr lang="nl-NL" dirty="0" smtClean="0"/>
              <a:t> </a:t>
            </a:r>
            <a:r>
              <a:rPr lang="nl-NL" dirty="0" err="1" smtClean="0"/>
              <a:t>Hydrogen</a:t>
            </a:r>
            <a:r>
              <a:rPr lang="nl-NL" dirty="0"/>
              <a:t> </a:t>
            </a:r>
            <a:r>
              <a:rPr lang="nl-NL" dirty="0" err="1" smtClean="0"/>
              <a:t>atoms</a:t>
            </a:r>
            <a:r>
              <a:rPr lang="nl-NL" dirty="0" smtClean="0"/>
              <a:t> at </a:t>
            </a:r>
            <a:r>
              <a:rPr lang="nl-NL" dirty="0" err="1" smtClean="0"/>
              <a:t>calculated</a:t>
            </a:r>
            <a:endParaRPr lang="nl-NL" dirty="0" smtClean="0"/>
          </a:p>
          <a:p>
            <a:r>
              <a:rPr lang="nl-NL" dirty="0" err="1"/>
              <a:t>p</a:t>
            </a:r>
            <a:r>
              <a:rPr lang="nl-NL" dirty="0" err="1" smtClean="0"/>
              <a:t>ositions</a:t>
            </a:r>
            <a:r>
              <a:rPr lang="nl-NL" dirty="0" smtClean="0"/>
              <a:t> are </a:t>
            </a:r>
            <a:r>
              <a:rPr lang="nl-NL" dirty="0" err="1" smtClean="0"/>
              <a:t>definitely</a:t>
            </a:r>
            <a:r>
              <a:rPr lang="nl-NL" dirty="0" smtClean="0"/>
              <a:t> </a:t>
            </a:r>
            <a:r>
              <a:rPr lang="nl-NL" dirty="0" err="1" smtClean="0"/>
              <a:t>not</a:t>
            </a:r>
            <a:r>
              <a:rPr lang="nl-NL" dirty="0" smtClean="0"/>
              <a:t> in F(obs)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34975" y="2936952"/>
            <a:ext cx="323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Expected</a:t>
            </a:r>
            <a:r>
              <a:rPr lang="nl-NL" dirty="0" smtClean="0">
                <a:solidFill>
                  <a:srgbClr val="FF0000"/>
                </a:solidFill>
              </a:rPr>
              <a:t> type of </a:t>
            </a:r>
            <a:r>
              <a:rPr lang="nl-NL" dirty="0" err="1" smtClean="0">
                <a:solidFill>
                  <a:srgbClr val="FF0000"/>
                </a:solidFill>
              </a:rPr>
              <a:t>difference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smtClean="0">
                <a:solidFill>
                  <a:srgbClr val="FF0000"/>
                </a:solidFill>
              </a:rPr>
              <a:t>map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1" descr="f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" y="912813"/>
            <a:ext cx="3921218" cy="264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Afbeelding 2" descr="f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912813"/>
            <a:ext cx="295116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Afbeelding 3" descr="f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" y="3709075"/>
            <a:ext cx="4581625" cy="287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kstvak 4"/>
          <p:cNvSpPr txBox="1">
            <a:spLocks noChangeArrowheads="1"/>
          </p:cNvSpPr>
          <p:nvPr/>
        </p:nvSpPr>
        <p:spPr bwMode="auto">
          <a:xfrm>
            <a:off x="3670474" y="5923033"/>
            <a:ext cx="106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FF0000"/>
                </a:solidFill>
              </a:rPr>
              <a:t>NATALIE</a:t>
            </a:r>
          </a:p>
        </p:txBody>
      </p:sp>
      <p:sp>
        <p:nvSpPr>
          <p:cNvPr id="21509" name="Tekstvak 5"/>
          <p:cNvSpPr txBox="1">
            <a:spLocks noChangeArrowheads="1"/>
          </p:cNvSpPr>
          <p:nvPr/>
        </p:nvSpPr>
        <p:spPr bwMode="auto">
          <a:xfrm>
            <a:off x="3844248" y="2889250"/>
            <a:ext cx="63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FF0000"/>
                </a:solidFill>
              </a:rPr>
              <a:t>YLID</a:t>
            </a:r>
          </a:p>
        </p:txBody>
      </p:sp>
      <p:sp>
        <p:nvSpPr>
          <p:cNvPr id="21510" name="Tekstvak 6"/>
          <p:cNvSpPr txBox="1">
            <a:spLocks noChangeArrowheads="1"/>
          </p:cNvSpPr>
          <p:nvPr/>
        </p:nvSpPr>
        <p:spPr bwMode="auto">
          <a:xfrm>
            <a:off x="985592" y="191948"/>
            <a:ext cx="7267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3600" dirty="0">
                <a:solidFill>
                  <a:srgbClr val="FF0000"/>
                </a:solidFill>
              </a:rPr>
              <a:t>How </a:t>
            </a:r>
            <a:r>
              <a:rPr lang="nl-NL" sz="3600" dirty="0" smtClean="0">
                <a:solidFill>
                  <a:srgbClr val="FF0000"/>
                </a:solidFill>
              </a:rPr>
              <a:t>was </a:t>
            </a:r>
            <a:r>
              <a:rPr lang="nl-NL" sz="3600" dirty="0" err="1" smtClean="0">
                <a:solidFill>
                  <a:srgbClr val="FF0000"/>
                </a:solidFill>
              </a:rPr>
              <a:t>Structure</a:t>
            </a:r>
            <a:r>
              <a:rPr lang="nl-NL" sz="3600" dirty="0" smtClean="0">
                <a:solidFill>
                  <a:srgbClr val="FF0000"/>
                </a:solidFill>
              </a:rPr>
              <a:t> ‘</a:t>
            </a:r>
            <a:r>
              <a:rPr lang="nl-NL" altLang="ja-JP" sz="3600" dirty="0" err="1" smtClean="0">
                <a:solidFill>
                  <a:srgbClr val="FF0000"/>
                </a:solidFill>
              </a:rPr>
              <a:t>Natalie</a:t>
            </a:r>
            <a:r>
              <a:rPr lang="nl-NL" sz="3600" dirty="0" smtClean="0">
                <a:solidFill>
                  <a:srgbClr val="FF0000"/>
                </a:solidFill>
              </a:rPr>
              <a:t>’</a:t>
            </a:r>
            <a:r>
              <a:rPr lang="nl-NL" altLang="ja-JP" sz="3600" dirty="0" smtClean="0">
                <a:solidFill>
                  <a:srgbClr val="FF0000"/>
                </a:solidFill>
              </a:rPr>
              <a:t> </a:t>
            </a:r>
            <a:r>
              <a:rPr lang="nl-NL" altLang="ja-JP" sz="3600" dirty="0" err="1" smtClean="0">
                <a:solidFill>
                  <a:srgbClr val="FF0000"/>
                </a:solidFill>
              </a:rPr>
              <a:t>created</a:t>
            </a:r>
            <a:r>
              <a:rPr lang="nl-NL" altLang="ja-JP" sz="3600" dirty="0" smtClean="0">
                <a:solidFill>
                  <a:srgbClr val="FF0000"/>
                </a:solidFill>
              </a:rPr>
              <a:t> ?</a:t>
            </a:r>
            <a:endParaRPr lang="nl-NL" sz="3600" dirty="0">
              <a:solidFill>
                <a:srgbClr val="FF0000"/>
              </a:solidFill>
            </a:endParaRPr>
          </a:p>
        </p:txBody>
      </p:sp>
      <p:sp>
        <p:nvSpPr>
          <p:cNvPr id="21511" name="Tekstvak 7"/>
          <p:cNvSpPr txBox="1">
            <a:spLocks noChangeArrowheads="1"/>
          </p:cNvSpPr>
          <p:nvPr/>
        </p:nvSpPr>
        <p:spPr bwMode="auto">
          <a:xfrm>
            <a:off x="7510542" y="2396158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YLID</a:t>
            </a:r>
          </a:p>
        </p:txBody>
      </p:sp>
      <p:sp>
        <p:nvSpPr>
          <p:cNvPr id="9" name="Pijl omlaag 8"/>
          <p:cNvSpPr/>
          <p:nvPr/>
        </p:nvSpPr>
        <p:spPr>
          <a:xfrm>
            <a:off x="2987079" y="3232649"/>
            <a:ext cx="822960" cy="133514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743637" y="2958601"/>
            <a:ext cx="270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‘</a:t>
            </a:r>
            <a:r>
              <a:rPr lang="nl-NL" dirty="0" err="1" smtClean="0">
                <a:solidFill>
                  <a:srgbClr val="FF0000"/>
                </a:solidFill>
              </a:rPr>
              <a:t>Starting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Material</a:t>
            </a:r>
            <a:r>
              <a:rPr lang="nl-NL" dirty="0" smtClean="0">
                <a:solidFill>
                  <a:srgbClr val="FF0000"/>
                </a:solidFill>
              </a:rPr>
              <a:t>’ (</a:t>
            </a:r>
            <a:r>
              <a:rPr lang="nl-NL" dirty="0" err="1" smtClean="0">
                <a:solidFill>
                  <a:srgbClr val="FF0000"/>
                </a:solidFill>
              </a:rPr>
              <a:t>Bruker</a:t>
            </a:r>
            <a:r>
              <a:rPr lang="nl-NL" dirty="0" smtClean="0">
                <a:solidFill>
                  <a:srgbClr val="FF0000"/>
                </a:solidFill>
              </a:rPr>
              <a:t>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924028" y="4271931"/>
            <a:ext cx="251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Chemical issue: Se</a:t>
            </a:r>
            <a:r>
              <a:rPr lang="nl-NL" baseline="30000" dirty="0" smtClean="0"/>
              <a:t>+  </a:t>
            </a:r>
          </a:p>
          <a:p>
            <a:endParaRPr lang="nl-NL" baseline="30000" dirty="0"/>
          </a:p>
          <a:p>
            <a:r>
              <a:rPr lang="nl-NL" dirty="0" smtClean="0"/>
              <a:t>No </a:t>
            </a:r>
            <a:r>
              <a:rPr lang="nl-NL" dirty="0" err="1" smtClean="0"/>
              <a:t>example</a:t>
            </a:r>
            <a:r>
              <a:rPr lang="nl-NL" dirty="0" smtClean="0"/>
              <a:t> in the CSD </a:t>
            </a:r>
          </a:p>
          <a:p>
            <a:r>
              <a:rPr lang="nl-NL" dirty="0" err="1"/>
              <a:t>f</a:t>
            </a:r>
            <a:r>
              <a:rPr lang="nl-NL" dirty="0" err="1" smtClean="0"/>
              <a:t>or</a:t>
            </a:r>
            <a:r>
              <a:rPr lang="nl-NL" dirty="0" smtClean="0"/>
              <a:t> the 6-membered ring</a:t>
            </a:r>
          </a:p>
          <a:p>
            <a:r>
              <a:rPr lang="nl-NL" dirty="0" smtClean="0"/>
              <a:t>System</a:t>
            </a:r>
          </a:p>
          <a:p>
            <a:endParaRPr lang="nl-NL" dirty="0"/>
          </a:p>
          <a:p>
            <a:r>
              <a:rPr lang="nl-NL" dirty="0" err="1" smtClean="0"/>
              <a:t>Mogul</a:t>
            </a:r>
            <a:r>
              <a:rPr lang="nl-NL" dirty="0" smtClean="0"/>
              <a:t> : Se – C  </a:t>
            </a:r>
            <a:r>
              <a:rPr lang="nl-NL" dirty="0" err="1" smtClean="0"/>
              <a:t>outlier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162281" y="5463099"/>
            <a:ext cx="40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7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Afbeelding 1" descr="f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6227763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hthoek 4"/>
          <p:cNvSpPr>
            <a:spLocks noChangeArrowheads="1"/>
          </p:cNvSpPr>
          <p:nvPr/>
        </p:nvSpPr>
        <p:spPr bwMode="auto">
          <a:xfrm>
            <a:off x="6303963" y="5094288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dirty="0">
                <a:latin typeface="Wingdings" charset="0"/>
                <a:cs typeface="Wingdings" charset="0"/>
              </a:rPr>
              <a:t></a:t>
            </a:r>
            <a:endParaRPr lang="nl-NL" dirty="0"/>
          </a:p>
        </p:txBody>
      </p:sp>
      <p:sp>
        <p:nvSpPr>
          <p:cNvPr id="22531" name="Rechthoek 5"/>
          <p:cNvSpPr>
            <a:spLocks noChangeArrowheads="1"/>
          </p:cNvSpPr>
          <p:nvPr/>
        </p:nvSpPr>
        <p:spPr bwMode="auto">
          <a:xfrm>
            <a:off x="6303963" y="5624513"/>
            <a:ext cx="38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dirty="0">
                <a:latin typeface="Wingdings" charset="0"/>
                <a:cs typeface="Wingdings" charset="0"/>
              </a:rPr>
              <a:t></a:t>
            </a:r>
            <a:endParaRPr lang="nl-NL" dirty="0"/>
          </a:p>
        </p:txBody>
      </p:sp>
      <p:sp>
        <p:nvSpPr>
          <p:cNvPr id="22532" name="Tekstvak 7"/>
          <p:cNvSpPr txBox="1">
            <a:spLocks noChangeArrowheads="1"/>
          </p:cNvSpPr>
          <p:nvPr/>
        </p:nvSpPr>
        <p:spPr bwMode="auto">
          <a:xfrm>
            <a:off x="6691313" y="5094288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No H-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22533" name="Tekstvak 8"/>
          <p:cNvSpPr txBox="1">
            <a:spLocks noChangeArrowheads="1"/>
          </p:cNvSpPr>
          <p:nvPr/>
        </p:nvSpPr>
        <p:spPr bwMode="auto">
          <a:xfrm>
            <a:off x="6691313" y="5702300"/>
            <a:ext cx="2138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No 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r>
              <a:rPr lang="nl-NL" sz="1800" dirty="0">
                <a:solidFill>
                  <a:srgbClr val="FF0000"/>
                </a:solidFill>
              </a:rPr>
              <a:t> on </a:t>
            </a:r>
            <a:r>
              <a:rPr lang="nl-NL" sz="1800" dirty="0" err="1">
                <a:solidFill>
                  <a:srgbClr val="FF0000"/>
                </a:solidFill>
              </a:rPr>
              <a:t>Bonds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22534" name="Tekstvak 9"/>
          <p:cNvSpPr txBox="1">
            <a:spLocks noChangeArrowheads="1"/>
          </p:cNvSpPr>
          <p:nvPr/>
        </p:nvSpPr>
        <p:spPr bwMode="auto">
          <a:xfrm>
            <a:off x="6497638" y="541338"/>
            <a:ext cx="19479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 smtClean="0">
                <a:solidFill>
                  <a:srgbClr val="FF0000"/>
                </a:solidFill>
              </a:rPr>
              <a:t>CURRENT</a:t>
            </a:r>
          </a:p>
          <a:p>
            <a:pPr eaLnBrk="1" hangingPunct="1"/>
            <a:r>
              <a:rPr lang="nl-NL" sz="1800" dirty="0" smtClean="0">
                <a:solidFill>
                  <a:srgbClr val="FF0000"/>
                </a:solidFill>
              </a:rPr>
              <a:t>PLATON/CHECKCIF</a:t>
            </a:r>
            <a:endParaRPr lang="nl-NL" sz="1800" dirty="0">
              <a:solidFill>
                <a:srgbClr val="FF0000"/>
              </a:solidFill>
            </a:endParaRP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VALIDATION</a:t>
            </a: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REPORT FOR</a:t>
            </a: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‘NATALIE’</a:t>
            </a:r>
          </a:p>
        </p:txBody>
      </p:sp>
    </p:spTree>
    <p:extLst>
      <p:ext uri="{BB962C8B-B14F-4D97-AF65-F5344CB8AC3E}">
        <p14:creationId xmlns:p14="http://schemas.microsoft.com/office/powerpoint/2010/main" val="399175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 the Positive side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80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(Reported) attempts to beat </a:t>
            </a:r>
            <a:r>
              <a:rPr lang="en-US" dirty="0" err="1" smtClean="0"/>
              <a:t>checkCIF</a:t>
            </a:r>
            <a:r>
              <a:rPr lang="en-US" dirty="0" smtClean="0"/>
              <a:t> are extremely helpful (thanks Natalie!),  not only to address fraud attempts but also as a source for additional tests for the detection of author errors.</a:t>
            </a:r>
          </a:p>
          <a:p>
            <a:r>
              <a:rPr lang="en-US" dirty="0" smtClean="0"/>
              <a:t>The two added ALERTS are excellent examples for this.</a:t>
            </a:r>
          </a:p>
          <a:p>
            <a:r>
              <a:rPr lang="en-US" dirty="0" smtClean="0"/>
              <a:t>The newly introduced ALERTS are helpful for the detection of accidently misplaced Hydrogen atoms.</a:t>
            </a:r>
          </a:p>
          <a:p>
            <a:r>
              <a:rPr lang="en-US" dirty="0" smtClean="0"/>
              <a:t>Analyses of the FCF may give further clues as shown next.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0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in Detail at the </a:t>
            </a:r>
            <a:r>
              <a:rPr lang="nl-NL" dirty="0" err="1" smtClean="0">
                <a:solidFill>
                  <a:srgbClr val="FF0000"/>
                </a:solidFill>
              </a:rPr>
              <a:t>Reflection</a:t>
            </a:r>
            <a:r>
              <a:rPr lang="nl-NL" dirty="0" smtClean="0">
                <a:solidFill>
                  <a:srgbClr val="FF0000"/>
                </a:solidFill>
              </a:rPr>
              <a:t> Data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5778"/>
            <a:ext cx="8229600" cy="4870385"/>
          </a:xfrm>
        </p:spPr>
        <p:txBody>
          <a:bodyPr/>
          <a:lstStyle/>
          <a:p>
            <a:r>
              <a:rPr lang="nl-NL" dirty="0" err="1" smtClean="0"/>
              <a:t>Partly</a:t>
            </a:r>
            <a:r>
              <a:rPr lang="nl-NL" dirty="0" smtClean="0"/>
              <a:t>, </a:t>
            </a:r>
            <a:r>
              <a:rPr lang="nl-NL" dirty="0" err="1" smtClean="0"/>
              <a:t>such</a:t>
            </a:r>
            <a:r>
              <a:rPr lang="nl-NL" dirty="0" smtClean="0"/>
              <a:t> information is in the .</a:t>
            </a:r>
            <a:r>
              <a:rPr lang="nl-NL" dirty="0" err="1" smtClean="0"/>
              <a:t>ckf</a:t>
            </a:r>
            <a:r>
              <a:rPr lang="nl-NL" dirty="0" smtClean="0"/>
              <a:t> file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PLATON/</a:t>
            </a:r>
            <a:r>
              <a:rPr lang="nl-NL" dirty="0" err="1" smtClean="0"/>
              <a:t>checkCIF</a:t>
            </a:r>
            <a:r>
              <a:rPr lang="nl-NL" dirty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the FCF data or </a:t>
            </a:r>
            <a:r>
              <a:rPr lang="nl-NL" dirty="0" err="1" smtClean="0"/>
              <a:t>use</a:t>
            </a:r>
            <a:r>
              <a:rPr lang="nl-NL" dirty="0" smtClean="0"/>
              <a:t> e.g. tools </a:t>
            </a:r>
            <a:r>
              <a:rPr lang="nl-NL" dirty="0" err="1" smtClean="0"/>
              <a:t>available</a:t>
            </a:r>
            <a:r>
              <a:rPr lang="nl-NL" dirty="0" smtClean="0"/>
              <a:t> in PLATON </a:t>
            </a:r>
          </a:p>
          <a:p>
            <a:r>
              <a:rPr lang="nl-NL" sz="2800" dirty="0" smtClean="0"/>
              <a:t>The </a:t>
            </a:r>
            <a:r>
              <a:rPr lang="nl-NL" sz="2800" dirty="0" err="1" smtClean="0"/>
              <a:t>Normal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 err="1" smtClean="0"/>
              <a:t>Probability</a:t>
            </a:r>
            <a:r>
              <a:rPr lang="nl-NL" sz="2800" dirty="0" smtClean="0"/>
              <a:t> PLOT is</a:t>
            </a:r>
          </a:p>
          <a:p>
            <a:pPr marL="0" indent="0">
              <a:buNone/>
            </a:pPr>
            <a:r>
              <a:rPr lang="nl-NL" sz="2800" dirty="0" err="1"/>
              <a:t>n</a:t>
            </a:r>
            <a:r>
              <a:rPr lang="nl-NL" sz="2800" dirty="0" err="1" smtClean="0"/>
              <a:t>ot</a:t>
            </a:r>
            <a:r>
              <a:rPr lang="nl-NL" sz="2800" dirty="0" smtClean="0"/>
              <a:t> perfect </a:t>
            </a:r>
            <a:r>
              <a:rPr lang="nl-NL" sz="2800" dirty="0" err="1" smtClean="0"/>
              <a:t>for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/>
              <a:t>t</a:t>
            </a:r>
            <a:r>
              <a:rPr lang="nl-NL" sz="2800" dirty="0" smtClean="0"/>
              <a:t>he fake ‘</a:t>
            </a:r>
            <a:r>
              <a:rPr lang="nl-NL" sz="2800" dirty="0" err="1" smtClean="0"/>
              <a:t>Natalie</a:t>
            </a:r>
            <a:r>
              <a:rPr lang="nl-NL" sz="2800" dirty="0" smtClean="0"/>
              <a:t>’</a:t>
            </a:r>
          </a:p>
          <a:p>
            <a:pPr marL="0" indent="0">
              <a:buNone/>
            </a:pPr>
            <a:r>
              <a:rPr lang="nl-NL" sz="2800" dirty="0" err="1"/>
              <a:t>s</a:t>
            </a:r>
            <a:r>
              <a:rPr lang="nl-NL" sz="2800" dirty="0" err="1" smtClean="0"/>
              <a:t>tructure</a:t>
            </a:r>
            <a:r>
              <a:rPr lang="nl-NL" sz="2800" dirty="0" smtClean="0"/>
              <a:t>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its</a:t>
            </a:r>
            <a:r>
              <a:rPr lang="nl-NL" sz="2800" dirty="0" smtClean="0"/>
              <a:t> low</a:t>
            </a:r>
          </a:p>
          <a:p>
            <a:pPr marL="0" indent="0">
              <a:buNone/>
            </a:pPr>
            <a:r>
              <a:rPr lang="nl-NL" sz="2800" dirty="0" smtClean="0"/>
              <a:t>R-factor </a:t>
            </a:r>
            <a:r>
              <a:rPr lang="nl-NL" sz="2800" dirty="0" err="1" smtClean="0"/>
              <a:t>values</a:t>
            </a:r>
            <a:endParaRPr lang="nl-NL" sz="2800" dirty="0"/>
          </a:p>
        </p:txBody>
      </p:sp>
      <p:pic>
        <p:nvPicPr>
          <p:cNvPr id="4" name="Afbeelding 3" descr="na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38" y="2802442"/>
            <a:ext cx="4869530" cy="40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in Detail at the </a:t>
            </a:r>
            <a:r>
              <a:rPr lang="nl-NL" dirty="0" err="1" smtClean="0">
                <a:solidFill>
                  <a:srgbClr val="FF0000"/>
                </a:solidFill>
              </a:rPr>
              <a:t>Reflection</a:t>
            </a:r>
            <a:r>
              <a:rPr lang="nl-NL" dirty="0" smtClean="0">
                <a:solidFill>
                  <a:srgbClr val="FF0000"/>
                </a:solidFill>
              </a:rPr>
              <a:t> Data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5778"/>
            <a:ext cx="8229600" cy="4870385"/>
          </a:xfrm>
        </p:spPr>
        <p:txBody>
          <a:bodyPr/>
          <a:lstStyle/>
          <a:p>
            <a:r>
              <a:rPr lang="nl-NL" dirty="0" err="1" smtClean="0"/>
              <a:t>Partly</a:t>
            </a:r>
            <a:r>
              <a:rPr lang="nl-NL" dirty="0" smtClean="0"/>
              <a:t>, </a:t>
            </a:r>
            <a:r>
              <a:rPr lang="nl-NL" dirty="0" err="1" smtClean="0"/>
              <a:t>such</a:t>
            </a:r>
            <a:r>
              <a:rPr lang="nl-NL" dirty="0" smtClean="0"/>
              <a:t> information is in the .</a:t>
            </a:r>
            <a:r>
              <a:rPr lang="nl-NL" dirty="0" err="1" smtClean="0"/>
              <a:t>ckf</a:t>
            </a:r>
            <a:r>
              <a:rPr lang="nl-NL" dirty="0" smtClean="0"/>
              <a:t> file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PLATON/</a:t>
            </a:r>
            <a:r>
              <a:rPr lang="nl-NL" dirty="0" err="1" smtClean="0"/>
              <a:t>checkCIF</a:t>
            </a:r>
            <a:r>
              <a:rPr lang="nl-NL" dirty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the FCF data or </a:t>
            </a:r>
            <a:r>
              <a:rPr lang="nl-NL" dirty="0" err="1" smtClean="0"/>
              <a:t>use</a:t>
            </a:r>
            <a:r>
              <a:rPr lang="nl-NL" dirty="0" smtClean="0"/>
              <a:t> e.g. tools </a:t>
            </a:r>
            <a:r>
              <a:rPr lang="nl-NL" dirty="0" err="1" smtClean="0"/>
              <a:t>available</a:t>
            </a:r>
            <a:r>
              <a:rPr lang="nl-NL" dirty="0" smtClean="0"/>
              <a:t> in PLATON </a:t>
            </a:r>
          </a:p>
          <a:p>
            <a:r>
              <a:rPr lang="nl-NL" sz="2800" dirty="0" smtClean="0"/>
              <a:t>The </a:t>
            </a:r>
            <a:r>
              <a:rPr lang="nl-NL" sz="2800" dirty="0" err="1" smtClean="0"/>
              <a:t>Normal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 err="1" smtClean="0"/>
              <a:t>Probability</a:t>
            </a:r>
            <a:r>
              <a:rPr lang="nl-NL" sz="2800" dirty="0" smtClean="0"/>
              <a:t> PLOT is</a:t>
            </a:r>
          </a:p>
          <a:p>
            <a:pPr marL="0" indent="0">
              <a:buNone/>
            </a:pPr>
            <a:r>
              <a:rPr lang="nl-NL" sz="2800" dirty="0" err="1"/>
              <a:t>n</a:t>
            </a:r>
            <a:r>
              <a:rPr lang="nl-NL" sz="2800" dirty="0" err="1" smtClean="0"/>
              <a:t>ot</a:t>
            </a:r>
            <a:r>
              <a:rPr lang="nl-NL" sz="2800" dirty="0" smtClean="0"/>
              <a:t> perfect </a:t>
            </a:r>
            <a:r>
              <a:rPr lang="nl-NL" sz="2800" dirty="0" err="1" smtClean="0"/>
              <a:t>for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/>
              <a:t>t</a:t>
            </a:r>
            <a:r>
              <a:rPr lang="nl-NL" sz="2800" dirty="0" smtClean="0"/>
              <a:t>he fake ‘</a:t>
            </a:r>
            <a:r>
              <a:rPr lang="nl-NL" sz="2800" dirty="0" err="1" smtClean="0"/>
              <a:t>Natalie</a:t>
            </a:r>
            <a:r>
              <a:rPr lang="nl-NL" sz="2800" dirty="0" smtClean="0"/>
              <a:t>’</a:t>
            </a:r>
          </a:p>
          <a:p>
            <a:pPr marL="0" indent="0">
              <a:buNone/>
            </a:pPr>
            <a:r>
              <a:rPr lang="nl-NL" sz="2800" dirty="0" err="1"/>
              <a:t>s</a:t>
            </a:r>
            <a:r>
              <a:rPr lang="nl-NL" sz="2800" dirty="0" err="1" smtClean="0"/>
              <a:t>tructure</a:t>
            </a:r>
            <a:r>
              <a:rPr lang="nl-NL" sz="2800" dirty="0" smtClean="0"/>
              <a:t>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its</a:t>
            </a:r>
            <a:r>
              <a:rPr lang="nl-NL" sz="2800" dirty="0" smtClean="0"/>
              <a:t> low</a:t>
            </a:r>
          </a:p>
          <a:p>
            <a:pPr marL="0" indent="0">
              <a:buNone/>
            </a:pPr>
            <a:r>
              <a:rPr lang="nl-NL" sz="2800" dirty="0" smtClean="0"/>
              <a:t>R-factor </a:t>
            </a:r>
            <a:r>
              <a:rPr lang="nl-NL" sz="2800" dirty="0" err="1" smtClean="0"/>
              <a:t>values</a:t>
            </a:r>
            <a:endParaRPr lang="nl-NL" sz="2800" dirty="0"/>
          </a:p>
        </p:txBody>
      </p:sp>
      <p:pic>
        <p:nvPicPr>
          <p:cNvPr id="4" name="Afbeelding 3" descr="na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38" y="2802442"/>
            <a:ext cx="4869530" cy="40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85440" y="465170"/>
            <a:ext cx="7771680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en-US" sz="4000">
                <a:solidFill>
                  <a:srgbClr val="CC0000"/>
                </a:solidFill>
              </a:rPr>
              <a:t>Archival of Model Parameters</a:t>
            </a:r>
            <a:br>
              <a:rPr lang="en-US" sz="4000">
                <a:solidFill>
                  <a:srgbClr val="CC0000"/>
                </a:solidFill>
              </a:rPr>
            </a:br>
            <a:r>
              <a:rPr lang="en-US" sz="4000">
                <a:solidFill>
                  <a:srgbClr val="CC0000"/>
                </a:solidFill>
              </a:rPr>
              <a:t>in a Publication (Acta Cryst.)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798749"/>
            <a:ext cx="8782560" cy="540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023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at the sigma(I) versus </a:t>
            </a:r>
            <a:r>
              <a:rPr lang="nl-NL" dirty="0" err="1" smtClean="0">
                <a:solidFill>
                  <a:srgbClr val="FF0000"/>
                </a:solidFill>
              </a:rPr>
              <a:t>sqrt</a:t>
            </a:r>
            <a:r>
              <a:rPr lang="nl-NL" dirty="0" smtClean="0">
                <a:solidFill>
                  <a:srgbClr val="FF0000"/>
                </a:solidFill>
              </a:rPr>
              <a:t>(I) Plot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62200"/>
            <a:ext cx="8229600" cy="4763964"/>
          </a:xfrm>
        </p:spPr>
        <p:txBody>
          <a:bodyPr/>
          <a:lstStyle/>
          <a:p>
            <a:r>
              <a:rPr lang="nl-NL" dirty="0" smtClean="0"/>
              <a:t>‘</a:t>
            </a:r>
            <a:r>
              <a:rPr lang="nl-NL" dirty="0" err="1" smtClean="0"/>
              <a:t>Nardelli</a:t>
            </a:r>
            <a:r>
              <a:rPr lang="nl-NL" dirty="0" smtClean="0"/>
              <a:t>’ (</a:t>
            </a:r>
            <a:r>
              <a:rPr lang="nl-NL" dirty="0" err="1" smtClean="0"/>
              <a:t>Bruker</a:t>
            </a:r>
            <a:r>
              <a:rPr lang="nl-NL" dirty="0" smtClean="0"/>
              <a:t>) versus non-fake </a:t>
            </a:r>
            <a:r>
              <a:rPr lang="nl-NL" dirty="0" err="1" smtClean="0"/>
              <a:t>Bruker</a:t>
            </a:r>
            <a:r>
              <a:rPr lang="nl-NL" dirty="0" smtClean="0"/>
              <a:t> data</a:t>
            </a:r>
            <a:endParaRPr lang="nl-NL" dirty="0"/>
          </a:p>
        </p:txBody>
      </p:sp>
      <p:pic>
        <p:nvPicPr>
          <p:cNvPr id="4" name="Afbeelding 3" descr="na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4" y="2163911"/>
            <a:ext cx="4063777" cy="4161979"/>
          </a:xfrm>
          <a:prstGeom prst="rect">
            <a:avLst/>
          </a:prstGeom>
        </p:spPr>
      </p:pic>
      <p:pic>
        <p:nvPicPr>
          <p:cNvPr id="6" name="Afbeelding 5" descr="nat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6" y="2163911"/>
            <a:ext cx="4275043" cy="416197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106380" y="550792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Poisson Statistics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61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Common Validation Issues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Cryst</a:t>
            </a:r>
            <a:r>
              <a:rPr lang="en-GB" dirty="0" smtClean="0"/>
              <a:t>. </a:t>
            </a:r>
            <a:r>
              <a:rPr lang="en-GB" dirty="0"/>
              <a:t>e</a:t>
            </a:r>
            <a:r>
              <a:rPr lang="en-GB" dirty="0" smtClean="0"/>
              <a:t>xpects data sets to be essentially complete up to sin(theta)/lambda = 0.6 Å</a:t>
            </a:r>
            <a:r>
              <a:rPr lang="en-GB" baseline="30000" dirty="0" smtClean="0"/>
              <a:t>-1</a:t>
            </a:r>
            <a:r>
              <a:rPr lang="en-GB" dirty="0" smtClean="0"/>
              <a:t>. This does not imply to delete all data beyond that value as ‘the </a:t>
            </a:r>
            <a:r>
              <a:rPr lang="en-GB" dirty="0" err="1" smtClean="0"/>
              <a:t>Acta</a:t>
            </a:r>
            <a:r>
              <a:rPr lang="en-GB" dirty="0" smtClean="0"/>
              <a:t> Standard’. Those data should be kept.</a:t>
            </a:r>
          </a:p>
          <a:p>
            <a:r>
              <a:rPr lang="en-GB" dirty="0" smtClean="0"/>
              <a:t>Supplying a VRF with a good argument explaining the reason for an A or B Alert in the case at hand should be sufficient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13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C5000B"/>
                </a:solidFill>
              </a:rPr>
              <a:t>Formula &amp; Z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23515"/>
          </a:xfrm>
          <a:ln/>
        </p:spPr>
        <p:txBody>
          <a:bodyPr>
            <a:normAutofit lnSpcReduction="10000"/>
          </a:bodyPr>
          <a:lstStyle/>
          <a:p>
            <a:pPr indent="-302404">
              <a:buNone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/>
              <a:t>- The Moiety Formula should be consistent with the reported Z value. There should be generally no problem with one species only in a general position (Z = general position multiplicity)</a:t>
            </a:r>
          </a:p>
          <a:p>
            <a:pPr indent="-302404">
              <a:buNone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/>
              <a:t>- The proper choice of Z in the case of multiple species in the asymmetric unit (and their order) is likely best dictated by the underlying chemistry.  </a:t>
            </a:r>
          </a:p>
        </p:txBody>
      </p:sp>
    </p:spTree>
    <p:extLst>
      <p:ext uri="{BB962C8B-B14F-4D97-AF65-F5344CB8AC3E}">
        <p14:creationId xmlns:p14="http://schemas.microsoft.com/office/powerpoint/2010/main" val="1971792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Missed Symmetry Messages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Tests are done to detect and report on missed or pseudo-symmetry. Those tests look for symmetry relations within the model parameters compatible with the lattice symmetry.</a:t>
            </a:r>
          </a:p>
          <a:p>
            <a:r>
              <a:rPr lang="en-GB" sz="2800" dirty="0" smtClean="0"/>
              <a:t>Details can be investigated with the ADDSYM tool in PLATON.</a:t>
            </a:r>
          </a:p>
          <a:p>
            <a:r>
              <a:rPr lang="en-GB" sz="2800" dirty="0" smtClean="0"/>
              <a:t>Reflection data will be needed for the definite analysis.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518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Valid </a:t>
            </a:r>
            <a:r>
              <a:rPr lang="en-GB" i="1" dirty="0" smtClean="0">
                <a:solidFill>
                  <a:srgbClr val="FF0000"/>
                </a:solidFill>
              </a:rPr>
              <a:t>versus</a:t>
            </a:r>
            <a:r>
              <a:rPr lang="en-GB" dirty="0" smtClean="0">
                <a:solidFill>
                  <a:srgbClr val="FF0000"/>
                </a:solidFill>
              </a:rPr>
              <a:t> Value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 structure report is ‘valid’ when the reported results include the experimental data, the authors interpretation of the data, the way that those results were obtained and all non-standard issues discussed.</a:t>
            </a:r>
          </a:p>
          <a:p>
            <a:r>
              <a:rPr lang="en-GB" dirty="0" smtClean="0"/>
              <a:t>The value of the report depends on what new information is obtained. The value of heavily constrained and restrained structures might be limited.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83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9" y="317518"/>
            <a:ext cx="8772226" cy="635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863"/>
          </a:xfrm>
        </p:spPr>
        <p:txBody>
          <a:bodyPr/>
          <a:lstStyle/>
          <a:p>
            <a:r>
              <a:rPr lang="nl-NL">
                <a:solidFill>
                  <a:srgbClr val="FF0000"/>
                </a:solidFill>
                <a:latin typeface="Calibri" charset="0"/>
                <a:ea typeface="MS PGothic" charset="0"/>
              </a:rPr>
              <a:t>Final Comments</a:t>
            </a:r>
          </a:p>
        </p:txBody>
      </p:sp>
      <p:sp>
        <p:nvSpPr>
          <p:cNvPr id="21507" name="Tijdelijke aanduiding voor inhoud 4"/>
          <p:cNvSpPr>
            <a:spLocks noGrp="1"/>
          </p:cNvSpPr>
          <p:nvPr>
            <p:ph idx="1"/>
          </p:nvPr>
        </p:nvSpPr>
        <p:spPr>
          <a:xfrm>
            <a:off x="203200" y="931863"/>
            <a:ext cx="8737600" cy="5194300"/>
          </a:xfrm>
        </p:spPr>
        <p:txBody>
          <a:bodyPr>
            <a:normAutofit lnSpcReduction="10000"/>
          </a:bodyPr>
          <a:lstStyle/>
          <a:p>
            <a:r>
              <a:rPr lang="nl-NL" sz="2800" dirty="0" err="1">
                <a:latin typeface="Calibri" charset="0"/>
                <a:ea typeface="MS PGothic" charset="0"/>
              </a:rPr>
              <a:t>CheckCIF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provides</a:t>
            </a:r>
            <a:r>
              <a:rPr lang="nl-NL" sz="2800" dirty="0">
                <a:latin typeface="Calibri" charset="0"/>
                <a:ea typeface="MS PGothic" charset="0"/>
              </a:rPr>
              <a:t> a list of issues </a:t>
            </a:r>
            <a:r>
              <a:rPr lang="nl-NL" sz="2800" dirty="0" err="1">
                <a:latin typeface="Calibri" charset="0"/>
                <a:ea typeface="MS PGothic" charset="0"/>
              </a:rPr>
              <a:t>that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addressed</a:t>
            </a:r>
            <a:r>
              <a:rPr lang="nl-NL" sz="2800" dirty="0">
                <a:latin typeface="Calibri" charset="0"/>
                <a:ea typeface="MS PGothic" charset="0"/>
              </a:rPr>
              <a:t>, </a:t>
            </a:r>
            <a:r>
              <a:rPr lang="nl-NL" sz="2800" dirty="0" err="1">
                <a:latin typeface="Calibri" charset="0"/>
                <a:ea typeface="MS PGothic" charset="0"/>
              </a:rPr>
              <a:t>either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correction</a:t>
            </a:r>
            <a:r>
              <a:rPr lang="nl-NL" sz="2800" dirty="0">
                <a:latin typeface="Calibri" charset="0"/>
                <a:ea typeface="MS PGothic" charset="0"/>
              </a:rPr>
              <a:t> or </a:t>
            </a:r>
            <a:r>
              <a:rPr lang="nl-NL" sz="2800" dirty="0" err="1">
                <a:latin typeface="Calibri" charset="0"/>
                <a:ea typeface="MS PGothic" charset="0"/>
              </a:rPr>
              <a:t>giving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acceptable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explanation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smtClean="0">
                <a:latin typeface="Calibri" charset="0"/>
                <a:ea typeface="MS PGothic" charset="0"/>
              </a:rPr>
              <a:t>(in the paper or VRF in the CIF)</a:t>
            </a:r>
            <a:endParaRPr lang="nl-NL" sz="2800" dirty="0">
              <a:latin typeface="Calibri" charset="0"/>
              <a:ea typeface="MS PGothic" charset="0"/>
            </a:endParaRPr>
          </a:p>
          <a:p>
            <a:r>
              <a:rPr lang="nl-NL" sz="2800" dirty="0">
                <a:latin typeface="Calibri" charset="0"/>
                <a:ea typeface="MS PGothic" charset="0"/>
              </a:rPr>
              <a:t>ALERTS </a:t>
            </a:r>
            <a:r>
              <a:rPr lang="nl-NL" sz="2800" dirty="0" err="1">
                <a:latin typeface="Calibri" charset="0"/>
                <a:ea typeface="MS PGothic" charset="0"/>
              </a:rPr>
              <a:t>come</a:t>
            </a:r>
            <a:r>
              <a:rPr lang="nl-NL" sz="2800" dirty="0">
                <a:latin typeface="Calibri" charset="0"/>
                <a:ea typeface="MS PGothic" charset="0"/>
              </a:rPr>
              <a:t> in levels A, B &amp; C </a:t>
            </a:r>
            <a:r>
              <a:rPr lang="nl-NL" sz="2800" dirty="0" err="1">
                <a:latin typeface="Calibri" charset="0"/>
                <a:ea typeface="MS PGothic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</a:rPr>
              <a:t> report </a:t>
            </a:r>
            <a:r>
              <a:rPr lang="nl-NL" sz="2800" dirty="0" err="1">
                <a:latin typeface="Calibri" charset="0"/>
                <a:ea typeface="MS PGothic" charset="0"/>
              </a:rPr>
              <a:t>possible</a:t>
            </a:r>
            <a:r>
              <a:rPr lang="nl-NL" sz="2800" dirty="0">
                <a:latin typeface="Calibri" charset="0"/>
                <a:ea typeface="MS PGothic" charset="0"/>
              </a:rPr>
              <a:t> error, missing data or </a:t>
            </a:r>
            <a:r>
              <a:rPr lang="nl-NL" sz="2800" dirty="0" err="1">
                <a:latin typeface="Calibri" charset="0"/>
                <a:ea typeface="MS PGothic" charset="0"/>
              </a:rPr>
              <a:t>quality</a:t>
            </a:r>
            <a:r>
              <a:rPr lang="nl-NL" sz="2800" dirty="0">
                <a:latin typeface="Calibri" charset="0"/>
                <a:ea typeface="MS PGothic" charset="0"/>
              </a:rPr>
              <a:t> issues. G-ALERTS are </a:t>
            </a:r>
            <a:r>
              <a:rPr lang="nl-NL" sz="2800" dirty="0" err="1">
                <a:latin typeface="Calibri" charset="0"/>
                <a:ea typeface="MS PGothic" charset="0"/>
              </a:rPr>
              <a:t>generally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informative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not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necessarily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errors</a:t>
            </a:r>
            <a:r>
              <a:rPr lang="nl-NL" sz="2800" dirty="0">
                <a:latin typeface="Calibri" charset="0"/>
                <a:ea typeface="MS PGothic" charset="0"/>
              </a:rPr>
              <a:t> but </a:t>
            </a:r>
            <a:r>
              <a:rPr lang="nl-NL" sz="2800" dirty="0" err="1">
                <a:latin typeface="Calibri" charset="0"/>
                <a:ea typeface="MS PGothic" charset="0"/>
              </a:rPr>
              <a:t>still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looked</a:t>
            </a:r>
            <a:r>
              <a:rPr lang="nl-NL" sz="2800" dirty="0">
                <a:latin typeface="Calibri" charset="0"/>
                <a:ea typeface="MS PGothic" charset="0"/>
              </a:rPr>
              <a:t> at </a:t>
            </a:r>
            <a:r>
              <a:rPr lang="nl-NL" sz="2800" dirty="0" err="1">
                <a:latin typeface="Calibri" charset="0"/>
                <a:ea typeface="MS PGothic" charset="0"/>
              </a:rPr>
              <a:t>seriously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A &amp; B ALERTS </a:t>
            </a:r>
            <a:r>
              <a:rPr lang="nl-NL" sz="2800" dirty="0" err="1">
                <a:latin typeface="Calibri" charset="0"/>
                <a:ea typeface="MS PGothic" charset="0"/>
              </a:rPr>
              <a:t>should</a:t>
            </a:r>
            <a:r>
              <a:rPr lang="nl-NL" sz="2800" dirty="0">
                <a:latin typeface="Calibri" charset="0"/>
                <a:ea typeface="MS PGothic" charset="0"/>
              </a:rPr>
              <a:t> never </a:t>
            </a:r>
            <a:r>
              <a:rPr lang="nl-NL" sz="2800" dirty="0" err="1">
                <a:latin typeface="Calibri" charset="0"/>
                <a:ea typeface="MS PGothic" charset="0"/>
              </a:rPr>
              <a:t>automatically</a:t>
            </a:r>
            <a:r>
              <a:rPr lang="nl-NL" sz="2800" dirty="0">
                <a:latin typeface="Calibri" charset="0"/>
                <a:ea typeface="MS PGothic" charset="0"/>
              </a:rPr>
              <a:t> lead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the </a:t>
            </a:r>
            <a:r>
              <a:rPr lang="nl-NL" sz="2800" dirty="0" err="1">
                <a:latin typeface="Calibri" charset="0"/>
                <a:ea typeface="MS PGothic" charset="0"/>
              </a:rPr>
              <a:t>rejection</a:t>
            </a:r>
            <a:r>
              <a:rPr lang="nl-NL" sz="2800" dirty="0">
                <a:latin typeface="Calibri" charset="0"/>
                <a:ea typeface="MS PGothic" charset="0"/>
              </a:rPr>
              <a:t> of a paper but </a:t>
            </a:r>
            <a:r>
              <a:rPr lang="nl-NL" sz="2800" dirty="0" err="1">
                <a:latin typeface="Calibri" charset="0"/>
                <a:ea typeface="MS PGothic" charset="0"/>
              </a:rPr>
              <a:t>should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investigated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by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 smtClean="0">
                <a:latin typeface="Calibri" charset="0"/>
                <a:ea typeface="MS PGothic" charset="0"/>
              </a:rPr>
              <a:t>trained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crystallographer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nl-NL" sz="2800" dirty="0" err="1">
                <a:latin typeface="Calibri" charset="0"/>
                <a:ea typeface="MS PGothic" charset="0"/>
              </a:rPr>
              <a:t>Everything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unusual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marked</a:t>
            </a:r>
            <a:r>
              <a:rPr lang="nl-NL" sz="2800" dirty="0">
                <a:latin typeface="Calibri" charset="0"/>
                <a:ea typeface="MS PGothic" charset="0"/>
              </a:rPr>
              <a:t> as ‘new’, ‘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unexpected</a:t>
            </a:r>
            <a:r>
              <a:rPr lang="nl-NL" sz="2800" dirty="0">
                <a:latin typeface="Calibri" charset="0"/>
                <a:ea typeface="MS PGothic" charset="0"/>
              </a:rPr>
              <a:t>’</a:t>
            </a:r>
            <a:r>
              <a:rPr lang="nl-NL" altLang="ja-JP" sz="2800" dirty="0">
                <a:latin typeface="Calibri" charset="0"/>
                <a:ea typeface="MS PGothic" charset="0"/>
              </a:rPr>
              <a:t> etc. in a paper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should</a:t>
            </a:r>
            <a:r>
              <a:rPr lang="nl-NL" altLang="ja-JP" sz="2800" dirty="0">
                <a:latin typeface="Calibri" charset="0"/>
                <a:ea typeface="MS PGothic" charset="0"/>
              </a:rPr>
              <a:t>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be</a:t>
            </a:r>
            <a:r>
              <a:rPr lang="nl-NL" altLang="ja-JP" sz="2800" dirty="0">
                <a:latin typeface="Calibri" charset="0"/>
                <a:ea typeface="MS PGothic" charset="0"/>
              </a:rPr>
              <a:t>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approached</a:t>
            </a:r>
            <a:r>
              <a:rPr lang="nl-NL" altLang="ja-JP" sz="2800" dirty="0">
                <a:latin typeface="Calibri" charset="0"/>
                <a:ea typeface="MS PGothic" charset="0"/>
              </a:rPr>
              <a:t>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with</a:t>
            </a:r>
            <a:r>
              <a:rPr lang="nl-NL" altLang="ja-JP" sz="2800" dirty="0">
                <a:latin typeface="Calibri" charset="0"/>
                <a:ea typeface="MS PGothic" charset="0"/>
              </a:rPr>
              <a:t>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healthy</a:t>
            </a:r>
            <a:r>
              <a:rPr lang="nl-NL" altLang="ja-JP" sz="2800" dirty="0">
                <a:latin typeface="Calibri" charset="0"/>
                <a:ea typeface="MS PGothic" charset="0"/>
              </a:rPr>
              <a:t> </a:t>
            </a:r>
            <a:r>
              <a:rPr lang="nl-NL" altLang="ja-JP" sz="2800" dirty="0" err="1">
                <a:latin typeface="Calibri" charset="0"/>
                <a:ea typeface="MS PGothic" charset="0"/>
              </a:rPr>
              <a:t>mistrust</a:t>
            </a:r>
            <a:r>
              <a:rPr lang="nl-NL" altLang="ja-JP" sz="2800" dirty="0">
                <a:latin typeface="Calibri" charset="0"/>
                <a:ea typeface="MS PGothic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71135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FF0000"/>
                </a:solidFill>
                <a:latin typeface="Calibri" charset="0"/>
              </a:rPr>
              <a:t>Diffraction Images</a:t>
            </a:r>
          </a:p>
        </p:txBody>
      </p:sp>
      <p:sp>
        <p:nvSpPr>
          <p:cNvPr id="23554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nl-NL" sz="2800" dirty="0" err="1">
                <a:latin typeface="Calibri" charset="0"/>
              </a:rPr>
              <a:t>Sometimes</a:t>
            </a:r>
            <a:r>
              <a:rPr lang="nl-NL" sz="2800" dirty="0">
                <a:latin typeface="Calibri" charset="0"/>
              </a:rPr>
              <a:t>, the availability of </a:t>
            </a:r>
            <a:r>
              <a:rPr lang="nl-NL" sz="2800" dirty="0" err="1">
                <a:latin typeface="Calibri" charset="0"/>
              </a:rPr>
              <a:t>an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unmerged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reflection</a:t>
            </a:r>
            <a:r>
              <a:rPr lang="nl-NL" sz="2800" dirty="0">
                <a:latin typeface="Calibri" charset="0"/>
              </a:rPr>
              <a:t> file is </a:t>
            </a:r>
            <a:r>
              <a:rPr lang="nl-NL" sz="2800" dirty="0" err="1">
                <a:latin typeface="Calibri" charset="0"/>
              </a:rPr>
              <a:t>not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sufficient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to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evaluate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unresolved</a:t>
            </a:r>
            <a:r>
              <a:rPr lang="nl-NL" sz="2800" dirty="0">
                <a:latin typeface="Calibri" charset="0"/>
              </a:rPr>
              <a:t> or </a:t>
            </a:r>
            <a:r>
              <a:rPr lang="nl-NL" sz="2800" dirty="0" err="1">
                <a:latin typeface="Calibri" charset="0"/>
              </a:rPr>
              <a:t>unusual</a:t>
            </a:r>
            <a:r>
              <a:rPr lang="nl-NL" sz="2800" dirty="0">
                <a:latin typeface="Calibri" charset="0"/>
              </a:rPr>
              <a:t> issues </a:t>
            </a:r>
            <a:r>
              <a:rPr lang="nl-NL" sz="2800" dirty="0" err="1">
                <a:latin typeface="Calibri" charset="0"/>
              </a:rPr>
              <a:t>with</a:t>
            </a:r>
            <a:r>
              <a:rPr lang="nl-NL" sz="2800" dirty="0">
                <a:latin typeface="Calibri" charset="0"/>
              </a:rPr>
              <a:t> a </a:t>
            </a:r>
            <a:r>
              <a:rPr lang="nl-NL" sz="2800" dirty="0" err="1">
                <a:latin typeface="Calibri" charset="0"/>
              </a:rPr>
              <a:t>structure</a:t>
            </a:r>
            <a:r>
              <a:rPr lang="nl-NL" sz="2800" dirty="0">
                <a:latin typeface="Calibri" charset="0"/>
              </a:rPr>
              <a:t>.</a:t>
            </a:r>
          </a:p>
          <a:p>
            <a:r>
              <a:rPr lang="nl-NL" sz="2800" dirty="0">
                <a:latin typeface="Calibri" charset="0"/>
              </a:rPr>
              <a:t>In </a:t>
            </a:r>
            <a:r>
              <a:rPr lang="nl-NL" sz="2800" dirty="0" err="1">
                <a:latin typeface="Calibri" charset="0"/>
              </a:rPr>
              <a:t>such</a:t>
            </a:r>
            <a:r>
              <a:rPr lang="nl-NL" sz="2800" dirty="0">
                <a:latin typeface="Calibri" charset="0"/>
              </a:rPr>
              <a:t> a case, access </a:t>
            </a:r>
            <a:r>
              <a:rPr lang="nl-NL" sz="2800" dirty="0" err="1">
                <a:latin typeface="Calibri" charset="0"/>
              </a:rPr>
              <a:t>to</a:t>
            </a:r>
            <a:r>
              <a:rPr lang="nl-NL" sz="2800" dirty="0">
                <a:latin typeface="Calibri" charset="0"/>
              </a:rPr>
              <a:t> the </a:t>
            </a:r>
            <a:r>
              <a:rPr lang="nl-NL" sz="2800" dirty="0" err="1">
                <a:latin typeface="Calibri" charset="0"/>
              </a:rPr>
              <a:t>diffraction</a:t>
            </a:r>
            <a:r>
              <a:rPr lang="nl-NL" sz="2800" dirty="0">
                <a:latin typeface="Calibri" charset="0"/>
              </a:rPr>
              <a:t> images </a:t>
            </a:r>
            <a:r>
              <a:rPr lang="nl-NL" sz="2800" dirty="0" err="1">
                <a:latin typeface="Calibri" charset="0"/>
              </a:rPr>
              <a:t>might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be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needed</a:t>
            </a:r>
            <a:r>
              <a:rPr lang="nl-NL" sz="2800" dirty="0">
                <a:latin typeface="Calibri" charset="0"/>
              </a:rPr>
              <a:t> </a:t>
            </a:r>
          </a:p>
          <a:p>
            <a:r>
              <a:rPr lang="nl-NL" sz="2800" dirty="0">
                <a:latin typeface="Calibri" charset="0"/>
              </a:rPr>
              <a:t>Info </a:t>
            </a:r>
            <a:r>
              <a:rPr lang="nl-NL" sz="2800" dirty="0" err="1">
                <a:latin typeface="Calibri" charset="0"/>
              </a:rPr>
              <a:t>about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weak</a:t>
            </a:r>
            <a:r>
              <a:rPr lang="nl-NL" sz="2800" dirty="0">
                <a:latin typeface="Calibri" charset="0"/>
              </a:rPr>
              <a:t> but important </a:t>
            </a:r>
            <a:r>
              <a:rPr lang="nl-NL" sz="2800" dirty="0" err="1">
                <a:latin typeface="Calibri" charset="0"/>
              </a:rPr>
              <a:t>unindexed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reflections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might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be</a:t>
            </a:r>
            <a:r>
              <a:rPr lang="nl-NL" sz="2800" dirty="0">
                <a:latin typeface="Calibri" charset="0"/>
              </a:rPr>
              <a:t> relevant or info </a:t>
            </a:r>
            <a:r>
              <a:rPr lang="nl-NL" sz="2800" dirty="0" err="1">
                <a:latin typeface="Calibri" charset="0"/>
              </a:rPr>
              <a:t>about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streaks</a:t>
            </a:r>
            <a:r>
              <a:rPr lang="nl-NL" sz="2800" dirty="0">
                <a:latin typeface="Calibri" charset="0"/>
              </a:rPr>
              <a:t> etc.</a:t>
            </a:r>
          </a:p>
          <a:p>
            <a:r>
              <a:rPr lang="nl-NL" sz="2800" dirty="0">
                <a:latin typeface="Calibri" charset="0"/>
              </a:rPr>
              <a:t>Standard </a:t>
            </a:r>
            <a:r>
              <a:rPr lang="nl-NL" sz="2800" dirty="0" err="1">
                <a:latin typeface="Calibri" charset="0"/>
              </a:rPr>
              <a:t>archival</a:t>
            </a:r>
            <a:r>
              <a:rPr lang="nl-NL" sz="2800" dirty="0">
                <a:latin typeface="Calibri" charset="0"/>
              </a:rPr>
              <a:t> of info </a:t>
            </a:r>
            <a:r>
              <a:rPr lang="nl-NL" sz="2800" dirty="0" err="1">
                <a:latin typeface="Calibri" charset="0"/>
              </a:rPr>
              <a:t>related</a:t>
            </a:r>
            <a:r>
              <a:rPr lang="nl-NL" sz="2800" dirty="0">
                <a:latin typeface="Calibri" charset="0"/>
              </a:rPr>
              <a:t> the </a:t>
            </a:r>
            <a:r>
              <a:rPr lang="nl-NL" sz="2800" dirty="0" err="1">
                <a:latin typeface="Calibri" charset="0"/>
              </a:rPr>
              <a:t>integration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process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into</a:t>
            </a:r>
            <a:r>
              <a:rPr lang="nl-NL" sz="2800" dirty="0">
                <a:latin typeface="Calibri" charset="0"/>
              </a:rPr>
              <a:t> the CIF </a:t>
            </a:r>
            <a:r>
              <a:rPr lang="nl-NL" sz="2800" dirty="0" err="1">
                <a:latin typeface="Calibri" charset="0"/>
              </a:rPr>
              <a:t>might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be</a:t>
            </a:r>
            <a:r>
              <a:rPr lang="nl-NL" sz="2800" dirty="0">
                <a:latin typeface="Calibri" charset="0"/>
              </a:rPr>
              <a:t> </a:t>
            </a:r>
            <a:r>
              <a:rPr lang="nl-NL" sz="2800" dirty="0" err="1">
                <a:latin typeface="Calibri" charset="0"/>
              </a:rPr>
              <a:t>helpful</a:t>
            </a:r>
            <a:r>
              <a:rPr lang="nl-NL" sz="2800" dirty="0">
                <a:latin typeface="Calibri" charset="0"/>
              </a:rPr>
              <a:t>.</a:t>
            </a:r>
          </a:p>
          <a:p>
            <a:endParaRPr lang="nl-NL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7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Finally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Validation should not lead to rejection of good and interesting science.</a:t>
            </a:r>
          </a:p>
          <a:p>
            <a:r>
              <a:rPr lang="en-GB" dirty="0" smtClean="0"/>
              <a:t>What is needed is a full account of what has been done and why and why this result is the best attainable.</a:t>
            </a:r>
          </a:p>
          <a:p>
            <a:r>
              <a:rPr lang="en-GB" dirty="0" smtClean="0"/>
              <a:t>Problems should not be hidden with tricks to avoid ALERTS.</a:t>
            </a:r>
          </a:p>
          <a:p>
            <a:r>
              <a:rPr lang="en-GB" dirty="0" smtClean="0"/>
              <a:t>All relevant data should be archived.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467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kstvak 1"/>
          <p:cNvSpPr txBox="1">
            <a:spLocks noChangeArrowheads="1"/>
          </p:cNvSpPr>
          <p:nvPr/>
        </p:nvSpPr>
        <p:spPr bwMode="auto">
          <a:xfrm>
            <a:off x="3260725" y="1046163"/>
            <a:ext cx="3484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4400" dirty="0" err="1" smtClean="0">
                <a:solidFill>
                  <a:srgbClr val="FF0000"/>
                </a:solidFill>
              </a:rPr>
              <a:t>Thank</a:t>
            </a:r>
            <a:r>
              <a:rPr lang="nl-NL" sz="4400" dirty="0" smtClean="0">
                <a:solidFill>
                  <a:srgbClr val="FF0000"/>
                </a:solidFill>
              </a:rPr>
              <a:t> </a:t>
            </a:r>
            <a:r>
              <a:rPr lang="nl-NL" sz="4400" dirty="0" err="1" smtClean="0">
                <a:solidFill>
                  <a:srgbClr val="FF0000"/>
                </a:solidFill>
              </a:rPr>
              <a:t>you</a:t>
            </a:r>
            <a:r>
              <a:rPr lang="nl-NL" sz="4400" dirty="0" smtClean="0">
                <a:solidFill>
                  <a:srgbClr val="FF0000"/>
                </a:solidFill>
              </a:rPr>
              <a:t> </a:t>
            </a:r>
            <a:r>
              <a:rPr lang="nl-NL" sz="4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7890" name="Tekstvak 3"/>
          <p:cNvSpPr txBox="1">
            <a:spLocks noChangeArrowheads="1"/>
          </p:cNvSpPr>
          <p:nvPr/>
        </p:nvSpPr>
        <p:spPr bwMode="auto">
          <a:xfrm>
            <a:off x="1579066" y="3231065"/>
            <a:ext cx="697755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3200" dirty="0">
                <a:hlinkClick r:id="rId2"/>
              </a:rPr>
              <a:t>a.l.spek@uu.nl</a:t>
            </a:r>
            <a:endParaRPr lang="nl-NL" sz="3200" dirty="0"/>
          </a:p>
          <a:p>
            <a:pPr eaLnBrk="1" hangingPunct="1"/>
            <a:endParaRPr lang="nl-NL" sz="3200" dirty="0"/>
          </a:p>
          <a:p>
            <a:pPr eaLnBrk="1" hangingPunct="1"/>
            <a:r>
              <a:rPr lang="nl-NL" sz="3200" dirty="0" smtClean="0">
                <a:hlinkClick r:id="rId3"/>
              </a:rPr>
              <a:t>More info:www.platonsoft.nl</a:t>
            </a:r>
            <a:endParaRPr lang="nl-NL" sz="3200" dirty="0" smtClean="0"/>
          </a:p>
          <a:p>
            <a:pPr eaLnBrk="1" hangingPunct="1"/>
            <a:endParaRPr lang="nl-NL" sz="3200" dirty="0"/>
          </a:p>
          <a:p>
            <a:pPr eaLnBrk="1" hangingPunct="1"/>
            <a:r>
              <a:rPr lang="nl-NL" sz="3200" dirty="0" smtClean="0"/>
              <a:t>(</a:t>
            </a:r>
            <a:r>
              <a:rPr lang="nl-NL" sz="3200" dirty="0" err="1" smtClean="0"/>
              <a:t>including</a:t>
            </a:r>
            <a:r>
              <a:rPr lang="nl-NL" sz="3200" dirty="0" smtClean="0"/>
              <a:t> </a:t>
            </a:r>
            <a:r>
              <a:rPr lang="nl-NL" sz="3200" dirty="0" err="1" smtClean="0"/>
              <a:t>this</a:t>
            </a:r>
            <a:r>
              <a:rPr lang="nl-NL" sz="3200" dirty="0" smtClean="0"/>
              <a:t> </a:t>
            </a:r>
            <a:r>
              <a:rPr lang="nl-NL" sz="3200" dirty="0" err="1" smtClean="0"/>
              <a:t>powerpoint</a:t>
            </a:r>
            <a:r>
              <a:rPr lang="nl-NL" sz="3200" dirty="0" smtClean="0"/>
              <a:t>  </a:t>
            </a:r>
            <a:r>
              <a:rPr lang="nl-NL" sz="3200" dirty="0" err="1" smtClean="0"/>
              <a:t>presentation</a:t>
            </a:r>
            <a:r>
              <a:rPr lang="nl-NL" sz="3200" dirty="0" smtClean="0"/>
              <a:t>)</a:t>
            </a:r>
            <a:endParaRPr lang="nl-NL" sz="3200" dirty="0"/>
          </a:p>
          <a:p>
            <a:pPr eaLnBrk="1" hangingPunct="1"/>
            <a:endParaRPr lang="nl-NL" sz="3200" dirty="0"/>
          </a:p>
        </p:txBody>
      </p:sp>
      <p:sp>
        <p:nvSpPr>
          <p:cNvPr id="37891" name="Tekstvak 3"/>
          <p:cNvSpPr txBox="1">
            <a:spLocks noChangeArrowheads="1"/>
          </p:cNvSpPr>
          <p:nvPr/>
        </p:nvSpPr>
        <p:spPr bwMode="auto">
          <a:xfrm>
            <a:off x="703263" y="2135549"/>
            <a:ext cx="7853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err="1"/>
              <a:t>Please</a:t>
            </a:r>
            <a:r>
              <a:rPr lang="nl-NL" sz="2800" dirty="0"/>
              <a:t> </a:t>
            </a:r>
            <a:r>
              <a:rPr lang="nl-NL" sz="2800" dirty="0" err="1"/>
              <a:t>send</a:t>
            </a:r>
            <a:r>
              <a:rPr lang="nl-NL" sz="2800" dirty="0"/>
              <a:t> </a:t>
            </a:r>
            <a:r>
              <a:rPr lang="nl-NL" sz="2800" dirty="0" err="1"/>
              <a:t>suggestions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examples</a:t>
            </a:r>
            <a:r>
              <a:rPr lang="nl-NL" sz="2800" dirty="0"/>
              <a:t> (</a:t>
            </a:r>
            <a:r>
              <a:rPr lang="nl-NL" sz="2800" dirty="0" err="1"/>
              <a:t>with</a:t>
            </a:r>
            <a:r>
              <a:rPr lang="nl-NL" sz="2800" dirty="0"/>
              <a:t> data) of </a:t>
            </a:r>
          </a:p>
          <a:p>
            <a:pPr eaLnBrk="1" hangingPunct="1"/>
            <a:r>
              <a:rPr lang="nl-NL" sz="2800" dirty="0" smtClean="0"/>
              <a:t>(</a:t>
            </a:r>
            <a:r>
              <a:rPr lang="nl-NL" sz="2800" dirty="0" err="1" smtClean="0"/>
              <a:t>annoying</a:t>
            </a:r>
            <a:r>
              <a:rPr lang="nl-NL" sz="2800" dirty="0" smtClean="0"/>
              <a:t>) </a:t>
            </a:r>
            <a:r>
              <a:rPr lang="nl-NL" sz="2800" dirty="0"/>
              <a:t>issues </a:t>
            </a:r>
            <a:r>
              <a:rPr lang="nl-NL" sz="2800" dirty="0" err="1"/>
              <a:t>to</a:t>
            </a:r>
            <a:r>
              <a:rPr lang="nl-NL" sz="2800" dirty="0"/>
              <a:t>: </a:t>
            </a:r>
            <a:r>
              <a:rPr lang="nl-NL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58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85440" y="465170"/>
            <a:ext cx="7771680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en-US" sz="4000">
                <a:solidFill>
                  <a:srgbClr val="CC0000"/>
                </a:solidFill>
              </a:rPr>
              <a:t>Archival of Reflection Data in</a:t>
            </a:r>
            <a:br>
              <a:rPr lang="en-US" sz="4000">
                <a:solidFill>
                  <a:srgbClr val="CC0000"/>
                </a:solidFill>
              </a:rPr>
            </a:br>
            <a:r>
              <a:rPr lang="en-US" sz="4000">
                <a:solidFill>
                  <a:srgbClr val="CC0000"/>
                </a:solidFill>
              </a:rPr>
              <a:t>a Publication (Acta Cryst.)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0" y="1828992"/>
            <a:ext cx="7695360" cy="464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194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3840" cy="1058512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>
                <a:solidFill>
                  <a:srgbClr val="C5000B"/>
                </a:solidFill>
              </a:rPr>
              <a:t>Early Data Validation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8223840" cy="4522075"/>
          </a:xfrm>
          <a:ln/>
        </p:spPr>
        <p:txBody>
          <a:bodyPr>
            <a:normAutofit fontScale="92500" lnSpcReduction="10000"/>
          </a:bodyPr>
          <a:lstStyle/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Early (basic) validation was mainly done by the CSD, after publication. 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The coordinate data </a:t>
            </a:r>
            <a:r>
              <a:rPr lang="en-US" dirty="0"/>
              <a:t>were </a:t>
            </a:r>
            <a:r>
              <a:rPr lang="en-US" dirty="0" smtClean="0"/>
              <a:t>retyped into computer readable format from the publication </a:t>
            </a:r>
            <a:r>
              <a:rPr lang="en-US" dirty="0"/>
              <a:t>and checked for internal </a:t>
            </a:r>
            <a:r>
              <a:rPr lang="en-US" dirty="0" smtClean="0"/>
              <a:t>consistency with the also retyped bonds and angles.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Authors </a:t>
            </a:r>
            <a:r>
              <a:rPr lang="en-US" dirty="0"/>
              <a:t>of an erroneous paper were approached to resolve unresolved issues</a:t>
            </a:r>
            <a:r>
              <a:rPr lang="en-US" dirty="0" smtClean="0"/>
              <a:t>.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All this changed with the introduction of the  computer readable  archival standard: CIF. </a:t>
            </a: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8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3445</Words>
  <Application>Microsoft Macintosh PowerPoint</Application>
  <PresentationFormat>Diavoorstelling (4:3)</PresentationFormat>
  <Paragraphs>384</Paragraphs>
  <Slides>79</Slides>
  <Notes>15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0" baseType="lpstr">
      <vt:lpstr>Office-thema</vt:lpstr>
      <vt:lpstr>Validation of Structure Analysis Results or What Makes a Structure Report Valid?  </vt:lpstr>
      <vt:lpstr>Structure Validation  Before CIF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Early Data Validation</vt:lpstr>
      <vt:lpstr>Early IUCr checkCIF validation</vt:lpstr>
      <vt:lpstr>Today’s IUCr checkCIF</vt:lpstr>
      <vt:lpstr>Why Structure Validation ?</vt:lpstr>
      <vt:lpstr>Does it work ?</vt:lpstr>
      <vt:lpstr>Tetrabutylammonium Hydrogencarbonate?</vt:lpstr>
      <vt:lpstr>Boring ? </vt:lpstr>
      <vt:lpstr>Why an Interesting Structure ?</vt:lpstr>
      <vt:lpstr>PowerPoint-presentatie</vt:lpstr>
      <vt:lpstr>PowerPoint-presentatie</vt:lpstr>
      <vt:lpstr>A few month’s later …</vt:lpstr>
      <vt:lpstr>Comparison of the ‘hydrogen carbonate’ and acetate ORTEP’s </vt:lpstr>
      <vt:lpstr>Contoured CH3 density section in the acetate structure</vt:lpstr>
      <vt:lpstr>Original authors ‘Update’</vt:lpstr>
      <vt:lpstr>What are the issues that structure validation aims to address</vt:lpstr>
      <vt:lpstr>Report &amp; Archival</vt:lpstr>
      <vt:lpstr>CIF as introduced in 1991</vt:lpstr>
      <vt:lpstr>PowerPoint-presentatie</vt:lpstr>
      <vt:lpstr>However ….</vt:lpstr>
      <vt:lpstr>Good Scientific Practice</vt:lpstr>
      <vt:lpstr>ALERTS A,B,C &amp; G Level</vt:lpstr>
      <vt:lpstr>TESTS</vt:lpstr>
      <vt:lpstr>PLATON Tools</vt:lpstr>
      <vt:lpstr>PowerPoint-presentatie</vt:lpstr>
      <vt:lpstr>PowerPoint-presentatie</vt:lpstr>
      <vt:lpstr>PowerPoint-presentatie</vt:lpstr>
      <vt:lpstr>PowerPoint-presentatie</vt:lpstr>
      <vt:lpstr>FCF-Validation (in .ckf) adds: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Difference Density Map (Fo-Fc)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Residual Density  Peaks may be ..</vt:lpstr>
      <vt:lpstr>Density on Bonds for a Quality Structure</vt:lpstr>
      <vt:lpstr>F(obs) and F(obs)-F(calc) Maps Large peaks in a difference map are not due to trancation  ripples</vt:lpstr>
      <vt:lpstr>Wrong Structures</vt:lpstr>
      <vt:lpstr>PowerPoint-presentatie</vt:lpstr>
      <vt:lpstr>Problematic Structure </vt:lpstr>
      <vt:lpstr>PowerPoint-presentatie</vt:lpstr>
      <vt:lpstr>PowerPoint-presentatie</vt:lpstr>
      <vt:lpstr>Follow-Up</vt:lpstr>
      <vt:lpstr>Frauded Structures</vt:lpstr>
      <vt:lpstr>PowerPoint-presentatie</vt:lpstr>
      <vt:lpstr>Refinement based on Identical Data sets?</vt:lpstr>
      <vt:lpstr>Scatter Plots of 2 Data Sets</vt:lpstr>
      <vt:lpstr>Invented Structures</vt:lpstr>
      <vt:lpstr>QUESTION: Is this Structure Correct ?</vt:lpstr>
      <vt:lpstr>No, The Structure was Deliberately INVENTED</vt:lpstr>
      <vt:lpstr>PowerPoint-presentatie</vt:lpstr>
      <vt:lpstr>PowerPoint-presentatie</vt:lpstr>
      <vt:lpstr>PowerPoint-presentatie</vt:lpstr>
      <vt:lpstr>On the Positive side</vt:lpstr>
      <vt:lpstr>Look in Detail at the Reflection Data</vt:lpstr>
      <vt:lpstr>Look in Detail at the Reflection Data</vt:lpstr>
      <vt:lpstr>Look at the sigma(I) versus sqrt(I) Plot</vt:lpstr>
      <vt:lpstr>Common Validation Issues</vt:lpstr>
      <vt:lpstr>Formula &amp; Z</vt:lpstr>
      <vt:lpstr>Missed Symmetry Messages</vt:lpstr>
      <vt:lpstr>Valid versus Value</vt:lpstr>
      <vt:lpstr>PowerPoint-presentatie</vt:lpstr>
      <vt:lpstr>Final Comments</vt:lpstr>
      <vt:lpstr>Diffraction Images</vt:lpstr>
      <vt:lpstr>Finally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of Structure Analysis Results or What Makes a Structure Report Valid?  </dc:title>
  <dc:creator>Anthony Louis Spek</dc:creator>
  <cp:lastModifiedBy>Anthony Louis Spek</cp:lastModifiedBy>
  <cp:revision>136</cp:revision>
  <cp:lastPrinted>2017-06-24T09:59:59Z</cp:lastPrinted>
  <dcterms:created xsi:type="dcterms:W3CDTF">2017-06-21T12:46:53Z</dcterms:created>
  <dcterms:modified xsi:type="dcterms:W3CDTF">2017-07-04T08:16:55Z</dcterms:modified>
</cp:coreProperties>
</file>